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EsosigmBXOHXqbM2qySsCfkI8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cxnSp>
        <p:nvCxnSpPr>
          <p:cNvPr id="22" name="Google Shape;22;p9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1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cxnSp>
        <p:nvCxnSpPr>
          <p:cNvPr id="37" name="Google Shape;37;p11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7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1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8"/>
          <p:cNvSpPr/>
          <p:nvPr/>
        </p:nvSpPr>
        <p:spPr>
          <a:xfrm>
            <a:off x="0" y="6334316"/>
            <a:ext cx="12192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cxnSp>
        <p:nvCxnSpPr>
          <p:cNvPr id="13" name="Google Shape;13;p8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homes.ieu.edu.tr/culudagl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gkan.uludagli@ieu.edu.t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usra.temucin@ieu.edu.tr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ackerrank.com/domains/algorithms" TargetMode="External"/><Relationship Id="rId3" Type="http://schemas.openxmlformats.org/officeDocument/2006/relationships/hyperlink" Target="https://www.khanacademy.org/computing/computer-science/algorithms" TargetMode="External"/><Relationship Id="rId7" Type="http://schemas.openxmlformats.org/officeDocument/2006/relationships/hyperlink" Target="https://www.udemy.com/sfrdan-ileri-seviyeye-uygulamal-java-kursu/" TargetMode="External"/><Relationship Id="rId12" Type="http://schemas.openxmlformats.org/officeDocument/2006/relationships/hyperlink" Target="http://www.bigocheatsheet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rocs.cs.princeton.edu/java/10elements/" TargetMode="External"/><Relationship Id="rId11" Type="http://schemas.openxmlformats.org/officeDocument/2006/relationships/hyperlink" Target="https://leetcode.com/" TargetMode="External"/><Relationship Id="rId5" Type="http://schemas.openxmlformats.org/officeDocument/2006/relationships/hyperlink" Target="https://www.geeksforgeeks.org/fundamentals-of-algorithms/" TargetMode="External"/><Relationship Id="rId10" Type="http://schemas.openxmlformats.org/officeDocument/2006/relationships/hyperlink" Target="https://exercism.io/" TargetMode="External"/><Relationship Id="rId4" Type="http://schemas.openxmlformats.org/officeDocument/2006/relationships/hyperlink" Target="https://www.geeksforgeeks.org/data-structures/" TargetMode="External"/><Relationship Id="rId9" Type="http://schemas.openxmlformats.org/officeDocument/2006/relationships/hyperlink" Target="https://www.codechef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</a:pPr>
            <a:r>
              <a:rPr lang="tr-TR"/>
              <a:t>CE221 – Data Structures &amp; Algorithms Lab Introduction</a:t>
            </a:r>
            <a:endParaRPr/>
          </a:p>
        </p:txBody>
      </p:sp>
      <p:sp>
        <p:nvSpPr>
          <p:cNvPr id="102" name="Google Shape;102;p1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tr-TR" u="sng"/>
              <a:t>COURSE ASSISTANTS</a:t>
            </a:r>
            <a:r>
              <a:rPr lang="tr-TR"/>
              <a:t>: M. ÇAĞKAN ULUDAĞLI &amp;</a:t>
            </a:r>
            <a:endParaRPr/>
          </a:p>
          <a:p>
            <a:pPr marL="4572000" lvl="0" indent="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tr-TR" smtClean="0"/>
              <a:t>MELEK BÜŞRA TEMUÇİN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tr-TR" u="sng" cap="none">
                <a:solidFill>
                  <a:schemeClr val="hlink"/>
                </a:solidFill>
                <a:hlinkClick r:id="rId3"/>
              </a:rPr>
              <a:t>http://homes.ieu.edu.tr/culudagli/</a:t>
            </a:r>
            <a:endParaRPr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tr-TR"/>
              <a:t>LAB Introduction</a:t>
            </a:r>
            <a:endParaRPr/>
          </a:p>
        </p:txBody>
      </p:sp>
      <p:sp>
        <p:nvSpPr>
          <p:cNvPr id="108" name="Google Shape;108;p2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 fontScale="85000" lnSpcReduction="20000"/>
          </a:bodyPr>
          <a:lstStyle/>
          <a:p>
            <a:pPr marL="91440" lvl="0" indent="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tr-TR" sz="2800">
                <a:solidFill>
                  <a:srgbClr val="980000"/>
                </a:solidFill>
              </a:rPr>
              <a:t>M. Çağkan Uludağlı</a:t>
            </a:r>
            <a:endParaRPr sz="2800">
              <a:solidFill>
                <a:srgbClr val="980000"/>
              </a:solidFill>
            </a:endParaRPr>
          </a:p>
          <a:p>
            <a:pPr marL="91440" lvl="0" indent="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tr-TR" sz="2800" u="sng"/>
              <a:t>Office</a:t>
            </a:r>
            <a:r>
              <a:rPr lang="tr-TR" sz="2800"/>
              <a:t>: TESLA - ML 104</a:t>
            </a:r>
            <a:endParaRPr/>
          </a:p>
          <a:p>
            <a:pPr marL="91440" lvl="0" indent="-12446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tr-TR" sz="2800" u="sng"/>
              <a:t>E-mail</a:t>
            </a:r>
            <a:r>
              <a:rPr lang="tr-TR" sz="2800"/>
              <a:t>: </a:t>
            </a:r>
            <a:r>
              <a:rPr lang="tr-TR" sz="2800" u="sng">
                <a:solidFill>
                  <a:schemeClr val="hlink"/>
                </a:solidFill>
                <a:hlinkClick r:id="rId3"/>
              </a:rPr>
              <a:t>cagkan.uludagli@ieu.edu.tr</a:t>
            </a:r>
            <a:endParaRPr sz="2800"/>
          </a:p>
          <a:p>
            <a:pPr marL="0" lvl="0" indent="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tr-TR" sz="2800" smtClean="0">
                <a:solidFill>
                  <a:srgbClr val="980000"/>
                </a:solidFill>
              </a:rPr>
              <a:t>Melek Büşra Temuçin</a:t>
            </a:r>
            <a:endParaRPr sz="2800"/>
          </a:p>
          <a:p>
            <a:pPr marL="91440" lvl="0" indent="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tr-TR" sz="2800" u="sng"/>
              <a:t>Office</a:t>
            </a:r>
            <a:r>
              <a:rPr lang="tr-TR" sz="2800"/>
              <a:t>: MB 166</a:t>
            </a:r>
            <a:endParaRPr/>
          </a:p>
          <a:p>
            <a:pPr marL="91440" lvl="0" indent="-124460">
              <a:lnSpc>
                <a:spcPct val="150000"/>
              </a:lnSpc>
              <a:spcBef>
                <a:spcPts val="1400"/>
              </a:spcBef>
              <a:buSzPct val="100000"/>
            </a:pPr>
            <a:r>
              <a:rPr lang="tr-TR" sz="2800" u="sng"/>
              <a:t>E-mail</a:t>
            </a:r>
            <a:r>
              <a:rPr lang="tr-TR" sz="2800"/>
              <a:t>: </a:t>
            </a:r>
            <a:r>
              <a:rPr lang="tr-TR" sz="2800" u="sng">
                <a:solidFill>
                  <a:schemeClr val="hlink"/>
                </a:solidFill>
              </a:rPr>
              <a:t>busra.temucin</a:t>
            </a:r>
            <a:r>
              <a:rPr lang="tr-TR" sz="2800" u="sng" smtClean="0">
                <a:solidFill>
                  <a:schemeClr val="hlink"/>
                </a:solidFill>
                <a:hlinkClick r:id="rId4"/>
              </a:rPr>
              <a:t>@ieu.edu.tr</a:t>
            </a:r>
            <a:endParaRPr sz="36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tr-TR"/>
              <a:t>What we will do?</a:t>
            </a: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tr-TR"/>
              <a:t>Solving Selected Book Questions</a:t>
            </a:r>
            <a:endParaRPr/>
          </a:p>
          <a:p>
            <a:pPr marL="91440" lvl="0" indent="-12700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lang="tr-TR"/>
              <a:t>2 Quizzes</a:t>
            </a:r>
            <a:endParaRPr/>
          </a:p>
          <a:p>
            <a:pPr marL="91440" lvl="0" indent="-12700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lang="tr-TR"/>
              <a:t>Multiple Lab Exercises</a:t>
            </a:r>
            <a:endParaRPr/>
          </a:p>
          <a:p>
            <a:pPr marL="91440" lvl="0" indent="-12700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lang="tr-TR"/>
              <a:t>6 Lab &amp; Coding Assignments</a:t>
            </a:r>
            <a:endParaRPr/>
          </a:p>
          <a:p>
            <a:pPr marL="384048" lvl="1" indent="-18288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tr-TR"/>
              <a:t>All assignments will be done in the lab.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tr-TR"/>
              <a:t>Java</a:t>
            </a:r>
            <a:endParaRPr/>
          </a:p>
        </p:txBody>
      </p:sp>
      <p:sp>
        <p:nvSpPr>
          <p:cNvPr id="120" name="Google Shape;120;p4"/>
          <p:cNvSpPr txBox="1">
            <a:spLocks noGrp="1"/>
          </p:cNvSpPr>
          <p:nvPr>
            <p:ph type="body" idx="1"/>
          </p:nvPr>
        </p:nvSpPr>
        <p:spPr>
          <a:xfrm>
            <a:off x="1097280" y="1765001"/>
            <a:ext cx="7182197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tr-TR" sz="3600"/>
              <a:t> - Coding assignments will be in Java.</a:t>
            </a:r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3126" y="2333240"/>
            <a:ext cx="1569743" cy="2886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tr-TR"/>
              <a:t>Useful Links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1097280" y="1942556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 fontScale="92500" lnSpcReduction="10000"/>
          </a:bodyPr>
          <a:lstStyle/>
          <a:p>
            <a:pPr marL="91440" lvl="0" indent="-117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What is Algorithm? - </a:t>
            </a:r>
            <a:r>
              <a:rPr lang="tr-TR" u="sng">
                <a:solidFill>
                  <a:schemeClr val="hlink"/>
                </a:solidFill>
                <a:hlinkClick r:id="rId3"/>
              </a:rPr>
              <a:t>https://www.khanacademy.org/computing/computer-science/algorithms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GeekForGeeks Data Structures Section - </a:t>
            </a:r>
            <a:r>
              <a:rPr lang="tr-TR" u="sng">
                <a:solidFill>
                  <a:schemeClr val="hlink"/>
                </a:solidFill>
                <a:hlinkClick r:id="rId4"/>
              </a:rPr>
              <a:t>https://www.geeksforgeeks.org/data-structures/</a:t>
            </a:r>
            <a:r>
              <a:rPr lang="tr-TR"/>
              <a:t> 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GeekForGeeks Algorithms Section - </a:t>
            </a:r>
            <a:r>
              <a:rPr lang="tr-TR" u="sng">
                <a:solidFill>
                  <a:schemeClr val="hlink"/>
                </a:solidFill>
                <a:hlinkClick r:id="rId5"/>
              </a:rPr>
              <a:t>https://www.geeksforgeeks.org/fundamentals-of-algorithms/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Princeton Java Classes - </a:t>
            </a:r>
            <a:r>
              <a:rPr lang="tr-TR" u="sng">
                <a:solidFill>
                  <a:schemeClr val="hlink"/>
                </a:solidFill>
                <a:hlinkClick r:id="rId6"/>
              </a:rPr>
              <a:t>https://introcs.cs.princeton.edu/java/10elements/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Udemy Java Courses - </a:t>
            </a:r>
            <a:r>
              <a:rPr lang="tr-TR" u="sng">
                <a:solidFill>
                  <a:schemeClr val="hlink"/>
                </a:solidFill>
                <a:hlinkClick r:id="rId7"/>
              </a:rPr>
              <a:t>https://www.udemy.com/sfrdan-ileri-seviyeye-uygulamal-java-kursu/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Hackerrank Algorithms Section - </a:t>
            </a:r>
            <a:r>
              <a:rPr lang="tr-TR" u="sng">
                <a:solidFill>
                  <a:schemeClr val="hlink"/>
                </a:solidFill>
                <a:hlinkClick r:id="rId8"/>
              </a:rPr>
              <a:t>https://www.hackerrank.com/domains/algorithms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Codechef - </a:t>
            </a:r>
            <a:r>
              <a:rPr lang="tr-TR" u="sng">
                <a:solidFill>
                  <a:schemeClr val="hlink"/>
                </a:solidFill>
                <a:hlinkClick r:id="rId9"/>
              </a:rPr>
              <a:t>https://www.codechef.com/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Exercism - </a:t>
            </a:r>
            <a:r>
              <a:rPr lang="tr-TR" u="sng">
                <a:solidFill>
                  <a:schemeClr val="hlink"/>
                </a:solidFill>
                <a:hlinkClick r:id="rId10"/>
              </a:rPr>
              <a:t>https://exercism.io/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LeetCode - </a:t>
            </a:r>
            <a:r>
              <a:rPr lang="tr-TR" u="sng">
                <a:solidFill>
                  <a:schemeClr val="hlink"/>
                </a:solidFill>
                <a:hlinkClick r:id="rId11"/>
              </a:rPr>
              <a:t>https://leetcode.com/</a:t>
            </a:r>
            <a:endParaRPr/>
          </a:p>
          <a:p>
            <a:pPr marL="91440" lvl="0" indent="-117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tr-TR"/>
              <a:t> Big-O Algorithm Complexity Cheat Sheet - </a:t>
            </a:r>
            <a:r>
              <a:rPr lang="tr-TR" u="sng">
                <a:solidFill>
                  <a:schemeClr val="hlink"/>
                </a:solidFill>
                <a:hlinkClick r:id="rId12"/>
              </a:rPr>
              <a:t>http://www.bigocheatsheet.com/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Calibri"/>
              <a:buNone/>
            </a:pPr>
            <a:r>
              <a:rPr lang="tr-TR">
                <a:solidFill>
                  <a:srgbClr val="FF0000"/>
                </a:solidFill>
              </a:rPr>
              <a:t>Cheating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33" name="Google Shape;133;p6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27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20000"/>
          </a:bodyPr>
          <a:lstStyle/>
          <a:p>
            <a:pPr marL="91440" lvl="0" indent="-107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tr-TR"/>
              <a:t>Following actions will be considered as cheating: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alibri"/>
              <a:buAutoNum type="arabicPeriod"/>
            </a:pPr>
            <a:r>
              <a:rPr lang="tr-TR"/>
              <a:t>Submiting same or very similar lab material (quiz/codework) with another student.</a:t>
            </a:r>
            <a:endParaRPr/>
          </a:p>
          <a:p>
            <a:pPr marL="749808" lvl="1" indent="-4572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ct val="100000"/>
              <a:buChar char="◦"/>
            </a:pPr>
            <a:r>
              <a:rPr lang="tr-TR"/>
              <a:t>«We have prepared this together!» is not an excuse. You need to prepare your assignments alone.</a:t>
            </a:r>
            <a:endParaRPr/>
          </a:p>
          <a:p>
            <a:pPr marL="749808" lvl="1" indent="-4572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◦"/>
            </a:pPr>
            <a:r>
              <a:rPr lang="tr-TR"/>
              <a:t>«My friend has submitted my work without my knowledge» is not an excuse. Your work is in your responsibility.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Calibri"/>
              <a:buAutoNum type="arabicPeriod"/>
            </a:pPr>
            <a:r>
              <a:rPr lang="tr-TR"/>
              <a:t>Copying all/some of the work from the internet. Of course you can get help but copying the core parts from an external source is cheating.</a:t>
            </a:r>
            <a:endParaRPr/>
          </a:p>
          <a:p>
            <a:pPr marL="91440" lvl="0" indent="-10795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tr-TR" b="1"/>
              <a:t>Cheating is strictly forbidden. </a:t>
            </a:r>
            <a:r>
              <a:rPr lang="tr-TR"/>
              <a:t>Submissions that include any of the conditions above </a:t>
            </a:r>
            <a:r>
              <a:rPr lang="tr-TR" b="1"/>
              <a:t>will be graded as «0» points</a:t>
            </a:r>
            <a:r>
              <a:rPr lang="tr-TR"/>
              <a:t> and </a:t>
            </a:r>
            <a:r>
              <a:rPr lang="tr-TR" b="1"/>
              <a:t>related professors will be informed.</a:t>
            </a:r>
            <a:r>
              <a:rPr lang="tr-TR"/>
              <a:t> </a:t>
            </a:r>
            <a:endParaRPr/>
          </a:p>
          <a:p>
            <a:pPr marL="91440" lvl="0" indent="-10795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tr-TR"/>
              <a:t>There can be serious consequences for you, so please DO YOUR ASSIGNMENTS ALONE and ask for help from us if you have any difficulties while solving them. 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tr-TR"/>
              <a:t>Thank you.</a:t>
            </a:r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/>
          <a:p>
            <a:pPr marL="91440" lvl="0" indent="-127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tr-TR"/>
              <a:t>Have a nice semester ☺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Austin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Widescreen</PresentationFormat>
  <Paragraphs>41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Retrospect</vt:lpstr>
      <vt:lpstr>CE221 – Data Structures &amp; Algorithms Lab Introduction</vt:lpstr>
      <vt:lpstr>LAB Introduction</vt:lpstr>
      <vt:lpstr>What we will do?</vt:lpstr>
      <vt:lpstr>Java</vt:lpstr>
      <vt:lpstr>Useful Links</vt:lpstr>
      <vt:lpstr>Cheating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CE221 – Data Structures &amp; Algorithms Lab Introduction</dc:title>
  <dc:creator>Ali Teoman Unay</dc:creator>
  <cp:lastModifiedBy>Muhtar Cagkan Uludagli</cp:lastModifiedBy>
  <cp:revision>1</cp:revision>
  <dcterms:created xsi:type="dcterms:W3CDTF">2016-10-05T07:10:07Z</dcterms:created>
  <dcterms:modified xsi:type="dcterms:W3CDTF">2022-10-03T11:36:01Z</dcterms:modified>
</cp:coreProperties>
</file>