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8" r:id="rId1"/>
  </p:sldMasterIdLst>
  <p:sldIdLst>
    <p:sldId id="256" r:id="rId2"/>
    <p:sldId id="257" r:id="rId3"/>
    <p:sldId id="259" r:id="rId4"/>
    <p:sldId id="269" r:id="rId5"/>
    <p:sldId id="290" r:id="rId6"/>
    <p:sldId id="288" r:id="rId7"/>
    <p:sldId id="29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9" d="100"/>
          <a:sy n="89" d="100"/>
        </p:scale>
        <p:origin x="-427" y="-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4721B-422F-4F83-9D00-EB1C37DCC9E1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C3677-BF2A-42E9-8E5E-FCE86580C41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1337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4721B-422F-4F83-9D00-EB1C37DCC9E1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C3677-BF2A-42E9-8E5E-FCE86580C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839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4721B-422F-4F83-9D00-EB1C37DCC9E1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C3677-BF2A-42E9-8E5E-FCE86580C41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6088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4721B-422F-4F83-9D00-EB1C37DCC9E1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C3677-BF2A-42E9-8E5E-FCE86580C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265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4721B-422F-4F83-9D00-EB1C37DCC9E1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C3677-BF2A-42E9-8E5E-FCE86580C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853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4721B-422F-4F83-9D00-EB1C37DCC9E1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C3677-BF2A-42E9-8E5E-FCE86580C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074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4721B-422F-4F83-9D00-EB1C37DCC9E1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C3677-BF2A-42E9-8E5E-FCE86580C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994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064721B-422F-4F83-9D00-EB1C37DCC9E1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FC3677-BF2A-42E9-8E5E-FCE86580C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53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4721B-422F-4F83-9D00-EB1C37DCC9E1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C3677-BF2A-42E9-8E5E-FCE86580C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136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4721B-422F-4F83-9D00-EB1C37DCC9E1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C3677-BF2A-42E9-8E5E-FCE86580C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178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4721B-422F-4F83-9D00-EB1C37DCC9E1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C3677-BF2A-42E9-8E5E-FCE86580C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292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064721B-422F-4F83-9D00-EB1C37DCC9E1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7FC3677-BF2A-42E9-8E5E-FCE86580C41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0496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homes.ieu.edu.tr/culudagli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cagkan.uludagli@ieu.edu.tr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igocheatsheet.com/" TargetMode="External"/><Relationship Id="rId3" Type="http://schemas.openxmlformats.org/officeDocument/2006/relationships/hyperlink" Target="https://www.geeksforgeeks.org/data-structures/" TargetMode="External"/><Relationship Id="rId7" Type="http://schemas.openxmlformats.org/officeDocument/2006/relationships/hyperlink" Target="https://www.hackerrank.com/domains/algorithms" TargetMode="External"/><Relationship Id="rId2" Type="http://schemas.openxmlformats.org/officeDocument/2006/relationships/hyperlink" Target="https://www.khanacademy.org/computing/computer-science/algorithm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udemy.com/sfrdan-ileri-seviyeye-uygulamal-java-kursu/" TargetMode="External"/><Relationship Id="rId5" Type="http://schemas.openxmlformats.org/officeDocument/2006/relationships/hyperlink" Target="https://introcs.cs.princeton.edu/java/10elements/" TargetMode="External"/><Relationship Id="rId4" Type="http://schemas.openxmlformats.org/officeDocument/2006/relationships/hyperlink" Target="https://www.geeksforgeeks.org/fundamentals-of-algorithms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/>
              <a:t>CE221 – Data </a:t>
            </a:r>
            <a:r>
              <a:rPr lang="tr-TR" dirty="0" err="1"/>
              <a:t>Structures</a:t>
            </a:r>
            <a:r>
              <a:rPr lang="tr-TR" dirty="0"/>
              <a:t> &amp; </a:t>
            </a:r>
            <a:r>
              <a:rPr lang="tr-TR" dirty="0" err="1"/>
              <a:t>Algorithms</a:t>
            </a:r>
            <a:r>
              <a:rPr lang="tr-TR" dirty="0"/>
              <a:t> </a:t>
            </a:r>
            <a:r>
              <a:rPr lang="tr-TR" dirty="0" err="1"/>
              <a:t>Lab</a:t>
            </a:r>
            <a:r>
              <a:rPr lang="tr-TR" dirty="0"/>
              <a:t> </a:t>
            </a:r>
            <a:r>
              <a:rPr lang="tr-TR" dirty="0" err="1"/>
              <a:t>Introduction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762300"/>
          </a:xfrm>
        </p:spPr>
        <p:txBody>
          <a:bodyPr/>
          <a:lstStyle/>
          <a:p>
            <a:endParaRPr lang="tr-TR" dirty="0" smtClean="0"/>
          </a:p>
          <a:p>
            <a:pPr algn="ctr"/>
            <a:r>
              <a:rPr lang="tr-TR" u="sng" dirty="0" smtClean="0"/>
              <a:t>Course </a:t>
            </a:r>
            <a:r>
              <a:rPr lang="en-US" u="sng" dirty="0" err="1" smtClean="0"/>
              <a:t>AssIstanT</a:t>
            </a:r>
            <a:r>
              <a:rPr lang="tr-TR" dirty="0" smtClean="0"/>
              <a:t>: M. Çağkan </a:t>
            </a:r>
            <a:r>
              <a:rPr lang="tr-TR" dirty="0" err="1" smtClean="0"/>
              <a:t>uludağlI</a:t>
            </a:r>
            <a:endParaRPr lang="tr-TR" dirty="0" smtClean="0"/>
          </a:p>
          <a:p>
            <a:pPr algn="ctr"/>
            <a:r>
              <a:rPr lang="tr-TR" cap="none" dirty="0" smtClean="0">
                <a:hlinkClick r:id="rId2"/>
              </a:rPr>
              <a:t>http://homes.ieu.edu.tr/culudagli/</a:t>
            </a:r>
            <a:endParaRPr lang="tr-TR" cap="none" dirty="0"/>
          </a:p>
        </p:txBody>
      </p:sp>
    </p:spTree>
    <p:extLst>
      <p:ext uri="{BB962C8B-B14F-4D97-AF65-F5344CB8AC3E}">
        <p14:creationId xmlns:p14="http://schemas.microsoft.com/office/powerpoint/2010/main" val="164221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LAB </a:t>
            </a:r>
            <a:r>
              <a:rPr lang="tr-TR" dirty="0" err="1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endParaRPr lang="tr-TR" sz="2800" u="sng" dirty="0" smtClean="0"/>
          </a:p>
          <a:p>
            <a:pPr>
              <a:lnSpc>
                <a:spcPct val="150000"/>
              </a:lnSpc>
            </a:pPr>
            <a:r>
              <a:rPr lang="tr-TR" sz="2800" u="sng" dirty="0" smtClean="0"/>
              <a:t>Office</a:t>
            </a:r>
            <a:r>
              <a:rPr lang="tr-TR" sz="2800" dirty="0" smtClean="0"/>
              <a:t>: </a:t>
            </a:r>
            <a:r>
              <a:rPr lang="tr-TR" sz="2800" dirty="0" smtClean="0"/>
              <a:t>TESLA - ML </a:t>
            </a:r>
            <a:r>
              <a:rPr lang="tr-TR" sz="2800" dirty="0" smtClean="0"/>
              <a:t>104</a:t>
            </a:r>
            <a:endParaRPr lang="tr-TR" sz="2800" dirty="0"/>
          </a:p>
          <a:p>
            <a:pPr>
              <a:lnSpc>
                <a:spcPct val="150000"/>
              </a:lnSpc>
            </a:pPr>
            <a:r>
              <a:rPr lang="tr-TR" sz="2800" u="sng" dirty="0" smtClean="0"/>
              <a:t>Office </a:t>
            </a:r>
            <a:r>
              <a:rPr lang="tr-TR" sz="2800" u="sng" dirty="0" err="1" smtClean="0"/>
              <a:t>Hours</a:t>
            </a:r>
            <a:r>
              <a:rPr lang="tr-TR" sz="2800" dirty="0" smtClean="0"/>
              <a:t>: </a:t>
            </a:r>
            <a:r>
              <a:rPr lang="tr-TR" sz="2800" dirty="0" err="1" smtClean="0"/>
              <a:t>Monday</a:t>
            </a:r>
            <a:r>
              <a:rPr lang="tr-TR" sz="2800" dirty="0" smtClean="0"/>
              <a:t>, </a:t>
            </a:r>
            <a:r>
              <a:rPr lang="tr-TR" sz="2800" dirty="0" err="1" smtClean="0"/>
              <a:t>Friday</a:t>
            </a:r>
            <a:r>
              <a:rPr lang="tr-TR" sz="2800" dirty="0" smtClean="0"/>
              <a:t> </a:t>
            </a:r>
            <a:r>
              <a:rPr lang="tr-TR" sz="2800" dirty="0" smtClean="0"/>
              <a:t>13:15-14:15, </a:t>
            </a:r>
            <a:r>
              <a:rPr lang="tr-TR" sz="2800" dirty="0" err="1" smtClean="0"/>
              <a:t>Wednesday</a:t>
            </a:r>
            <a:r>
              <a:rPr lang="tr-TR" sz="2800" dirty="0" smtClean="0"/>
              <a:t> 10:45-11:45</a:t>
            </a:r>
            <a:endParaRPr lang="tr-TR" sz="2800" dirty="0" smtClean="0"/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600" dirty="0" err="1" smtClean="0"/>
              <a:t>Please</a:t>
            </a:r>
            <a:r>
              <a:rPr lang="tr-TR" sz="2600" dirty="0" smtClean="0"/>
              <a:t> </a:t>
            </a:r>
            <a:r>
              <a:rPr lang="tr-TR" sz="2600" dirty="0" err="1" smtClean="0"/>
              <a:t>send</a:t>
            </a:r>
            <a:r>
              <a:rPr lang="tr-TR" sz="2600" dirty="0" smtClean="0"/>
              <a:t> an e-mail </a:t>
            </a:r>
            <a:r>
              <a:rPr lang="tr-TR" sz="2600" dirty="0" err="1" smtClean="0"/>
              <a:t>before</a:t>
            </a:r>
            <a:r>
              <a:rPr lang="tr-TR" sz="2600" dirty="0" smtClean="0"/>
              <a:t> </a:t>
            </a:r>
            <a:r>
              <a:rPr lang="tr-TR" sz="2600" dirty="0" err="1" smtClean="0"/>
              <a:t>you</a:t>
            </a:r>
            <a:r>
              <a:rPr lang="tr-TR" sz="2600" dirty="0" smtClean="0"/>
              <a:t> </a:t>
            </a:r>
            <a:r>
              <a:rPr lang="tr-TR" sz="2600" dirty="0" err="1" smtClean="0"/>
              <a:t>came</a:t>
            </a:r>
            <a:endParaRPr lang="tr-TR" sz="2600" dirty="0" smtClean="0"/>
          </a:p>
          <a:p>
            <a:pPr>
              <a:lnSpc>
                <a:spcPct val="150000"/>
              </a:lnSpc>
            </a:pPr>
            <a:r>
              <a:rPr lang="tr-TR" sz="2800" u="sng" dirty="0" smtClean="0"/>
              <a:t>E-mail</a:t>
            </a:r>
            <a:r>
              <a:rPr lang="tr-TR" sz="2800" dirty="0" smtClean="0"/>
              <a:t>: </a:t>
            </a:r>
            <a:r>
              <a:rPr lang="tr-TR" sz="2800" dirty="0" smtClean="0">
                <a:hlinkClick r:id="rId2"/>
              </a:rPr>
              <a:t>cagkan.uludagli@ieu.edu.tr</a:t>
            </a:r>
            <a:endParaRPr lang="tr-TR" sz="2800" dirty="0"/>
          </a:p>
          <a:p>
            <a:endParaRPr lang="tr-TR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84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</a:t>
            </a:r>
            <a:r>
              <a:rPr lang="tr-TR" dirty="0" smtClean="0"/>
              <a:t>will </a:t>
            </a:r>
            <a:r>
              <a:rPr lang="en-US" dirty="0" smtClean="0"/>
              <a:t>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dirty="0" err="1" smtClean="0"/>
              <a:t>Solving</a:t>
            </a:r>
            <a:r>
              <a:rPr lang="tr-TR" dirty="0" smtClean="0"/>
              <a:t> </a:t>
            </a:r>
            <a:r>
              <a:rPr lang="tr-TR" dirty="0" err="1" smtClean="0"/>
              <a:t>Selected</a:t>
            </a:r>
            <a:r>
              <a:rPr lang="tr-TR" dirty="0" smtClean="0"/>
              <a:t> </a:t>
            </a:r>
            <a:r>
              <a:rPr lang="tr-TR" dirty="0" err="1"/>
              <a:t>B</a:t>
            </a:r>
            <a:r>
              <a:rPr lang="tr-TR" dirty="0" err="1" smtClean="0"/>
              <a:t>ook</a:t>
            </a:r>
            <a:r>
              <a:rPr lang="tr-TR" dirty="0" smtClean="0"/>
              <a:t> </a:t>
            </a:r>
            <a:r>
              <a:rPr lang="tr-TR" dirty="0" err="1" smtClean="0"/>
              <a:t>Q</a:t>
            </a:r>
            <a:r>
              <a:rPr lang="tr-TR" dirty="0" err="1" smtClean="0"/>
              <a:t>uestions</a:t>
            </a:r>
            <a:endParaRPr lang="tr-TR" dirty="0"/>
          </a:p>
          <a:p>
            <a:pPr>
              <a:lnSpc>
                <a:spcPct val="150000"/>
              </a:lnSpc>
            </a:pPr>
            <a:r>
              <a:rPr lang="tr-TR" dirty="0"/>
              <a:t>4</a:t>
            </a:r>
            <a:r>
              <a:rPr lang="tr-TR" dirty="0" smtClean="0"/>
              <a:t> </a:t>
            </a:r>
            <a:r>
              <a:rPr lang="en-US" dirty="0" smtClean="0"/>
              <a:t>Quizzes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tr-TR" dirty="0" err="1" smtClean="0"/>
              <a:t>Multiple</a:t>
            </a:r>
            <a:r>
              <a:rPr lang="tr-TR" dirty="0" smtClean="0"/>
              <a:t> </a:t>
            </a:r>
            <a:r>
              <a:rPr lang="tr-TR" dirty="0" err="1" smtClean="0"/>
              <a:t>Lab</a:t>
            </a:r>
            <a:r>
              <a:rPr lang="tr-TR" dirty="0" smtClean="0"/>
              <a:t> </a:t>
            </a:r>
            <a:r>
              <a:rPr lang="tr-TR" dirty="0" err="1" smtClean="0"/>
              <a:t>Exercises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tr-TR" dirty="0" smtClean="0"/>
              <a:t>4 Lab &amp; Coding </a:t>
            </a:r>
            <a:r>
              <a:rPr lang="tr-TR" dirty="0"/>
              <a:t>Assignments</a:t>
            </a:r>
          </a:p>
          <a:p>
            <a:pPr lvl="1">
              <a:lnSpc>
                <a:spcPct val="150000"/>
              </a:lnSpc>
            </a:pPr>
            <a:r>
              <a:rPr lang="tr-TR" dirty="0" smtClean="0"/>
              <a:t>All </a:t>
            </a:r>
            <a:r>
              <a:rPr lang="tr-TR" dirty="0" err="1"/>
              <a:t>assignments</a:t>
            </a:r>
            <a:r>
              <a:rPr lang="tr-TR" dirty="0"/>
              <a:t> </a:t>
            </a:r>
            <a:r>
              <a:rPr lang="tr-TR" dirty="0" err="1" smtClean="0"/>
              <a:t>will</a:t>
            </a:r>
            <a:r>
              <a:rPr lang="tr-TR" dirty="0" smtClean="0"/>
              <a:t> be done in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lab</a:t>
            </a:r>
            <a:r>
              <a:rPr lang="tr-TR" dirty="0" smtClean="0"/>
              <a:t>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8547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859E1A50-6317-418C-9E32-7A849B501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Java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DFB4E32E-4ABA-46D8-8167-6CF0E2DBBF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765001"/>
            <a:ext cx="7182197" cy="4023360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3600" dirty="0" smtClean="0"/>
              <a:t> - </a:t>
            </a:r>
            <a:r>
              <a:rPr lang="tr-TR" sz="3600" dirty="0"/>
              <a:t>Coding assignments </a:t>
            </a:r>
            <a:r>
              <a:rPr lang="tr-TR" sz="3600" dirty="0" smtClean="0"/>
              <a:t>will be </a:t>
            </a:r>
            <a:r>
              <a:rPr lang="tr-TR" sz="3600" dirty="0"/>
              <a:t>in Java</a:t>
            </a:r>
            <a:r>
              <a:rPr lang="tr-TR" sz="3600" dirty="0" smtClean="0"/>
              <a:t>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xmlns="" id="{86A95D7D-7ADD-43B8-8A37-0D27F23FE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3126" y="2333240"/>
            <a:ext cx="1569743" cy="288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14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Useful Links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b"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tr-TR" dirty="0" smtClean="0"/>
              <a:t> </a:t>
            </a:r>
            <a:r>
              <a:rPr lang="en-US" dirty="0" smtClean="0"/>
              <a:t>What </a:t>
            </a:r>
            <a:r>
              <a:rPr lang="en-US" dirty="0"/>
              <a:t>is Algorithm? -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://www.khanacademy.org/computing/computer-science/algorithms</a:t>
            </a: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tr-TR" dirty="0" smtClean="0"/>
              <a:t> GeekForGeeks </a:t>
            </a:r>
            <a:r>
              <a:rPr lang="tr-TR" dirty="0"/>
              <a:t>Data Structures Section - </a:t>
            </a:r>
            <a:r>
              <a:rPr lang="tr-TR" dirty="0">
                <a:hlinkClick r:id="rId3"/>
              </a:rPr>
              <a:t>https://www.geeksforgeeks.org/data-structures</a:t>
            </a:r>
            <a:r>
              <a:rPr lang="tr-TR" dirty="0" smtClean="0">
                <a:hlinkClick r:id="rId3"/>
              </a:rPr>
              <a:t>/</a:t>
            </a:r>
            <a:r>
              <a:rPr lang="tr-TR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/>
              <a:t> </a:t>
            </a:r>
            <a:r>
              <a:rPr lang="en-US" dirty="0" smtClean="0"/>
              <a:t>GeekForGeeks </a:t>
            </a:r>
            <a:r>
              <a:rPr lang="en-US" dirty="0"/>
              <a:t>Algorithms Section - </a:t>
            </a:r>
            <a:r>
              <a:rPr lang="en-US" dirty="0" smtClean="0">
                <a:hlinkClick r:id="rId4"/>
              </a:rPr>
              <a:t>https://www.geeksforgeeks.org/fundamentals-of-algorithms/</a:t>
            </a:r>
            <a:endParaRPr lang="tr-TR" dirty="0" smtClean="0"/>
          </a:p>
          <a:p>
            <a:pPr>
              <a:buFont typeface="Arial" pitchFamily="34" charset="0"/>
              <a:buChar char="•"/>
            </a:pPr>
            <a:r>
              <a:rPr lang="tr-TR" dirty="0"/>
              <a:t> Princeton Java Classes - </a:t>
            </a:r>
            <a:r>
              <a:rPr lang="tr-TR" dirty="0">
                <a:hlinkClick r:id="rId5"/>
              </a:rPr>
              <a:t>https://introcs.cs.princeton.edu/java/10elements/</a:t>
            </a:r>
            <a:endParaRPr lang="tr-TR" dirty="0"/>
          </a:p>
          <a:p>
            <a:pPr>
              <a:buFont typeface="Arial" pitchFamily="34" charset="0"/>
              <a:buChar char="•"/>
            </a:pPr>
            <a:r>
              <a:rPr lang="tr-TR" dirty="0"/>
              <a:t> Udemy Java Courses - </a:t>
            </a:r>
            <a:r>
              <a:rPr lang="en-US" dirty="0">
                <a:hlinkClick r:id="rId6"/>
              </a:rPr>
              <a:t>https://www.udemy.com/sfrdan-ileri-seviyeye-uygulamal-java-kursu</a:t>
            </a:r>
            <a:r>
              <a:rPr lang="en-US" dirty="0" smtClean="0">
                <a:hlinkClick r:id="rId6"/>
              </a:rPr>
              <a:t>/</a:t>
            </a:r>
            <a:endParaRPr lang="tr-TR" dirty="0" smtClean="0"/>
          </a:p>
          <a:p>
            <a:pPr>
              <a:buFont typeface="Arial" pitchFamily="34" charset="0"/>
              <a:buChar char="•"/>
            </a:pPr>
            <a:r>
              <a:rPr lang="tr-TR" dirty="0"/>
              <a:t> </a:t>
            </a:r>
            <a:r>
              <a:rPr lang="en-US" dirty="0"/>
              <a:t>Hackerrank Algorithms Section - </a:t>
            </a:r>
            <a:r>
              <a:rPr lang="en-US" dirty="0">
                <a:hlinkClick r:id="rId7"/>
              </a:rPr>
              <a:t>https://</a:t>
            </a:r>
            <a:r>
              <a:rPr lang="en-US" dirty="0" smtClean="0">
                <a:hlinkClick r:id="rId7"/>
              </a:rPr>
              <a:t>www.hackerrank.com/domains/algorithms</a:t>
            </a:r>
            <a:endParaRPr lang="tr-TR" dirty="0" smtClean="0"/>
          </a:p>
          <a:p>
            <a:pPr>
              <a:buFont typeface="Arial" pitchFamily="34" charset="0"/>
              <a:buChar char="•"/>
            </a:pPr>
            <a:r>
              <a:rPr lang="tr-TR" dirty="0" smtClean="0"/>
              <a:t> </a:t>
            </a:r>
            <a:r>
              <a:rPr lang="en-US" dirty="0" smtClean="0"/>
              <a:t>Big-O </a:t>
            </a:r>
            <a:r>
              <a:rPr lang="en-US" dirty="0"/>
              <a:t>Algorithm Complexity Cheat Sheet - </a:t>
            </a:r>
            <a:r>
              <a:rPr lang="en-US" dirty="0">
                <a:hlinkClick r:id="rId8"/>
              </a:rPr>
              <a:t>http://www.bigocheatsheet.com</a:t>
            </a:r>
            <a:r>
              <a:rPr lang="en-US" dirty="0" smtClean="0">
                <a:hlinkClick r:id="rId8"/>
              </a:rPr>
              <a:t>/</a:t>
            </a:r>
            <a:endParaRPr lang="tr-TR" dirty="0" smtClean="0"/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37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9F904BE0-D848-4894-931C-1EDAE0A9C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>
                <a:solidFill>
                  <a:srgbClr val="FF0000"/>
                </a:solidFill>
              </a:rPr>
              <a:t>Cheating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3EBEA5D-BA6E-4F16-A8A0-7CA4259A04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278841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tr-TR" dirty="0" err="1"/>
              <a:t>Following</a:t>
            </a:r>
            <a:r>
              <a:rPr lang="tr-TR" dirty="0"/>
              <a:t> </a:t>
            </a:r>
            <a:r>
              <a:rPr lang="tr-TR" dirty="0" err="1"/>
              <a:t>actions</a:t>
            </a:r>
            <a:r>
              <a:rPr lang="tr-TR" dirty="0"/>
              <a:t> will be </a:t>
            </a:r>
            <a:r>
              <a:rPr lang="tr-TR" dirty="0" err="1"/>
              <a:t>considered</a:t>
            </a:r>
            <a:r>
              <a:rPr lang="tr-TR" dirty="0"/>
              <a:t> as </a:t>
            </a:r>
            <a:r>
              <a:rPr lang="tr-TR" dirty="0" err="1"/>
              <a:t>cheating</a:t>
            </a:r>
            <a:r>
              <a:rPr lang="tr-TR" dirty="0"/>
              <a:t>: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tr-TR" dirty="0" err="1"/>
              <a:t>Submiting</a:t>
            </a:r>
            <a:r>
              <a:rPr lang="tr-TR" dirty="0"/>
              <a:t> </a:t>
            </a:r>
            <a:r>
              <a:rPr lang="tr-TR" dirty="0" err="1"/>
              <a:t>same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very</a:t>
            </a:r>
            <a:r>
              <a:rPr lang="tr-TR" dirty="0"/>
              <a:t> </a:t>
            </a:r>
            <a:r>
              <a:rPr lang="tr-TR" dirty="0" err="1"/>
              <a:t>similar</a:t>
            </a:r>
            <a:r>
              <a:rPr lang="tr-TR" dirty="0"/>
              <a:t> </a:t>
            </a:r>
            <a:r>
              <a:rPr lang="tr-TR" dirty="0" err="1"/>
              <a:t>lab</a:t>
            </a:r>
            <a:r>
              <a:rPr lang="tr-TR" dirty="0"/>
              <a:t> </a:t>
            </a:r>
            <a:r>
              <a:rPr lang="tr-TR" dirty="0" err="1"/>
              <a:t>material</a:t>
            </a:r>
            <a:r>
              <a:rPr lang="tr-TR" dirty="0"/>
              <a:t> (</a:t>
            </a:r>
            <a:r>
              <a:rPr lang="tr-TR" dirty="0" err="1"/>
              <a:t>quiz</a:t>
            </a:r>
            <a:r>
              <a:rPr lang="tr-TR" dirty="0"/>
              <a:t>/</a:t>
            </a:r>
            <a:r>
              <a:rPr lang="tr-TR" dirty="0" err="1"/>
              <a:t>codework</a:t>
            </a:r>
            <a:r>
              <a:rPr lang="tr-TR" dirty="0"/>
              <a:t>)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another</a:t>
            </a:r>
            <a:r>
              <a:rPr lang="tr-TR" dirty="0"/>
              <a:t> </a:t>
            </a:r>
            <a:r>
              <a:rPr lang="tr-TR" dirty="0" err="1"/>
              <a:t>student</a:t>
            </a:r>
            <a:r>
              <a:rPr lang="tr-TR" dirty="0"/>
              <a:t>.</a:t>
            </a:r>
          </a:p>
          <a:p>
            <a:pPr marL="749808" lvl="1" indent="-457200">
              <a:lnSpc>
                <a:spcPct val="150000"/>
              </a:lnSpc>
            </a:pPr>
            <a:r>
              <a:rPr lang="tr-TR" dirty="0"/>
              <a:t>«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prepared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together</a:t>
            </a:r>
            <a:r>
              <a:rPr lang="tr-TR" dirty="0"/>
              <a:t>!» is not an </a:t>
            </a:r>
            <a:r>
              <a:rPr lang="tr-TR" dirty="0" err="1"/>
              <a:t>excuse</a:t>
            </a:r>
            <a:r>
              <a:rPr lang="tr-TR" dirty="0"/>
              <a:t>.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need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prepare</a:t>
            </a:r>
            <a:r>
              <a:rPr lang="tr-TR" dirty="0"/>
              <a:t> 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assignments</a:t>
            </a:r>
            <a:r>
              <a:rPr lang="tr-TR" dirty="0"/>
              <a:t> </a:t>
            </a:r>
            <a:r>
              <a:rPr lang="tr-TR" dirty="0" err="1"/>
              <a:t>alone</a:t>
            </a:r>
            <a:r>
              <a:rPr lang="tr-TR" dirty="0"/>
              <a:t>.</a:t>
            </a:r>
          </a:p>
          <a:p>
            <a:pPr marL="749808" lvl="1" indent="-457200">
              <a:lnSpc>
                <a:spcPct val="150000"/>
              </a:lnSpc>
            </a:pPr>
            <a:r>
              <a:rPr lang="tr-TR" dirty="0"/>
              <a:t>«My </a:t>
            </a:r>
            <a:r>
              <a:rPr lang="tr-TR" dirty="0" err="1"/>
              <a:t>friend</a:t>
            </a:r>
            <a:r>
              <a:rPr lang="tr-TR" dirty="0"/>
              <a:t> has </a:t>
            </a:r>
            <a:r>
              <a:rPr lang="tr-TR" dirty="0" err="1"/>
              <a:t>submitted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work</a:t>
            </a:r>
            <a:r>
              <a:rPr lang="tr-TR" dirty="0"/>
              <a:t> </a:t>
            </a:r>
            <a:r>
              <a:rPr lang="tr-TR" dirty="0" err="1"/>
              <a:t>without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</a:t>
            </a:r>
            <a:r>
              <a:rPr lang="tr-TR" dirty="0" err="1"/>
              <a:t>knowledge</a:t>
            </a:r>
            <a:r>
              <a:rPr lang="tr-TR" dirty="0"/>
              <a:t>» is not an </a:t>
            </a:r>
            <a:r>
              <a:rPr lang="tr-TR" dirty="0" err="1"/>
              <a:t>excuse</a:t>
            </a:r>
            <a:r>
              <a:rPr lang="tr-TR" dirty="0"/>
              <a:t>. 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work</a:t>
            </a:r>
            <a:r>
              <a:rPr lang="tr-TR" dirty="0"/>
              <a:t> is in </a:t>
            </a:r>
            <a:r>
              <a:rPr lang="tr-TR" dirty="0" err="1"/>
              <a:t>your</a:t>
            </a:r>
            <a:r>
              <a:rPr lang="tr-TR" dirty="0"/>
              <a:t> </a:t>
            </a:r>
            <a:r>
              <a:rPr lang="tr-TR" dirty="0" err="1"/>
              <a:t>responsibility</a:t>
            </a:r>
            <a:r>
              <a:rPr lang="tr-TR" dirty="0"/>
              <a:t>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tr-TR" dirty="0" err="1"/>
              <a:t>Copying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/</a:t>
            </a:r>
            <a:r>
              <a:rPr lang="tr-TR" dirty="0" err="1"/>
              <a:t>some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work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internet. Of </a:t>
            </a:r>
            <a:r>
              <a:rPr lang="tr-TR" dirty="0" err="1"/>
              <a:t>course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can </a:t>
            </a:r>
            <a:r>
              <a:rPr lang="tr-TR" dirty="0" err="1"/>
              <a:t>get</a:t>
            </a:r>
            <a:r>
              <a:rPr lang="tr-TR" dirty="0"/>
              <a:t> </a:t>
            </a:r>
            <a:r>
              <a:rPr lang="tr-TR" dirty="0" err="1"/>
              <a:t>help</a:t>
            </a:r>
            <a:r>
              <a:rPr lang="tr-TR" dirty="0"/>
              <a:t> but </a:t>
            </a:r>
            <a:r>
              <a:rPr lang="tr-TR" dirty="0" err="1"/>
              <a:t>copying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core</a:t>
            </a:r>
            <a:r>
              <a:rPr lang="tr-TR" dirty="0"/>
              <a:t> </a:t>
            </a:r>
            <a:r>
              <a:rPr lang="tr-TR" dirty="0" err="1"/>
              <a:t>parts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an </a:t>
            </a:r>
            <a:r>
              <a:rPr lang="tr-TR" dirty="0" err="1"/>
              <a:t>external</a:t>
            </a:r>
            <a:r>
              <a:rPr lang="tr-TR" dirty="0"/>
              <a:t> </a:t>
            </a:r>
            <a:r>
              <a:rPr lang="tr-TR" dirty="0" err="1"/>
              <a:t>source</a:t>
            </a:r>
            <a:r>
              <a:rPr lang="tr-TR" dirty="0"/>
              <a:t> is </a:t>
            </a:r>
            <a:r>
              <a:rPr lang="tr-TR" dirty="0" err="1"/>
              <a:t>cheating</a:t>
            </a:r>
            <a:r>
              <a:rPr lang="tr-TR" dirty="0"/>
              <a:t>.</a:t>
            </a:r>
          </a:p>
          <a:p>
            <a:pPr>
              <a:lnSpc>
                <a:spcPct val="150000"/>
              </a:lnSpc>
            </a:pPr>
            <a:r>
              <a:rPr lang="tr-TR" b="1" dirty="0" err="1"/>
              <a:t>Cheating</a:t>
            </a:r>
            <a:r>
              <a:rPr lang="tr-TR" b="1" dirty="0"/>
              <a:t> is </a:t>
            </a:r>
            <a:r>
              <a:rPr lang="tr-TR" b="1" dirty="0" err="1"/>
              <a:t>strictly</a:t>
            </a:r>
            <a:r>
              <a:rPr lang="tr-TR" b="1" dirty="0"/>
              <a:t> </a:t>
            </a:r>
            <a:r>
              <a:rPr lang="tr-TR" b="1" dirty="0" err="1"/>
              <a:t>forbidden</a:t>
            </a:r>
            <a:r>
              <a:rPr lang="tr-TR" b="1" dirty="0"/>
              <a:t>. </a:t>
            </a:r>
            <a:r>
              <a:rPr lang="tr-TR" dirty="0"/>
              <a:t>Submissions that include any of the conditions above </a:t>
            </a:r>
            <a:r>
              <a:rPr lang="tr-TR" b="1" dirty="0"/>
              <a:t>will be graded as </a:t>
            </a:r>
            <a:r>
              <a:rPr lang="tr-TR" b="1" dirty="0" smtClean="0"/>
              <a:t>«0»</a:t>
            </a:r>
            <a:r>
              <a:rPr lang="tr-TR" b="1" dirty="0" smtClean="0"/>
              <a:t> </a:t>
            </a:r>
            <a:r>
              <a:rPr lang="tr-TR" b="1" dirty="0" smtClean="0"/>
              <a:t>points</a:t>
            </a:r>
            <a:r>
              <a:rPr lang="tr-TR" dirty="0" smtClean="0"/>
              <a:t> and </a:t>
            </a:r>
            <a:r>
              <a:rPr lang="tr-TR" b="1" dirty="0"/>
              <a:t>related professors will be informed</a:t>
            </a:r>
            <a:r>
              <a:rPr lang="tr-TR" b="1" dirty="0" smtClean="0"/>
              <a:t>.</a:t>
            </a:r>
            <a:r>
              <a:rPr lang="tr-TR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There can be serious consequences for you, so please DO YOUR ASSIGNMENTS ALONE and ask for help from us if you have any difficulties while solving them. </a:t>
            </a:r>
            <a:endParaRPr lang="tr-TR" dirty="0"/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0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err="1" smtClean="0"/>
              <a:t>Thank</a:t>
            </a:r>
            <a:r>
              <a:rPr lang="tr-TR" dirty="0" smtClean="0"/>
              <a:t> </a:t>
            </a:r>
            <a:r>
              <a:rPr lang="tr-TR" dirty="0" err="1" smtClean="0"/>
              <a:t>you</a:t>
            </a:r>
            <a:r>
              <a:rPr lang="tr-TR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ctr"/>
            <a:r>
              <a:rPr lang="tr-TR" dirty="0" err="1" smtClean="0"/>
              <a:t>Have</a:t>
            </a:r>
            <a:r>
              <a:rPr lang="tr-TR" dirty="0" smtClean="0"/>
              <a:t> a nice </a:t>
            </a:r>
            <a:r>
              <a:rPr lang="tr-TR" dirty="0" err="1" smtClean="0"/>
              <a:t>semester</a:t>
            </a:r>
            <a:r>
              <a:rPr lang="tr-TR" dirty="0" smtClean="0"/>
              <a:t> </a:t>
            </a:r>
            <a:r>
              <a:rPr lang="tr-TR" dirty="0" smtClean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85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741</TotalTime>
  <Words>310</Words>
  <Application>Microsoft Office PowerPoint</Application>
  <PresentationFormat>Custom</PresentationFormat>
  <Paragraphs>36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Retrospect</vt:lpstr>
      <vt:lpstr>CE221 – Data Structures &amp; Algorithms Lab Introduction</vt:lpstr>
      <vt:lpstr>LAB Introduction</vt:lpstr>
      <vt:lpstr>What we will do?</vt:lpstr>
      <vt:lpstr>Java</vt:lpstr>
      <vt:lpstr>Useful Links</vt:lpstr>
      <vt:lpstr>Cheating</vt:lpstr>
      <vt:lpstr>Thank you.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CE221 – Data Structures &amp; Algorithms Lab Introduction</dc:title>
  <dc:creator>Ali Teoman Unay</dc:creator>
  <cp:lastModifiedBy>Chuck-Laptop</cp:lastModifiedBy>
  <cp:revision>76</cp:revision>
  <dcterms:created xsi:type="dcterms:W3CDTF">2016-10-05T07:10:07Z</dcterms:created>
  <dcterms:modified xsi:type="dcterms:W3CDTF">2019-09-29T10:25:47Z</dcterms:modified>
</cp:coreProperties>
</file>