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3" r:id="rId5"/>
    <p:sldId id="296" r:id="rId6"/>
    <p:sldId id="293" r:id="rId7"/>
    <p:sldId id="259" r:id="rId8"/>
    <p:sldId id="267" r:id="rId9"/>
    <p:sldId id="262" r:id="rId10"/>
    <p:sldId id="268" r:id="rId11"/>
    <p:sldId id="275" r:id="rId12"/>
    <p:sldId id="277" r:id="rId13"/>
    <p:sldId id="278" r:id="rId14"/>
    <p:sldId id="279" r:id="rId15"/>
    <p:sldId id="288" r:id="rId16"/>
    <p:sldId id="266" r:id="rId17"/>
    <p:sldId id="274" r:id="rId18"/>
    <p:sldId id="272" r:id="rId19"/>
    <p:sldId id="280" r:id="rId20"/>
    <p:sldId id="294" r:id="rId21"/>
    <p:sldId id="273" r:id="rId22"/>
    <p:sldId id="283" r:id="rId23"/>
    <p:sldId id="270" r:id="rId24"/>
    <p:sldId id="297" r:id="rId25"/>
    <p:sldId id="271" r:id="rId26"/>
    <p:sldId id="269" r:id="rId27"/>
    <p:sldId id="281" r:id="rId28"/>
    <p:sldId id="289" r:id="rId29"/>
    <p:sldId id="295" r:id="rId30"/>
    <p:sldId id="286" r:id="rId31"/>
    <p:sldId id="285" r:id="rId32"/>
    <p:sldId id="282" r:id="rId33"/>
    <p:sldId id="284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DE4"/>
    <a:srgbClr val="F8993A"/>
    <a:srgbClr val="D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8DA9A-2202-43DD-803F-BC2F9A44A576}" type="datetimeFigureOut">
              <a:rPr lang="tr-TR" smtClean="0"/>
              <a:t>17.11.2014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9F45-E56D-4389-80EE-0284E237A5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94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24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93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08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58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36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9F45-E56D-4389-80EE-0284E237A54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58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9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0651-39C9-4EBC-8156-778D577EE5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CD1A-868C-4CA8-95FF-0A54DBB58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mediamind.com/Creative_zone/Amway_Fall/index.html" TargetMode="External"/><Relationship Id="rId2" Type="http://schemas.openxmlformats.org/officeDocument/2006/relationships/hyperlink" Target="http://creativezone.mediamind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brandsonv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my.com/blog/advertising-exampl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arketinomics.com/digital-marketing-2/traditional-digital-and-social-media-marketi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Marketing </a:t>
            </a:r>
            <a:r>
              <a:rPr lang="tr-TR" dirty="0" smtClean="0"/>
              <a:t>Communications </a:t>
            </a:r>
            <a:r>
              <a:rPr lang="tr-TR" dirty="0" smtClean="0"/>
              <a:t>in </a:t>
            </a:r>
            <a:r>
              <a:rPr lang="tr-TR" dirty="0" err="1" smtClean="0"/>
              <a:t>Digital</a:t>
            </a:r>
            <a:r>
              <a:rPr lang="tr-TR" dirty="0" smtClean="0"/>
              <a:t> Environment…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50128" cy="5101394"/>
          </a:xfrm>
        </p:spPr>
      </p:pic>
    </p:spTree>
    <p:extLst>
      <p:ext uri="{BB962C8B-B14F-4D97-AF65-F5344CB8AC3E}">
        <p14:creationId xmlns:p14="http://schemas.microsoft.com/office/powerpoint/2010/main" val="20649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sz="2500" dirty="0" err="1" smtClean="0"/>
              <a:t>Display</a:t>
            </a:r>
            <a:r>
              <a:rPr lang="tr-TR" sz="2500" dirty="0" smtClean="0"/>
              <a:t> </a:t>
            </a:r>
            <a:r>
              <a:rPr lang="tr-TR" sz="2500" dirty="0" err="1" smtClean="0"/>
              <a:t>Ads</a:t>
            </a:r>
            <a:r>
              <a:rPr lang="tr-TR" sz="2500" dirty="0" smtClean="0"/>
              <a:t> (Banner</a:t>
            </a:r>
            <a:r>
              <a:rPr lang="tr-TR" sz="2500" dirty="0" smtClean="0"/>
              <a:t>): I</a:t>
            </a:r>
            <a:r>
              <a:rPr lang="en-US" sz="2500" dirty="0" smtClean="0"/>
              <a:t>mage-based </a:t>
            </a:r>
            <a:r>
              <a:rPr lang="en-US" sz="2500" dirty="0"/>
              <a:t>advertisements that often appear in the side, top, and bottom sections of websites. They can range widely in terms of size, design, and function</a:t>
            </a:r>
            <a:endParaRPr lang="tr-TR" sz="2500" dirty="0" smtClean="0"/>
          </a:p>
        </p:txBody>
      </p:sp>
      <p:pic>
        <p:nvPicPr>
          <p:cNvPr id="22530" name="Picture 2" descr="http://www.traffika.com.au/wp-content/uploads/2012/11/display-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479433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3184" y="980728"/>
            <a:ext cx="8229600" cy="4525963"/>
          </a:xfrm>
        </p:spPr>
        <p:txBody>
          <a:bodyPr/>
          <a:lstStyle/>
          <a:p>
            <a:r>
              <a:rPr lang="tr-TR" dirty="0" err="1" smtClean="0"/>
              <a:t>Display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r>
              <a:rPr lang="tr-TR" dirty="0" smtClean="0"/>
              <a:t> (</a:t>
            </a:r>
            <a:r>
              <a:rPr lang="tr-TR" dirty="0" err="1" smtClean="0"/>
              <a:t>Pageskin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1746" name="Picture 2" descr="http://thefarmdigital.com/wp-content/uploads/2013/04/SM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064896" cy="491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pic>
        <p:nvPicPr>
          <p:cNvPr id="8" name="7 İçerik Yer Tutucusu" descr="ekş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09" y="2060848"/>
            <a:ext cx="8852477" cy="4671086"/>
          </a:xfrm>
        </p:spPr>
      </p:pic>
      <p:sp>
        <p:nvSpPr>
          <p:cNvPr id="32770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2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4" name="AutoShape 6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6" name="AutoShape 8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07974" y="1331476"/>
            <a:ext cx="628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3200" dirty="0" err="1" smtClean="0"/>
              <a:t>Display</a:t>
            </a:r>
            <a:r>
              <a:rPr lang="tr-TR" sz="3200" dirty="0" smtClean="0"/>
              <a:t> </a:t>
            </a:r>
            <a:r>
              <a:rPr lang="tr-TR" sz="3200" dirty="0" err="1" smtClean="0"/>
              <a:t>ads</a:t>
            </a:r>
            <a:r>
              <a:rPr lang="tr-TR" sz="3200" dirty="0" smtClean="0"/>
              <a:t> (E-</a:t>
            </a:r>
            <a:r>
              <a:rPr lang="tr-TR" sz="3200" dirty="0" err="1" smtClean="0"/>
              <a:t>commerce</a:t>
            </a:r>
            <a:r>
              <a:rPr lang="tr-TR" sz="3200" dirty="0" smtClean="0"/>
              <a:t> banner)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08971"/>
            <a:ext cx="8229600" cy="4525963"/>
          </a:xfrm>
        </p:spPr>
        <p:txBody>
          <a:bodyPr/>
          <a:lstStyle/>
          <a:p>
            <a:r>
              <a:rPr lang="tr-TR" sz="2000" dirty="0" err="1"/>
              <a:t>Pre-roll</a:t>
            </a:r>
            <a:r>
              <a:rPr lang="tr-TR" sz="2000" dirty="0"/>
              <a:t> </a:t>
            </a:r>
            <a:r>
              <a:rPr lang="tr-TR" sz="2000" dirty="0" smtClean="0"/>
              <a:t>video: </a:t>
            </a:r>
            <a:r>
              <a:rPr lang="tr-TR" sz="2000" dirty="0" err="1" smtClean="0"/>
              <a:t>S</a:t>
            </a:r>
            <a:r>
              <a:rPr lang="tr-TR" sz="2000" dirty="0" err="1" smtClean="0"/>
              <a:t>hort</a:t>
            </a:r>
            <a:r>
              <a:rPr lang="tr-TR" sz="2000" dirty="0" smtClean="0"/>
              <a:t> </a:t>
            </a:r>
            <a:r>
              <a:rPr lang="tr-TR" sz="2000" dirty="0" err="1"/>
              <a:t>promotional</a:t>
            </a:r>
            <a:r>
              <a:rPr lang="tr-TR" sz="2000" dirty="0"/>
              <a:t> </a:t>
            </a:r>
            <a:r>
              <a:rPr lang="tr-TR" sz="2000" dirty="0" err="1" smtClean="0"/>
              <a:t>videos</a:t>
            </a:r>
            <a:r>
              <a:rPr lang="tr-TR" sz="2000" dirty="0" smtClean="0"/>
              <a:t> </a:t>
            </a:r>
            <a:r>
              <a:rPr lang="tr-TR" sz="2000" dirty="0" err="1" smtClean="0"/>
              <a:t>before</a:t>
            </a:r>
            <a:r>
              <a:rPr lang="tr-TR" sz="2000" dirty="0" smtClean="0"/>
              <a:t> </a:t>
            </a:r>
            <a:r>
              <a:rPr lang="tr-TR" sz="2000" dirty="0" err="1" smtClean="0"/>
              <a:t>you</a:t>
            </a:r>
            <a:r>
              <a:rPr lang="tr-TR" sz="2000" dirty="0" smtClean="0"/>
              <a:t> </a:t>
            </a:r>
            <a:r>
              <a:rPr lang="en-US" sz="2000" dirty="0" smtClean="0"/>
              <a:t>could </a:t>
            </a:r>
            <a:r>
              <a:rPr lang="en-US" sz="2000" dirty="0"/>
              <a:t>watch a video on YouTube or another video sharing </a:t>
            </a:r>
            <a:r>
              <a:rPr lang="en-US" sz="2000" dirty="0" smtClean="0"/>
              <a:t>website</a:t>
            </a:r>
            <a:r>
              <a:rPr lang="tr-TR" sz="2000" dirty="0" smtClean="0"/>
              <a:t>. U</a:t>
            </a:r>
            <a:r>
              <a:rPr lang="en-US" sz="2000" dirty="0" err="1" smtClean="0"/>
              <a:t>sers</a:t>
            </a:r>
            <a:r>
              <a:rPr lang="en-US" sz="2000" dirty="0" smtClean="0"/>
              <a:t> </a:t>
            </a:r>
            <a:r>
              <a:rPr lang="tr-TR" sz="2000" dirty="0" err="1" smtClean="0"/>
              <a:t>are</a:t>
            </a:r>
            <a:r>
              <a:rPr lang="en-US" sz="2000" dirty="0" smtClean="0"/>
              <a:t> </a:t>
            </a:r>
            <a:r>
              <a:rPr lang="en-US" sz="2000" dirty="0"/>
              <a:t>forced to sit through at least five to 10 seconds of advertising before they see their desired video.</a:t>
            </a:r>
            <a:endParaRPr lang="tr-TR" sz="20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852021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pic>
        <p:nvPicPr>
          <p:cNvPr id="1026" name="Picture 2" descr="C:\Users\Sema Misci Kip\Desktop\01-preroll-620x3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912"/>
            <a:ext cx="5905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Rich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smtClean="0"/>
              <a:t>banner</a:t>
            </a:r>
            <a:r>
              <a:rPr lang="tr-TR" dirty="0"/>
              <a:t>: </a:t>
            </a:r>
            <a:r>
              <a:rPr lang="tr-TR" dirty="0" err="1" smtClean="0"/>
              <a:t>Dynamic</a:t>
            </a:r>
            <a:r>
              <a:rPr lang="tr-TR" dirty="0" smtClean="0"/>
              <a:t> a</a:t>
            </a:r>
            <a:r>
              <a:rPr lang="en-US" dirty="0" smtClean="0"/>
              <a:t>d </a:t>
            </a:r>
            <a:r>
              <a:rPr lang="en-US" dirty="0"/>
              <a:t>which has audio/video in </a:t>
            </a:r>
            <a:r>
              <a:rPr lang="en-US" dirty="0" smtClean="0"/>
              <a:t>it</a:t>
            </a:r>
            <a:r>
              <a:rPr lang="tr-TR" dirty="0" smtClean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://demo.mediamind.com/Creative_zone/Amway_Fall/index.html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tr-TR" dirty="0" smtClean="0"/>
              <a:t>Video </a:t>
            </a:r>
            <a:r>
              <a:rPr lang="tr-TR" dirty="0" err="1" smtClean="0"/>
              <a:t>ads</a:t>
            </a:r>
            <a:endParaRPr lang="tr-TR" dirty="0" smtClean="0"/>
          </a:p>
        </p:txBody>
      </p:sp>
      <p:pic>
        <p:nvPicPr>
          <p:cNvPr id="45058" name="Picture 2" descr="Video Ad 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5629275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1277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err="1" smtClean="0"/>
              <a:t>Adwords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24578" name="Picture 2" descr="http://mverticals.com/wp-content/uploads/2011/09/P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076381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http://www.seocuk.com/upload/seo-ve-s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16824" cy="5222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sz="3500" dirty="0" err="1" smtClean="0"/>
              <a:t>Examples</a:t>
            </a:r>
            <a:r>
              <a:rPr lang="tr-TR" sz="3500" dirty="0" smtClean="0"/>
              <a:t> of </a:t>
            </a:r>
            <a:r>
              <a:rPr lang="tr-TR" sz="3500" dirty="0" err="1" smtClean="0"/>
              <a:t>Digital</a:t>
            </a:r>
            <a:r>
              <a:rPr lang="tr-TR" sz="3500" dirty="0" smtClean="0"/>
              <a:t> </a:t>
            </a:r>
            <a:r>
              <a:rPr lang="tr-TR" sz="3500" dirty="0" err="1" smtClean="0"/>
              <a:t>Advertising</a:t>
            </a:r>
            <a:endParaRPr lang="tr-TR" sz="35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1400" y="692696"/>
            <a:ext cx="8229600" cy="4713387"/>
          </a:xfrm>
        </p:spPr>
        <p:txBody>
          <a:bodyPr>
            <a:normAutofit/>
          </a:bodyPr>
          <a:lstStyle/>
          <a:p>
            <a:r>
              <a:rPr lang="tr-TR" sz="2200" dirty="0" err="1" smtClean="0"/>
              <a:t>Retargeting</a:t>
            </a:r>
            <a:r>
              <a:rPr lang="tr-TR" sz="2200" dirty="0" smtClean="0"/>
              <a:t> </a:t>
            </a:r>
            <a:r>
              <a:rPr lang="tr-TR" sz="2200" dirty="0" err="1" smtClean="0"/>
              <a:t>Ads</a:t>
            </a:r>
            <a:r>
              <a:rPr lang="tr-TR" sz="2200" dirty="0" smtClean="0"/>
              <a:t>: </a:t>
            </a:r>
            <a:r>
              <a:rPr lang="en-US" sz="2200" dirty="0"/>
              <a:t>When a user visits a website, a </a:t>
            </a:r>
            <a:r>
              <a:rPr lang="en-US" sz="2200" dirty="0" smtClean="0"/>
              <a:t>cookie </a:t>
            </a:r>
            <a:r>
              <a:rPr lang="en-US" sz="2200" dirty="0"/>
              <a:t>is attached to the visitor, taking note of what pages and products the user visits while browsing the site</a:t>
            </a:r>
            <a:r>
              <a:rPr lang="en-US" sz="2200" dirty="0" smtClean="0"/>
              <a:t>.</a:t>
            </a:r>
            <a:r>
              <a:rPr lang="tr-TR" sz="2200" dirty="0" smtClean="0"/>
              <a:t> </a:t>
            </a:r>
            <a:r>
              <a:rPr lang="en-US" sz="2200" dirty="0" smtClean="0"/>
              <a:t>Once </a:t>
            </a:r>
            <a:r>
              <a:rPr lang="en-US" sz="2200" dirty="0"/>
              <a:t>the user leaves the advertiser’s site and </a:t>
            </a:r>
            <a:r>
              <a:rPr lang="en-US" sz="2000" dirty="0"/>
              <a:t>begins journeying to other websites, </a:t>
            </a:r>
            <a:r>
              <a:rPr lang="en-US" sz="2000" dirty="0" err="1"/>
              <a:t>targetting</a:t>
            </a:r>
            <a:r>
              <a:rPr lang="en-US" sz="2000" dirty="0"/>
              <a:t> ads can be made to appear in certain ad spaces, displaying ads that specifically call out what the user was looking at on the advertiser’s site earlier.</a:t>
            </a:r>
          </a:p>
          <a:p>
            <a:endParaRPr lang="tr-TR" dirty="0"/>
          </a:p>
        </p:txBody>
      </p:sp>
      <p:pic>
        <p:nvPicPr>
          <p:cNvPr id="27652" name="Picture 4" descr="http://assets.econsultancy.com/images/resized/0002/7629/retargeting-blog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43" y="2780928"/>
            <a:ext cx="871905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28992" cy="1143000"/>
          </a:xfrm>
        </p:spPr>
        <p:txBody>
          <a:bodyPr>
            <a:noAutofit/>
          </a:bodyPr>
          <a:lstStyle/>
          <a:p>
            <a:pPr algn="l"/>
            <a:r>
              <a:rPr lang="tr-TR" sz="2000" dirty="0" smtClean="0"/>
              <a:t>E-</a:t>
            </a:r>
            <a:r>
              <a:rPr lang="tr-TR" sz="2000" dirty="0" err="1" smtClean="0"/>
              <a:t>direct</a:t>
            </a:r>
            <a:r>
              <a:rPr lang="tr-TR" sz="2000" dirty="0" smtClean="0"/>
              <a:t> </a:t>
            </a:r>
            <a:r>
              <a:rPr lang="tr-TR" sz="2000" dirty="0" err="1" smtClean="0"/>
              <a:t>Ads</a:t>
            </a:r>
            <a:r>
              <a:rPr lang="tr-TR" sz="2000" dirty="0"/>
              <a:t>: </a:t>
            </a:r>
            <a:r>
              <a:rPr lang="en-US" sz="2000" dirty="0"/>
              <a:t>Google’s online email service are contextual ads that are generated by an automated process that scans a user’s emails to discover interests and topics that </a:t>
            </a:r>
            <a:r>
              <a:rPr lang="en-US" sz="2000" dirty="0" smtClean="0"/>
              <a:t>are</a:t>
            </a:r>
            <a:r>
              <a:rPr lang="tr-TR" sz="2000" dirty="0" smtClean="0"/>
              <a:t> </a:t>
            </a:r>
            <a:r>
              <a:rPr lang="en-US" sz="2000" dirty="0"/>
              <a:t>relevant to the user.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e-d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40253"/>
            <a:ext cx="5638519" cy="3417747"/>
          </a:xfrm>
          <a:prstGeom prst="rect">
            <a:avLst/>
          </a:prstGeom>
        </p:spPr>
      </p:pic>
      <p:pic>
        <p:nvPicPr>
          <p:cNvPr id="36866" name="Picture 2" descr="http://www.wordstream.com/images/example-of-gmail-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6" y="1264220"/>
            <a:ext cx="8915747" cy="216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has </a:t>
            </a:r>
            <a:r>
              <a:rPr lang="tr-TR" dirty="0" err="1" smtClean="0"/>
              <a:t>brought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Dialogic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endParaRPr lang="tr-TR" dirty="0" smtClean="0"/>
          </a:p>
          <a:p>
            <a:r>
              <a:rPr lang="tr-TR" dirty="0" err="1" smtClean="0"/>
              <a:t>Interactivity</a:t>
            </a:r>
            <a:endParaRPr lang="tr-TR" dirty="0" smtClean="0"/>
          </a:p>
          <a:p>
            <a:r>
              <a:rPr lang="tr-TR" dirty="0" err="1" smtClean="0"/>
              <a:t>Engagement</a:t>
            </a:r>
            <a:endParaRPr lang="tr-TR" dirty="0" smtClean="0"/>
          </a:p>
          <a:p>
            <a:r>
              <a:rPr lang="tr-TR" dirty="0" err="1" smtClean="0"/>
              <a:t>Relationship</a:t>
            </a:r>
            <a:endParaRPr lang="tr-TR" dirty="0" smtClean="0"/>
          </a:p>
          <a:p>
            <a:r>
              <a:rPr lang="tr-TR" dirty="0" err="1" smtClean="0"/>
              <a:t>Speed</a:t>
            </a:r>
            <a:r>
              <a:rPr lang="tr-TR" dirty="0" smtClean="0"/>
              <a:t>/</a:t>
            </a:r>
            <a:r>
              <a:rPr lang="tr-TR" dirty="0" err="1" smtClean="0"/>
              <a:t>Instantaneous</a:t>
            </a:r>
            <a:r>
              <a:rPr lang="tr-TR" dirty="0" smtClean="0"/>
              <a:t> </a:t>
            </a:r>
            <a:r>
              <a:rPr lang="tr-TR" dirty="0" err="1" smtClean="0"/>
              <a:t>communication</a:t>
            </a:r>
            <a:endParaRPr lang="tr-TR" dirty="0" smtClean="0"/>
          </a:p>
          <a:p>
            <a:r>
              <a:rPr lang="tr-TR" dirty="0" smtClean="0"/>
              <a:t>User </a:t>
            </a:r>
            <a:r>
              <a:rPr lang="tr-TR" dirty="0" err="1" smtClean="0"/>
              <a:t>generated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/</a:t>
            </a:r>
            <a:r>
              <a:rPr lang="tr-TR" dirty="0" err="1" smtClean="0"/>
              <a:t>Customer-centricism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tr-TR" dirty="0" err="1" smtClean="0"/>
              <a:t>Advergame</a:t>
            </a:r>
            <a:endParaRPr lang="en-US" dirty="0"/>
          </a:p>
        </p:txBody>
      </p:sp>
      <p:pic>
        <p:nvPicPr>
          <p:cNvPr id="5122" name="Picture 2" descr="http://www.neosynco.com.br/eng/images/content/advergam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04864"/>
            <a:ext cx="4434623" cy="39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050792"/>
            <a:ext cx="3918122" cy="391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Advertising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tr-TR" dirty="0" smtClean="0"/>
              <a:t>Mobile </a:t>
            </a:r>
            <a:r>
              <a:rPr lang="tr-TR" dirty="0" err="1" smtClean="0"/>
              <a:t>ads</a:t>
            </a:r>
            <a:endParaRPr lang="tr-TR" dirty="0"/>
          </a:p>
        </p:txBody>
      </p:sp>
      <p:pic>
        <p:nvPicPr>
          <p:cNvPr id="29704" name="Picture 8" descr="http://3.bp.blogspot.com/_en2P8xOkIDo/TGLfu3D33LI/AAAAAAAAABc/jwqoWNsBUjQ/s1600/sams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24" y="1988840"/>
            <a:ext cx="4648200" cy="3990976"/>
          </a:xfrm>
          <a:prstGeom prst="rect">
            <a:avLst/>
          </a:prstGeom>
          <a:noFill/>
        </p:spPr>
      </p:pic>
      <p:pic>
        <p:nvPicPr>
          <p:cNvPr id="2050" name="Picture 2" descr="C:\Users\Sema Misci Kip\Desktop\example-of-a-mobile-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124744"/>
            <a:ext cx="382217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62" name="Picture 2" descr="http://parlatodesign.com/wp-content/uploads/2012/05/fewro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34344"/>
            <a:ext cx="7488832" cy="4992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Facebook</a:t>
            </a:r>
            <a:r>
              <a:rPr lang="tr-TR" sz="2800" dirty="0" smtClean="0"/>
              <a:t> </a:t>
            </a:r>
            <a:r>
              <a:rPr lang="tr-TR" sz="2800" dirty="0" err="1" smtClean="0"/>
              <a:t>Ads</a:t>
            </a:r>
            <a:endParaRPr lang="tr-TR" sz="2800" dirty="0"/>
          </a:p>
        </p:txBody>
      </p:sp>
      <p:pic>
        <p:nvPicPr>
          <p:cNvPr id="25602" name="Picture 2" descr="http://featswithtweetsmarketing.files.wordpress.com/2012/06/facebook-ads-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60" y="1628801"/>
            <a:ext cx="840439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Facebook</a:t>
            </a:r>
            <a:r>
              <a:rPr lang="tr-TR" sz="2800" dirty="0" smtClean="0"/>
              <a:t> </a:t>
            </a:r>
            <a:r>
              <a:rPr lang="tr-TR" sz="2800" dirty="0" err="1" smtClean="0"/>
              <a:t>Ads</a:t>
            </a:r>
            <a:endParaRPr lang="tr-TR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Sponsored Stories </a:t>
            </a:r>
            <a:r>
              <a:rPr lang="en-US" dirty="0"/>
              <a:t>show a user’s interaction with an advertisers page or product to the user’s friends and larger network. Sponsored Stories are also one form of Facebook ads that can appear in a user’s newsfeed.</a:t>
            </a:r>
          </a:p>
        </p:txBody>
      </p:sp>
      <p:pic>
        <p:nvPicPr>
          <p:cNvPr id="3074" name="Picture 2" descr="C:\Users\Sema Misci Kip\Desktop\sponsored-stories-ad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060318" cy="22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/>
              <a:t>Facebook </a:t>
            </a:r>
            <a:r>
              <a:rPr lang="tr-TR" b="1" dirty="0" err="1" smtClean="0"/>
              <a:t>exchange</a:t>
            </a:r>
            <a:r>
              <a:rPr lang="tr-TR" b="1" dirty="0" smtClean="0"/>
              <a:t> </a:t>
            </a:r>
            <a:r>
              <a:rPr lang="en-US" b="1" dirty="0" smtClean="0"/>
              <a:t>ads </a:t>
            </a:r>
            <a:r>
              <a:rPr lang="en-US" dirty="0"/>
              <a:t>take into account a user’s web surfing history data, letting an advertiser show an ad for a product a user was looking at earlier on the advertiser’s website</a:t>
            </a:r>
            <a:endParaRPr lang="tr-TR" dirty="0"/>
          </a:p>
        </p:txBody>
      </p:sp>
      <p:pic>
        <p:nvPicPr>
          <p:cNvPr id="3075" name="Picture 3" descr="C:\Users\Sema Misci Kip\Desktop\FBX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09153"/>
            <a:ext cx="4762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28676" name="AutoShape 4" descr="prima_facebook.pn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tr-TR" dirty="0" err="1" smtClean="0"/>
              <a:t>Facebook</a:t>
            </a:r>
            <a:r>
              <a:rPr lang="tr-TR" dirty="0" smtClean="0"/>
              <a:t> </a:t>
            </a:r>
            <a:r>
              <a:rPr lang="tr-TR" dirty="0" err="1" smtClean="0"/>
              <a:t>account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8" name="5 İçerik Yer Tutucusu" descr="prima_face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75449"/>
            <a:ext cx="8100392" cy="513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216024"/>
            <a:ext cx="8229600" cy="980728"/>
          </a:xfrm>
        </p:spPr>
        <p:txBody>
          <a:bodyPr>
            <a:normAutofit/>
          </a:bodyPr>
          <a:lstStyle/>
          <a:p>
            <a:r>
              <a:rPr lang="tr-TR" sz="3000" dirty="0" err="1" smtClean="0"/>
              <a:t>Examples</a:t>
            </a:r>
            <a:r>
              <a:rPr lang="tr-TR" sz="3000" dirty="0" smtClean="0"/>
              <a:t> of </a:t>
            </a:r>
            <a:r>
              <a:rPr lang="tr-TR" sz="3000" dirty="0" err="1" smtClean="0"/>
              <a:t>Social</a:t>
            </a:r>
            <a:r>
              <a:rPr lang="tr-TR" sz="3000" dirty="0" smtClean="0"/>
              <a:t> </a:t>
            </a:r>
            <a:r>
              <a:rPr lang="tr-TR" sz="3000" dirty="0" err="1" smtClean="0"/>
              <a:t>Media</a:t>
            </a:r>
            <a:r>
              <a:rPr lang="tr-TR" sz="3000" dirty="0" smtClean="0"/>
              <a:t> Marketing</a:t>
            </a:r>
            <a:endParaRPr lang="tr-TR" sz="3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91034"/>
            <a:ext cx="8229600" cy="4525963"/>
          </a:xfrm>
        </p:spPr>
        <p:txBody>
          <a:bodyPr>
            <a:normAutofit/>
          </a:bodyPr>
          <a:lstStyle/>
          <a:p>
            <a:r>
              <a:rPr lang="tr-TR" sz="2000" dirty="0" err="1"/>
              <a:t>Twitter</a:t>
            </a:r>
            <a:r>
              <a:rPr lang="tr-TR" sz="2000" dirty="0"/>
              <a:t> </a:t>
            </a:r>
            <a:r>
              <a:rPr lang="tr-TR" sz="2000" dirty="0" err="1" smtClean="0"/>
              <a:t>Ads</a:t>
            </a:r>
            <a:r>
              <a:rPr lang="tr-TR" sz="2000" dirty="0"/>
              <a:t>:</a:t>
            </a:r>
            <a:r>
              <a:rPr lang="tr-TR" sz="2000" dirty="0" smtClean="0"/>
              <a:t> </a:t>
            </a:r>
            <a:r>
              <a:rPr lang="en-US" sz="2000" dirty="0" smtClean="0"/>
              <a:t>#</a:t>
            </a:r>
            <a:r>
              <a:rPr lang="tr-TR" sz="2000" dirty="0" err="1" smtClean="0"/>
              <a:t>Hashtag</a:t>
            </a:r>
            <a:r>
              <a:rPr lang="tr-TR" sz="2000" dirty="0" smtClean="0"/>
              <a:t>, </a:t>
            </a:r>
            <a:r>
              <a:rPr lang="tr-TR" sz="2000" dirty="0" err="1" smtClean="0"/>
              <a:t>promoted</a:t>
            </a:r>
            <a:r>
              <a:rPr lang="tr-TR" sz="2000" dirty="0" smtClean="0"/>
              <a:t> </a:t>
            </a:r>
            <a:r>
              <a:rPr lang="tr-TR" sz="2000" dirty="0" err="1" smtClean="0"/>
              <a:t>tweets</a:t>
            </a:r>
            <a:r>
              <a:rPr lang="tr-TR" sz="2000" dirty="0" smtClean="0"/>
              <a:t>, </a:t>
            </a:r>
            <a:r>
              <a:rPr lang="tr-TR" sz="2000" dirty="0" err="1" smtClean="0"/>
              <a:t>promoted</a:t>
            </a:r>
            <a:r>
              <a:rPr lang="tr-TR" sz="2000" dirty="0" smtClean="0"/>
              <a:t> </a:t>
            </a:r>
            <a:r>
              <a:rPr lang="tr-TR" sz="2000" dirty="0" err="1" smtClean="0"/>
              <a:t>accounts</a:t>
            </a:r>
            <a:r>
              <a:rPr lang="tr-TR" sz="2000" dirty="0" smtClean="0"/>
              <a:t>, </a:t>
            </a:r>
            <a:r>
              <a:rPr lang="tr-TR" sz="2000" dirty="0" err="1" smtClean="0"/>
              <a:t>promoted</a:t>
            </a:r>
            <a:r>
              <a:rPr lang="tr-TR" sz="2000" dirty="0" smtClean="0"/>
              <a:t> </a:t>
            </a:r>
            <a:r>
              <a:rPr lang="tr-TR" sz="2000" dirty="0" err="1" smtClean="0"/>
              <a:t>trends</a:t>
            </a:r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  <p:pic>
        <p:nvPicPr>
          <p:cNvPr id="26626" name="Picture 2" descr="Twitter Ad Exa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95" y="1052735"/>
            <a:ext cx="4991234" cy="2529801"/>
          </a:xfrm>
          <a:prstGeom prst="rect">
            <a:avLst/>
          </a:prstGeom>
          <a:noFill/>
        </p:spPr>
      </p:pic>
      <p:pic>
        <p:nvPicPr>
          <p:cNvPr id="26628" name="Picture 4" descr="Twitter Ad 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83" y="1340768"/>
            <a:ext cx="2924175" cy="2390775"/>
          </a:xfrm>
          <a:prstGeom prst="rect">
            <a:avLst/>
          </a:prstGeom>
          <a:noFill/>
        </p:spPr>
      </p:pic>
      <p:pic>
        <p:nvPicPr>
          <p:cNvPr id="2050" name="Picture 2" descr="pepsi hashtag contes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49896"/>
            <a:ext cx="4238252" cy="34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Social</a:t>
            </a:r>
            <a:r>
              <a:rPr lang="tr-TR" dirty="0"/>
              <a:t> Media Marketing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92712" y="1052736"/>
            <a:ext cx="8229600" cy="4525963"/>
          </a:xfrm>
        </p:spPr>
        <p:txBody>
          <a:bodyPr/>
          <a:lstStyle/>
          <a:p>
            <a:r>
              <a:rPr lang="tr-TR" dirty="0" err="1" smtClean="0"/>
              <a:t>Twitter</a:t>
            </a:r>
            <a:r>
              <a:rPr lang="tr-TR" dirty="0" smtClean="0"/>
              <a:t> </a:t>
            </a:r>
            <a:r>
              <a:rPr lang="tr-TR" dirty="0" err="1" smtClean="0"/>
              <a:t>account</a:t>
            </a:r>
            <a:endParaRPr lang="tr-TR" dirty="0"/>
          </a:p>
        </p:txBody>
      </p:sp>
      <p:pic>
        <p:nvPicPr>
          <p:cNvPr id="6" name="3 İçerik Yer Tutucusu" descr="h&amp;s_twit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12" y="2132856"/>
            <a:ext cx="8851288" cy="410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Foursquare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644008" cy="4525963"/>
          </a:xfrm>
        </p:spPr>
        <p:txBody>
          <a:bodyPr/>
          <a:lstStyle/>
          <a:p>
            <a:r>
              <a:rPr lang="tr-TR" dirty="0" err="1" smtClean="0"/>
              <a:t>Tumblr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r>
              <a:rPr lang="tr-TR" dirty="0" smtClean="0"/>
              <a:t> (</a:t>
            </a:r>
            <a:r>
              <a:rPr lang="tr-TR" dirty="0" err="1" smtClean="0"/>
              <a:t>Tumblr</a:t>
            </a:r>
            <a:r>
              <a:rPr lang="tr-TR" dirty="0" smtClean="0"/>
              <a:t> </a:t>
            </a:r>
            <a:r>
              <a:rPr lang="tr-TR" dirty="0" err="1" smtClean="0"/>
              <a:t>Sponsors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1028" name="Picture 4" descr="http://cdn.techinasia.com/wp-content/uploads/2010/03/AJbombers-Four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348880"/>
            <a:ext cx="3960439" cy="3888432"/>
          </a:xfrm>
          <a:prstGeom prst="rect">
            <a:avLst/>
          </a:prstGeom>
          <a:noFill/>
        </p:spPr>
      </p:pic>
      <p:pic>
        <p:nvPicPr>
          <p:cNvPr id="1030" name="Picture 6" descr="Example of Tumblr 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2952328" cy="40091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Vine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r>
              <a:rPr lang="tr-TR" dirty="0" smtClean="0"/>
              <a:t>, </a:t>
            </a:r>
            <a:r>
              <a:rPr lang="tr-TR" dirty="0" err="1" smtClean="0"/>
              <a:t>instagram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r>
              <a:rPr lang="tr-TR" dirty="0" smtClean="0">
                <a:hlinkClick r:id="rId3"/>
              </a:rPr>
              <a:t>http://blog.brandsonvine.com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8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Advantages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Cost </a:t>
            </a:r>
            <a:r>
              <a:rPr lang="en-US" b="1" dirty="0"/>
              <a:t>Effectiveness:</a:t>
            </a:r>
            <a:r>
              <a:rPr lang="en-US" dirty="0"/>
              <a:t> digital ads are typically more cost-effective than standard traditional marketing campaigns.</a:t>
            </a:r>
          </a:p>
          <a:p>
            <a:r>
              <a:rPr lang="en-US" b="1" dirty="0" smtClean="0"/>
              <a:t>Personal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Customized</a:t>
            </a:r>
            <a:r>
              <a:rPr lang="tr-TR" b="1" dirty="0" smtClean="0"/>
              <a:t> </a:t>
            </a:r>
            <a:r>
              <a:rPr lang="en-US" b="1" dirty="0" smtClean="0"/>
              <a:t>Messaging</a:t>
            </a:r>
            <a:r>
              <a:rPr lang="en-US" b="1" dirty="0"/>
              <a:t>:</a:t>
            </a:r>
            <a:r>
              <a:rPr lang="en-US" dirty="0"/>
              <a:t> digital marketing allows brands to specify exactly the target demographic for each individual ad in a </a:t>
            </a:r>
            <a:r>
              <a:rPr lang="en-US" dirty="0" smtClean="0"/>
              <a:t>campaign. </a:t>
            </a:r>
            <a:r>
              <a:rPr lang="en-US" dirty="0"/>
              <a:t>Digital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enhance</a:t>
            </a:r>
            <a:r>
              <a:rPr lang="tr-TR" dirty="0" smtClean="0"/>
              <a:t> </a:t>
            </a:r>
            <a:r>
              <a:rPr lang="tr-TR" dirty="0" err="1" smtClean="0"/>
              <a:t>creativity</a:t>
            </a:r>
            <a:r>
              <a:rPr lang="tr-TR" dirty="0" smtClean="0"/>
              <a:t>.</a:t>
            </a:r>
            <a:endParaRPr lang="en-US" dirty="0"/>
          </a:p>
          <a:p>
            <a:r>
              <a:rPr lang="en-US" b="1" dirty="0"/>
              <a:t>Easily Measured and Adjusted:</a:t>
            </a:r>
            <a:r>
              <a:rPr lang="en-US" dirty="0"/>
              <a:t> if the campaign is not performing well, most digital ads can be updated much more easily than traditional ads, and are scalable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smtClean="0"/>
              <a:t>Real time results</a:t>
            </a:r>
            <a:r>
              <a:rPr lang="en-US" dirty="0" smtClean="0"/>
              <a:t>: 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enable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see the</a:t>
            </a:r>
            <a:r>
              <a:rPr lang="tr-TR" dirty="0" smtClean="0"/>
              <a:t>ir</a:t>
            </a:r>
            <a:r>
              <a:rPr lang="en-US" dirty="0" smtClean="0"/>
              <a:t> numbers of visitors to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en-US" dirty="0" smtClean="0"/>
              <a:t>site and its subscribers increase, peak trading times, conversion rates and much more at the touch of a button.</a:t>
            </a:r>
            <a:endParaRPr lang="tr-TR" dirty="0" smtClean="0"/>
          </a:p>
          <a:p>
            <a:r>
              <a:rPr lang="tr-TR" b="1" dirty="0" smtClean="0"/>
              <a:t>G</a:t>
            </a:r>
            <a:r>
              <a:rPr lang="en-US" b="1" dirty="0" err="1" smtClean="0"/>
              <a:t>reater</a:t>
            </a:r>
            <a:r>
              <a:rPr lang="en-US" b="1" dirty="0" smtClean="0"/>
              <a:t> exposure</a:t>
            </a:r>
            <a:r>
              <a:rPr lang="tr-TR" b="1" dirty="0" smtClean="0"/>
              <a:t>:  </a:t>
            </a:r>
            <a:r>
              <a:rPr lang="tr-TR" dirty="0" smtClean="0"/>
              <a:t>a</a:t>
            </a:r>
            <a:r>
              <a:rPr lang="tr-TR" b="1" dirty="0" smtClean="0"/>
              <a:t> </a:t>
            </a:r>
            <a:r>
              <a:rPr lang="en-US" dirty="0" smtClean="0"/>
              <a:t>business can be seen anywhere in the world from one marketing campaign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en-US" dirty="0" smtClean="0"/>
              <a:t> cost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en-US" dirty="0" smtClean="0"/>
              <a:t>traditional methods </a:t>
            </a:r>
          </a:p>
        </p:txBody>
      </p:sp>
    </p:spTree>
    <p:extLst>
      <p:ext uri="{BB962C8B-B14F-4D97-AF65-F5344CB8AC3E}">
        <p14:creationId xmlns:p14="http://schemas.microsoft.com/office/powerpoint/2010/main" val="1921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tr-TR" dirty="0" err="1" smtClean="0"/>
              <a:t>Youtube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3010" name="Picture 2" descr="http://www.periscopix.co.uk/images/uploads/blog/promoted_video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1102"/>
            <a:ext cx="882184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Examples</a:t>
            </a:r>
            <a:r>
              <a:rPr lang="tr-TR" dirty="0" smtClean="0"/>
              <a:t> of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tr-TR" dirty="0" smtClean="0"/>
              <a:t>Youtube </a:t>
            </a:r>
            <a:r>
              <a:rPr lang="tr-TR" dirty="0" err="1" smtClean="0"/>
              <a:t>channel</a:t>
            </a:r>
            <a:endParaRPr lang="tr-TR" dirty="0"/>
          </a:p>
        </p:txBody>
      </p:sp>
      <p:pic>
        <p:nvPicPr>
          <p:cNvPr id="41986" name="Picture 2" descr="C:\Users\YAMAN's\Desktop\prima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40937"/>
            <a:ext cx="8423920" cy="491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Blogging</a:t>
            </a:r>
            <a:endParaRPr lang="tr-TR" dirty="0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2232248" cy="452596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Blogs</a:t>
            </a:r>
            <a:endParaRPr lang="tr-TR" dirty="0"/>
          </a:p>
        </p:txBody>
      </p:sp>
      <p:pic>
        <p:nvPicPr>
          <p:cNvPr id="37892" name="Picture 4" descr="http://3.bp.blogspot.com/-9AFkGhPJLvM/T9HUER22FjI/AAAAAAAAAPE/QPL7KzptukM/s1600/DisneyParksB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6253057" cy="5419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Blogging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blogger_endorsem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720760" cy="4813995"/>
          </a:xfrm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827584" y="112474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>
                <a:latin typeface="+mj-lt"/>
              </a:rPr>
              <a:t>Blogger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 err="1" smtClean="0">
                <a:latin typeface="+mj-lt"/>
              </a:rPr>
              <a:t>endorsement</a:t>
            </a:r>
            <a:endParaRPr lang="tr-T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More</a:t>
            </a:r>
            <a:r>
              <a:rPr lang="tr-TR" dirty="0" smtClean="0"/>
              <a:t> on </a:t>
            </a:r>
            <a:r>
              <a:rPr lang="tr-TR" dirty="0" err="1" smtClean="0"/>
              <a:t>various</a:t>
            </a:r>
            <a:r>
              <a:rPr lang="tr-TR" dirty="0" smtClean="0"/>
              <a:t> </a:t>
            </a:r>
            <a:r>
              <a:rPr lang="tr-TR" dirty="0" err="1" smtClean="0"/>
              <a:t>formats</a:t>
            </a:r>
            <a:r>
              <a:rPr lang="tr-TR" dirty="0" smtClean="0"/>
              <a:t> in </a:t>
            </a:r>
            <a:r>
              <a:rPr lang="tr-TR" dirty="0" err="1" smtClean="0"/>
              <a:t>digital</a:t>
            </a:r>
            <a:r>
              <a:rPr lang="tr-TR" dirty="0" smtClean="0"/>
              <a:t> marketing </a:t>
            </a:r>
            <a:r>
              <a:rPr lang="tr-TR" dirty="0" err="1" smtClean="0"/>
              <a:t>communications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https://www.udemy.com/blog/advertising-examples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/>
              <a:t>http://www.wordstream.com/online-ads#YouTube </a:t>
            </a:r>
            <a:r>
              <a:rPr lang="tr-TR" dirty="0" err="1"/>
              <a:t>Ads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2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tr-TR" dirty="0" err="1" smtClean="0"/>
              <a:t>Advantages</a:t>
            </a:r>
            <a:r>
              <a:rPr lang="tr-TR" dirty="0" smtClean="0"/>
              <a:t> of </a:t>
            </a:r>
            <a:r>
              <a:rPr lang="tr-TR" dirty="0" err="1" smtClean="0"/>
              <a:t>Digital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Mobile-accessible:</a:t>
            </a:r>
            <a:r>
              <a:rPr lang="en-US" dirty="0" smtClean="0"/>
              <a:t> more and more people are using </a:t>
            </a:r>
            <a:r>
              <a:rPr lang="en-US" dirty="0" err="1" smtClean="0"/>
              <a:t>smartphones</a:t>
            </a:r>
            <a:r>
              <a:rPr lang="en-US" dirty="0" smtClean="0"/>
              <a:t> and tablets in their day to day lives - digital marketing invites brands to tap into consumers' behavior and reach them seamlessly through mobile devices</a:t>
            </a:r>
          </a:p>
          <a:p>
            <a:r>
              <a:rPr lang="en-US" b="1" dirty="0" smtClean="0"/>
              <a:t>Viral Value:</a:t>
            </a:r>
            <a:r>
              <a:rPr lang="en-US" dirty="0" smtClean="0"/>
              <a:t> brands that post content to social media sites like </a:t>
            </a:r>
            <a:r>
              <a:rPr lang="en-US" dirty="0" err="1" smtClean="0"/>
              <a:t>Facebook</a:t>
            </a:r>
            <a:r>
              <a:rPr lang="en-US" dirty="0" smtClean="0"/>
              <a:t>, YouTube, and </a:t>
            </a:r>
            <a:r>
              <a:rPr lang="en-US" dirty="0" err="1" smtClean="0"/>
              <a:t>Pinterest</a:t>
            </a:r>
            <a:r>
              <a:rPr lang="en-US" dirty="0" smtClean="0"/>
              <a:t> are able to plug into consumers who are able (and willing) to share that content with their networks</a:t>
            </a:r>
          </a:p>
          <a:p>
            <a:r>
              <a:rPr lang="en-US" b="1" dirty="0" smtClean="0"/>
              <a:t>Not Intrusive</a:t>
            </a:r>
            <a:r>
              <a:rPr lang="tr-TR" b="1" dirty="0" smtClean="0"/>
              <a:t>: </a:t>
            </a:r>
            <a:r>
              <a:rPr lang="tr-TR" dirty="0" err="1"/>
              <a:t>t</a:t>
            </a:r>
            <a:r>
              <a:rPr lang="tr-TR" dirty="0" err="1" smtClean="0"/>
              <a:t>hrough</a:t>
            </a:r>
            <a:r>
              <a:rPr lang="tr-TR" dirty="0" smtClean="0"/>
              <a:t> t</a:t>
            </a:r>
            <a:r>
              <a:rPr lang="en-US" dirty="0" smtClean="0"/>
              <a:t>he power of market</a:t>
            </a:r>
            <a:r>
              <a:rPr lang="tr-TR" dirty="0" smtClean="0"/>
              <a:t> </a:t>
            </a:r>
            <a:r>
              <a:rPr lang="en-US" dirty="0" smtClean="0"/>
              <a:t>segmentation and tailored marketing</a:t>
            </a:r>
            <a:r>
              <a:rPr lang="tr-TR" dirty="0" smtClean="0"/>
              <a:t>, o</a:t>
            </a:r>
            <a:r>
              <a:rPr lang="en-US" dirty="0" err="1" smtClean="0"/>
              <a:t>nline</a:t>
            </a:r>
            <a:r>
              <a:rPr lang="en-US" dirty="0" smtClean="0"/>
              <a:t> people </a:t>
            </a:r>
            <a:r>
              <a:rPr lang="tr-TR" dirty="0" err="1" smtClean="0"/>
              <a:t>could</a:t>
            </a:r>
            <a:r>
              <a:rPr lang="tr-TR" dirty="0" smtClean="0"/>
              <a:t> </a:t>
            </a:r>
            <a:r>
              <a:rPr lang="tr-TR" dirty="0" err="1" smtClean="0"/>
              <a:t>choose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en-US" dirty="0" smtClean="0"/>
              <a:t>out of communications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not</a:t>
            </a:r>
            <a:r>
              <a:rPr lang="en-US" dirty="0" smtClean="0"/>
              <a:t> and often it is relevant because they were the ones searching for it in the first place.  </a:t>
            </a:r>
            <a:endParaRPr lang="tr-TR" dirty="0" smtClean="0"/>
          </a:p>
          <a:p>
            <a:r>
              <a:rPr lang="tr-TR" b="1" dirty="0" err="1" smtClean="0"/>
              <a:t>Great</a:t>
            </a:r>
            <a:r>
              <a:rPr lang="tr-TR" b="1" dirty="0" smtClean="0"/>
              <a:t> </a:t>
            </a:r>
            <a:r>
              <a:rPr lang="tr-TR" b="1" dirty="0" err="1" smtClean="0"/>
              <a:t>Engagement</a:t>
            </a:r>
            <a:r>
              <a:rPr lang="tr-TR" b="1" dirty="0" smtClean="0"/>
              <a:t>: </a:t>
            </a:r>
            <a:r>
              <a:rPr lang="en-US" dirty="0" smtClean="0"/>
              <a:t>brand/consumer engagement in digital marketing, </a:t>
            </a:r>
            <a:r>
              <a:rPr lang="tr-TR" dirty="0" smtClean="0"/>
              <a:t>is</a:t>
            </a:r>
            <a:r>
              <a:rPr lang="en-US" dirty="0" smtClean="0"/>
              <a:t> all about developing a </a:t>
            </a:r>
            <a:r>
              <a:rPr lang="en-US" dirty="0" err="1" smtClean="0"/>
              <a:t>personalised</a:t>
            </a:r>
            <a:r>
              <a:rPr lang="en-US" dirty="0" smtClean="0"/>
              <a:t> relationship that reaches the masses but speaks to each individual through relevance and frequency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goes</a:t>
            </a:r>
            <a:r>
              <a:rPr lang="tr-TR" dirty="0" smtClean="0"/>
              <a:t> </a:t>
            </a:r>
            <a:r>
              <a:rPr lang="tr-TR" dirty="0" err="1" smtClean="0"/>
              <a:t>beyond</a:t>
            </a:r>
            <a:r>
              <a:rPr lang="tr-TR" dirty="0" smtClean="0"/>
              <a:t> </a:t>
            </a:r>
            <a:r>
              <a:rPr lang="tr-TR" dirty="0" err="1" smtClean="0"/>
              <a:t>interactivity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leads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. 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tr-TR" dirty="0" err="1" smtClean="0"/>
              <a:t>Disadvantages</a:t>
            </a:r>
            <a:r>
              <a:rPr lang="tr-TR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Digital</a:t>
            </a:r>
            <a:r>
              <a:rPr lang="tr-TR" dirty="0" smtClean="0"/>
              <a:t> Marketing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Too</a:t>
            </a:r>
            <a:r>
              <a:rPr lang="tr-TR" dirty="0" smtClean="0"/>
              <a:t> </a:t>
            </a:r>
            <a:r>
              <a:rPr lang="tr-TR" dirty="0" err="1" smtClean="0"/>
              <a:t>much</a:t>
            </a:r>
            <a:r>
              <a:rPr lang="tr-TR" dirty="0" smtClean="0"/>
              <a:t> ad </a:t>
            </a:r>
            <a:r>
              <a:rPr lang="tr-TR" dirty="0" err="1" smtClean="0"/>
              <a:t>clutter</a:t>
            </a:r>
            <a:endParaRPr lang="tr-TR" dirty="0" smtClean="0"/>
          </a:p>
          <a:p>
            <a:r>
              <a:rPr lang="tr-TR" dirty="0" err="1" smtClean="0"/>
              <a:t>Reputation</a:t>
            </a:r>
            <a:r>
              <a:rPr lang="tr-TR" dirty="0" smtClean="0"/>
              <a:t> can be </a:t>
            </a:r>
            <a:r>
              <a:rPr lang="tr-TR" dirty="0" err="1" smtClean="0"/>
              <a:t>damaged</a:t>
            </a:r>
            <a:r>
              <a:rPr lang="tr-TR" dirty="0" smtClean="0"/>
              <a:t> </a:t>
            </a:r>
            <a:r>
              <a:rPr lang="tr-TR" dirty="0" err="1" smtClean="0"/>
              <a:t>easily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 smtClean="0"/>
              <a:t>feedback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dependent</a:t>
            </a:r>
            <a:r>
              <a:rPr lang="tr-TR" dirty="0" smtClean="0"/>
              <a:t> on </a:t>
            </a:r>
            <a:r>
              <a:rPr lang="tr-TR" dirty="0" err="1" smtClean="0"/>
              <a:t>technology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can be </a:t>
            </a:r>
            <a:r>
              <a:rPr lang="tr-TR" dirty="0" err="1" smtClean="0"/>
              <a:t>prone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. </a:t>
            </a:r>
            <a:endParaRPr lang="en-US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1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Digital</a:t>
            </a:r>
            <a:r>
              <a:rPr lang="tr-TR" dirty="0" smtClean="0"/>
              <a:t> ad </a:t>
            </a:r>
            <a:r>
              <a:rPr lang="tr-TR" dirty="0" err="1" smtClean="0"/>
              <a:t>spent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Jan-</a:t>
            </a:r>
            <a:r>
              <a:rPr lang="tr-TR" dirty="0" err="1" smtClean="0"/>
              <a:t>June</a:t>
            </a:r>
            <a:r>
              <a:rPr lang="tr-TR" dirty="0" smtClean="0"/>
              <a:t> 2014…</a:t>
            </a:r>
            <a:endParaRPr lang="tr-TR" dirty="0"/>
          </a:p>
        </p:txBody>
      </p:sp>
      <p:sp>
        <p:nvSpPr>
          <p:cNvPr id="12" name="Bevel 11"/>
          <p:cNvSpPr/>
          <p:nvPr/>
        </p:nvSpPr>
        <p:spPr>
          <a:xfrm>
            <a:off x="2746445" y="2832635"/>
            <a:ext cx="1794415" cy="1278941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67789" y="2911247"/>
            <a:ext cx="1653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540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mio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</a:t>
            </a:r>
          </a:p>
          <a:p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Bevel 14"/>
          <p:cNvSpPr/>
          <p:nvPr/>
        </p:nvSpPr>
        <p:spPr>
          <a:xfrm>
            <a:off x="5508104" y="4255344"/>
            <a:ext cx="1690488" cy="1189880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4704068"/>
            <a:ext cx="156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%6: Mobile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Bevel 17"/>
          <p:cNvSpPr/>
          <p:nvPr/>
        </p:nvSpPr>
        <p:spPr>
          <a:xfrm>
            <a:off x="721272" y="4293794"/>
            <a:ext cx="1690488" cy="1189880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4375" y="4654877"/>
            <a:ext cx="156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45: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6303803"/>
            <a:ext cx="1200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Source: </a:t>
            </a:r>
            <a:r>
              <a:rPr lang="tr-TR" sz="1200" dirty="0" smtClean="0"/>
              <a:t>rd.org.tr</a:t>
            </a:r>
            <a:endParaRPr lang="tr-TR" sz="1200" dirty="0"/>
          </a:p>
        </p:txBody>
      </p:sp>
      <p:sp>
        <p:nvSpPr>
          <p:cNvPr id="22" name="Bevel 21"/>
          <p:cNvSpPr/>
          <p:nvPr/>
        </p:nvSpPr>
        <p:spPr>
          <a:xfrm>
            <a:off x="3185573" y="4293794"/>
            <a:ext cx="1690488" cy="1189880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90987" y="4475428"/>
            <a:ext cx="156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48: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691680" y="1340768"/>
            <a:ext cx="1794415" cy="1278941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61909" y="1380072"/>
            <a:ext cx="165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~4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</a:t>
            </a: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ad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1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/>
              <a:t>d</a:t>
            </a:r>
            <a:r>
              <a:rPr lang="tr-TR" dirty="0" err="1" smtClean="0"/>
              <a:t>igital</a:t>
            </a:r>
            <a:r>
              <a:rPr lang="tr-TR" dirty="0" smtClean="0"/>
              <a:t> </a:t>
            </a:r>
            <a:r>
              <a:rPr lang="tr-TR" dirty="0" err="1"/>
              <a:t>m</a:t>
            </a:r>
            <a:r>
              <a:rPr lang="tr-TR" dirty="0" err="1" smtClean="0"/>
              <a:t>edia</a:t>
            </a:r>
            <a:r>
              <a:rPr lang="tr-TR" dirty="0" smtClean="0"/>
              <a:t> </a:t>
            </a:r>
            <a:r>
              <a:rPr lang="tr-TR" dirty="0" err="1" smtClean="0"/>
              <a:t>expenditures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768752" cy="50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00" y="572582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http://marketinomics.com/digital-marketing-2/traditional-digital-and-social-media-marketing/</a:t>
            </a:r>
            <a:endParaRPr lang="tr-TR" sz="2000" dirty="0"/>
          </a:p>
        </p:txBody>
      </p:sp>
      <p:pic>
        <p:nvPicPr>
          <p:cNvPr id="4" name="3 İçerik Yer Tutucusu" descr="table_s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7272808" cy="5529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Marketing </a:t>
            </a:r>
            <a:r>
              <a:rPr lang="tr-TR" dirty="0" smtClean="0"/>
              <a:t>Communications </a:t>
            </a:r>
            <a:r>
              <a:rPr lang="tr-TR" dirty="0" smtClean="0"/>
              <a:t>in </a:t>
            </a:r>
            <a:r>
              <a:rPr lang="tr-TR" dirty="0" err="1" smtClean="0"/>
              <a:t>Digital</a:t>
            </a:r>
            <a:r>
              <a:rPr lang="tr-TR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 smtClean="0"/>
              <a:t>Digital</a:t>
            </a:r>
            <a:r>
              <a:rPr lang="tr-TR" dirty="0"/>
              <a:t> </a:t>
            </a:r>
            <a:r>
              <a:rPr lang="tr-TR" dirty="0" err="1" smtClean="0"/>
              <a:t>Advertising</a:t>
            </a:r>
            <a:endParaRPr lang="tr-TR" dirty="0" smtClean="0"/>
          </a:p>
          <a:p>
            <a:pPr lvl="1"/>
            <a:r>
              <a:rPr lang="tr-TR" dirty="0" err="1" smtClean="0"/>
              <a:t>Display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r>
              <a:rPr lang="tr-TR" dirty="0" smtClean="0"/>
              <a:t> (banner, </a:t>
            </a:r>
            <a:r>
              <a:rPr lang="tr-TR" dirty="0" err="1" smtClean="0"/>
              <a:t>pageskin</a:t>
            </a:r>
            <a:r>
              <a:rPr lang="tr-TR" dirty="0" smtClean="0"/>
              <a:t>, e-</a:t>
            </a:r>
            <a:r>
              <a:rPr lang="tr-TR" dirty="0" err="1" smtClean="0"/>
              <a:t>commerce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Pre-roll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Rich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Video </a:t>
            </a:r>
          </a:p>
          <a:p>
            <a:pPr lvl="1"/>
            <a:r>
              <a:rPr lang="tr-TR" dirty="0" err="1" smtClean="0"/>
              <a:t>Adwords</a:t>
            </a:r>
            <a:endParaRPr lang="tr-TR" dirty="0" smtClean="0"/>
          </a:p>
          <a:p>
            <a:pPr lvl="1"/>
            <a:r>
              <a:rPr lang="tr-TR" dirty="0" err="1" smtClean="0"/>
              <a:t>Retargeting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pPr lvl="1"/>
            <a:r>
              <a:rPr lang="tr-TR" dirty="0" smtClean="0"/>
              <a:t>E-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pPr lvl="1"/>
            <a:r>
              <a:rPr lang="tr-TR" dirty="0" err="1" smtClean="0"/>
              <a:t>Advergame</a:t>
            </a:r>
            <a:endParaRPr lang="tr-TR" dirty="0" smtClean="0"/>
          </a:p>
          <a:p>
            <a:r>
              <a:rPr lang="tr-TR" dirty="0" smtClean="0"/>
              <a:t>Mobile Marketing</a:t>
            </a:r>
          </a:p>
          <a:p>
            <a:r>
              <a:rPr lang="tr-TR" dirty="0" err="1" smtClean="0"/>
              <a:t>Social</a:t>
            </a:r>
            <a:r>
              <a:rPr lang="tr-TR" dirty="0" smtClean="0"/>
              <a:t> Media Marketing</a:t>
            </a:r>
          </a:p>
          <a:p>
            <a:pPr lvl="1"/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ads</a:t>
            </a:r>
            <a:endParaRPr lang="tr-TR" dirty="0" smtClean="0"/>
          </a:p>
          <a:p>
            <a:pPr lvl="1"/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accounts</a:t>
            </a:r>
            <a:endParaRPr lang="tr-TR" dirty="0"/>
          </a:p>
          <a:p>
            <a:pPr lvl="1"/>
            <a:r>
              <a:rPr lang="tr-TR" dirty="0" err="1" smtClean="0"/>
              <a:t>Blogs</a:t>
            </a:r>
            <a:endParaRPr lang="tr-TR" dirty="0" smtClean="0"/>
          </a:p>
          <a:p>
            <a:pPr lvl="1"/>
            <a:r>
              <a:rPr lang="tr-TR" dirty="0" err="1" smtClean="0"/>
              <a:t>Viral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607</Words>
  <Application>Microsoft Office PowerPoint</Application>
  <PresentationFormat>On-screen Show (4:3)</PresentationFormat>
  <Paragraphs>115</Paragraphs>
  <Slides>34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Marketing Communications in Digital Environment…</vt:lpstr>
      <vt:lpstr>What digital media has brought…</vt:lpstr>
      <vt:lpstr>Advantages of Digital Marketing</vt:lpstr>
      <vt:lpstr>Advantages of Digital Marketing</vt:lpstr>
      <vt:lpstr>Disadvantages of Digital Marketing</vt:lpstr>
      <vt:lpstr>Digital ad spent in Turkey for Jan-June 2014…</vt:lpstr>
      <vt:lpstr>Increasing digital media expenditures…</vt:lpstr>
      <vt:lpstr>http://marketinomics.com/digital-marketing-2/traditional-digital-and-social-media-marketing/</vt:lpstr>
      <vt:lpstr>Marketing Communications in Digital Environment</vt:lpstr>
      <vt:lpstr>Examples of Digital Advertising</vt:lpstr>
      <vt:lpstr>Examples of Digital Advertising</vt:lpstr>
      <vt:lpstr>Examples of Digital Advertising</vt:lpstr>
      <vt:lpstr>PowerPoint Presentation</vt:lpstr>
      <vt:lpstr>Examples of Digital Advertising</vt:lpstr>
      <vt:lpstr>Examples of Digital Advertising</vt:lpstr>
      <vt:lpstr>Examples of Digital Advertising Adwords </vt:lpstr>
      <vt:lpstr>Examples of Digital Advertising</vt:lpstr>
      <vt:lpstr>Examples of Digital Advertising</vt:lpstr>
      <vt:lpstr>E-direct Ads: Google’s online email service are contextual ads that are generated by an automated process that scans a user’s emails to discover interests and topics that are relevant to the user. </vt:lpstr>
      <vt:lpstr>Examples of Digital Advertising</vt:lpstr>
      <vt:lpstr>Examples of Digital Advertising</vt:lpstr>
      <vt:lpstr>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Examples of Social Media Marketing</vt:lpstr>
      <vt:lpstr>Blogging</vt:lpstr>
      <vt:lpstr>Blogging </vt:lpstr>
      <vt:lpstr>More on various formats in digital marketing communications…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Burcu Yaman</dc:creator>
  <cp:lastModifiedBy>Sema Misci Kip</cp:lastModifiedBy>
  <cp:revision>82</cp:revision>
  <dcterms:created xsi:type="dcterms:W3CDTF">2013-12-23T12:55:20Z</dcterms:created>
  <dcterms:modified xsi:type="dcterms:W3CDTF">2014-11-18T09:42:17Z</dcterms:modified>
</cp:coreProperties>
</file>