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98" autoAdjust="0"/>
  </p:normalViewPr>
  <p:slideViewPr>
    <p:cSldViewPr>
      <p:cViewPr varScale="1">
        <p:scale>
          <a:sx n="56" d="100"/>
          <a:sy n="56" d="100"/>
        </p:scale>
        <p:origin x="-177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0436B9-5809-48A4-B070-633B2193B6ED}" type="datetimeFigureOut">
              <a:rPr lang="en-US" smtClean="0"/>
              <a:t>12/15/2014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31CFFF-A4C3-486A-9A6C-910DD22D5E8B}" type="slidenum">
              <a:rPr lang="en-US" smtClean="0"/>
              <a:t>‹#›</a:t>
            </a:fld>
            <a:endParaRPr lang="en-US"/>
          </a:p>
        </p:txBody>
      </p:sp>
    </p:spTree>
    <p:extLst>
      <p:ext uri="{BB962C8B-B14F-4D97-AF65-F5344CB8AC3E}">
        <p14:creationId xmlns:p14="http://schemas.microsoft.com/office/powerpoint/2010/main" val="548641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5.bin"/></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6B1BED-A748-44B0-87D3-F27CF21BF26D}" type="slidenum">
              <a:rPr lang="en-US" altLang="en-US"/>
              <a:pPr/>
              <a:t>1</a:t>
            </a:fld>
            <a:endParaRPr lang="en-US" alt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6F9E8F-5168-4118-92F9-CEA004FED147}" type="slidenum">
              <a:rPr lang="en-US" altLang="en-US"/>
              <a:pPr/>
              <a:t>10</a:t>
            </a:fld>
            <a:endParaRPr lang="en-US" altLang="en-US"/>
          </a:p>
        </p:txBody>
      </p:sp>
      <p:sp>
        <p:nvSpPr>
          <p:cNvPr id="1769474" name="Rectangle 2"/>
          <p:cNvSpPr>
            <a:spLocks noGrp="1" noRot="1" noChangeAspect="1" noChangeArrowheads="1" noTextEdit="1"/>
          </p:cNvSpPr>
          <p:nvPr>
            <p:ph type="sldImg"/>
          </p:nvPr>
        </p:nvSpPr>
        <p:spPr>
          <a:ln/>
        </p:spPr>
      </p:sp>
      <p:sp>
        <p:nvSpPr>
          <p:cNvPr id="1769475" name="Rectangle 3"/>
          <p:cNvSpPr>
            <a:spLocks noGrp="1" noChangeArrowheads="1"/>
          </p:cNvSpPr>
          <p:nvPr>
            <p:ph type="body" idx="1"/>
          </p:nvPr>
        </p:nvSpPr>
        <p:spPr/>
        <p:txBody>
          <a:bodyPr/>
          <a:lstStyle/>
          <a:p>
            <a:r>
              <a:rPr lang="en-US" altLang="en-US" sz="1300" b="1"/>
              <a:t>Increments</a:t>
            </a:r>
            <a:r>
              <a:rPr lang="tr-TR" altLang="en-US" sz="1300" b="1"/>
              <a:t>: maaş artışı zam</a:t>
            </a:r>
          </a:p>
          <a:p>
            <a:r>
              <a:rPr lang="en-US" altLang="en-US"/>
              <a:t>Labor intensive</a:t>
            </a:r>
            <a:r>
              <a:rPr lang="tr-TR" altLang="en-US"/>
              <a:t>: yoğun işçişik</a:t>
            </a:r>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1BF292-E3FA-47DC-AEB3-47213809B939}" type="slidenum">
              <a:rPr lang="en-US" altLang="en-US"/>
              <a:pPr/>
              <a:t>11</a:t>
            </a:fld>
            <a:endParaRPr lang="en-US" altLang="en-US"/>
          </a:p>
        </p:txBody>
      </p:sp>
      <p:sp>
        <p:nvSpPr>
          <p:cNvPr id="1455106"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5510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BC7AEF-35C4-4B4B-BACF-33D631651699}" type="slidenum">
              <a:rPr lang="en-US" altLang="en-US"/>
              <a:pPr/>
              <a:t>12</a:t>
            </a:fld>
            <a:endParaRPr lang="en-US" altLang="en-US"/>
          </a:p>
        </p:txBody>
      </p:sp>
      <p:sp>
        <p:nvSpPr>
          <p:cNvPr id="1638402" name="Rectangle 2"/>
          <p:cNvSpPr>
            <a:spLocks noGrp="1" noRot="1" noChangeAspect="1" noChangeArrowheads="1" noTextEdit="1"/>
          </p:cNvSpPr>
          <p:nvPr>
            <p:ph type="sldImg"/>
          </p:nvPr>
        </p:nvSpPr>
        <p:spPr>
          <a:ln/>
        </p:spPr>
      </p:sp>
      <p:sp>
        <p:nvSpPr>
          <p:cNvPr id="1638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7B8B5-0B7F-4B72-A927-200DFEBF636B}" type="slidenum">
              <a:rPr lang="en-US" altLang="en-US"/>
              <a:pPr/>
              <a:t>13</a:t>
            </a:fld>
            <a:endParaRPr lang="en-US" altLang="en-US"/>
          </a:p>
        </p:txBody>
      </p:sp>
      <p:sp>
        <p:nvSpPr>
          <p:cNvPr id="1640450" name="Rectangle 2"/>
          <p:cNvSpPr>
            <a:spLocks noGrp="1" noRot="1" noChangeAspect="1" noChangeArrowheads="1" noTextEdit="1"/>
          </p:cNvSpPr>
          <p:nvPr>
            <p:ph type="sldImg"/>
          </p:nvPr>
        </p:nvSpPr>
        <p:spPr>
          <a:ln/>
        </p:spPr>
      </p:sp>
      <p:sp>
        <p:nvSpPr>
          <p:cNvPr id="1640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36C6CDD3-2552-4DD3-8BB3-C2F61241EFBE}" type="slidenum">
              <a:rPr lang="en-US" altLang="en-US"/>
              <a:pPr/>
              <a:t>14</a:t>
            </a:fld>
            <a:endParaRPr lang="en-US" altLang="en-US"/>
          </a:p>
        </p:txBody>
      </p:sp>
      <p:sp>
        <p:nvSpPr>
          <p:cNvPr id="1642498" name="Rectangle 2"/>
          <p:cNvSpPr>
            <a:spLocks noChangeArrowheads="1"/>
          </p:cNvSpPr>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499" name="Rectangle 3"/>
          <p:cNvSpPr>
            <a:spLocks noChangeArrowheads="1"/>
          </p:cNvSpPr>
          <p:nvPr/>
        </p:nvSpPr>
        <p:spPr bwMode="auto">
          <a:xfrm>
            <a:off x="388620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11</a:t>
            </a:r>
          </a:p>
        </p:txBody>
      </p:sp>
      <p:sp>
        <p:nvSpPr>
          <p:cNvPr id="1642500" name="Rectangle 4"/>
          <p:cNvSpPr>
            <a:spLocks noChangeArrowheads="1"/>
          </p:cNvSpPr>
          <p:nvPr/>
        </p:nvSpPr>
        <p:spPr bwMode="auto">
          <a:xfrm>
            <a:off x="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501" name="Rectangle 5"/>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502" name="Rectangle 6"/>
          <p:cNvSpPr>
            <a:spLocks noGrp="1" noRot="1" noChangeAspect="1" noChangeArrowheads="1" noTextEdit="1"/>
          </p:cNvSpPr>
          <p:nvPr>
            <p:ph type="sldImg"/>
          </p:nvPr>
        </p:nvSpPr>
        <p:spPr>
          <a:xfrm>
            <a:off x="1152525" y="692150"/>
            <a:ext cx="4554538" cy="3416300"/>
          </a:xfrm>
          <a:ln w="12700" cap="flat"/>
        </p:spPr>
      </p:sp>
      <p:sp>
        <p:nvSpPr>
          <p:cNvPr id="1642503" name="Rectangle 7"/>
          <p:cNvSpPr>
            <a:spLocks noGrp="1" noChangeArrowheads="1"/>
          </p:cNvSpPr>
          <p:nvPr>
            <p:ph type="body" idx="1"/>
          </p:nvPr>
        </p:nvSpPr>
        <p:spPr>
          <a:xfrm>
            <a:off x="914400" y="4321175"/>
            <a:ext cx="5029200" cy="4170363"/>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b="1" dirty="0">
                <a:effectLst>
                  <a:outerShdw blurRad="38100" dist="38100" dir="2700000" algn="tl">
                    <a:srgbClr val="C0C0C0"/>
                  </a:outerShdw>
                </a:effectLst>
              </a:rPr>
              <a:t>Prospecting</a:t>
            </a:r>
            <a:r>
              <a:rPr lang="en-US" altLang="en-US" dirty="0"/>
              <a:t>:  personal-selling function of identifying potential customers</a:t>
            </a:r>
            <a:r>
              <a:rPr lang="tr-TR" altLang="en-US" dirty="0"/>
              <a:t>....</a:t>
            </a:r>
            <a:r>
              <a:rPr lang="en-US" altLang="en-US" sz="1000" dirty="0"/>
              <a:t>Direct inquiries</a:t>
            </a:r>
            <a:r>
              <a:rPr lang="tr-TR" altLang="en-US" sz="1000" dirty="0"/>
              <a:t>,</a:t>
            </a:r>
            <a:r>
              <a:rPr lang="en-US" altLang="en-US" sz="1000" dirty="0"/>
              <a:t>Directories</a:t>
            </a:r>
            <a:r>
              <a:rPr lang="tr-TR" altLang="en-US" sz="1000" dirty="0"/>
              <a:t>, </a:t>
            </a:r>
            <a:r>
              <a:rPr lang="en-US" altLang="en-US" sz="1000" dirty="0"/>
              <a:t>Referrals</a:t>
            </a:r>
            <a:r>
              <a:rPr lang="tr-TR" altLang="en-US" sz="1000" dirty="0"/>
              <a:t>, </a:t>
            </a:r>
            <a:r>
              <a:rPr lang="en-US" altLang="en-US" sz="1000" dirty="0"/>
              <a:t>Cold Calling</a:t>
            </a:r>
            <a:endParaRPr lang="en-US" altLang="en-US" dirty="0"/>
          </a:p>
          <a:p>
            <a:r>
              <a:rPr lang="en-US" altLang="en-US" b="1" dirty="0">
                <a:effectLst>
                  <a:outerShdw blurRad="38100" dist="38100" dir="2700000" algn="tl">
                    <a:srgbClr val="C0C0C0"/>
                  </a:outerShdw>
                </a:effectLst>
              </a:rPr>
              <a:t>Qualifying</a:t>
            </a:r>
            <a:r>
              <a:rPr lang="en-US" altLang="en-US" dirty="0"/>
              <a:t>: </a:t>
            </a:r>
            <a:r>
              <a:rPr lang="en-US" altLang="en-US" sz="1000" dirty="0"/>
              <a:t>Screening leads</a:t>
            </a:r>
            <a:r>
              <a:rPr lang="tr-TR" altLang="en-US" sz="1000" dirty="0"/>
              <a:t>..</a:t>
            </a:r>
            <a:r>
              <a:rPr lang="en-US" altLang="en-US" dirty="0"/>
              <a:t>determining that a prospect has the needs, income, and purchase authority necessary for being a potential customer</a:t>
            </a:r>
            <a:r>
              <a:rPr lang="tr-TR" altLang="en-US" dirty="0"/>
              <a:t>..</a:t>
            </a:r>
            <a:r>
              <a:rPr lang="en-US" altLang="en-US" sz="1000" dirty="0"/>
              <a:t>Needs</a:t>
            </a:r>
            <a:r>
              <a:rPr lang="tr-TR" altLang="en-US" sz="1000" dirty="0"/>
              <a:t>-</a:t>
            </a:r>
            <a:r>
              <a:rPr lang="en-US" altLang="en-US" sz="1000" dirty="0"/>
              <a:t>Buying Authority</a:t>
            </a:r>
            <a:r>
              <a:rPr lang="tr-TR" altLang="en-US" sz="1000" dirty="0"/>
              <a:t>-</a:t>
            </a:r>
            <a:r>
              <a:rPr lang="en-US" altLang="en-US" sz="1000" dirty="0"/>
              <a:t>Ability to pay</a:t>
            </a:r>
            <a:endParaRPr lang="tr-TR" altLang="en-US" sz="1000" dirty="0"/>
          </a:p>
          <a:p>
            <a:r>
              <a:rPr lang="en-US" altLang="en-US" b="1" dirty="0"/>
              <a:t>Step 1: Generating and qualifying leads: </a:t>
            </a:r>
            <a:endParaRPr lang="en-US" altLang="en-US" dirty="0"/>
          </a:p>
          <a:p>
            <a:pPr lvl="1"/>
            <a:r>
              <a:rPr lang="en-US" altLang="en-US" dirty="0"/>
              <a:t>Leads may come from direct-response ads or from publicity about the brand</a:t>
            </a:r>
          </a:p>
          <a:p>
            <a:pPr lvl="2"/>
            <a:r>
              <a:rPr lang="en-US" altLang="en-US" dirty="0"/>
              <a:t>Can include “bingo cards”</a:t>
            </a:r>
          </a:p>
          <a:p>
            <a:pPr lvl="1"/>
            <a:r>
              <a:rPr lang="en-US" altLang="en-US" dirty="0"/>
              <a:t>Leads may also come from referrals</a:t>
            </a:r>
          </a:p>
          <a:p>
            <a:pPr lvl="2"/>
            <a:r>
              <a:rPr lang="en-US" altLang="en-US" dirty="0"/>
              <a:t>Can include satisfied customers and employees</a:t>
            </a:r>
          </a:p>
          <a:p>
            <a:endParaRPr lang="en-US" altLang="en-US" sz="10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16133E1-85B1-4CF1-9F1C-008A36F9EA5C}" type="slidenum">
              <a:rPr lang="en-US" altLang="en-US"/>
              <a:pPr/>
              <a:t>15</a:t>
            </a:fld>
            <a:endParaRPr lang="en-US" altLang="en-US"/>
          </a:p>
        </p:txBody>
      </p:sp>
      <p:sp>
        <p:nvSpPr>
          <p:cNvPr id="1644546" name="Rectangle 2"/>
          <p:cNvSpPr>
            <a:spLocks noChangeArrowheads="1"/>
          </p:cNvSpPr>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4547" name="Rectangle 3"/>
          <p:cNvSpPr>
            <a:spLocks noChangeArrowheads="1"/>
          </p:cNvSpPr>
          <p:nvPr/>
        </p:nvSpPr>
        <p:spPr bwMode="auto">
          <a:xfrm>
            <a:off x="388620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11</a:t>
            </a:r>
          </a:p>
        </p:txBody>
      </p:sp>
      <p:sp>
        <p:nvSpPr>
          <p:cNvPr id="1644548" name="Rectangle 4"/>
          <p:cNvSpPr>
            <a:spLocks noChangeArrowheads="1"/>
          </p:cNvSpPr>
          <p:nvPr/>
        </p:nvSpPr>
        <p:spPr bwMode="auto">
          <a:xfrm>
            <a:off x="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4549" name="Rectangle 5"/>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4550" name="Rectangle 6"/>
          <p:cNvSpPr>
            <a:spLocks noGrp="1" noRot="1" noChangeAspect="1" noChangeArrowheads="1" noTextEdit="1"/>
          </p:cNvSpPr>
          <p:nvPr>
            <p:ph type="sldImg"/>
          </p:nvPr>
        </p:nvSpPr>
        <p:spPr>
          <a:xfrm>
            <a:off x="1152525" y="692150"/>
            <a:ext cx="4554538" cy="3416300"/>
          </a:xfrm>
          <a:ln w="12700" cap="flat"/>
        </p:spPr>
      </p:sp>
      <p:sp>
        <p:nvSpPr>
          <p:cNvPr id="1644551" name="Rectangle 7"/>
          <p:cNvSpPr>
            <a:spLocks noGrp="1" noChangeArrowheads="1"/>
          </p:cNvSpPr>
          <p:nvPr>
            <p:ph type="body" idx="1"/>
          </p:nvPr>
        </p:nvSpPr>
        <p:spPr>
          <a:xfrm>
            <a:off x="914400" y="4321175"/>
            <a:ext cx="5029200" cy="4170363"/>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tr-TR" altLang="en-US" b="1"/>
              <a:t>Pre-call: </a:t>
            </a:r>
            <a:r>
              <a:rPr lang="en-US" altLang="en-US"/>
              <a:t>What do I want to accomplish?</a:t>
            </a:r>
            <a:r>
              <a:rPr lang="tr-TR" altLang="en-US"/>
              <a:t> </a:t>
            </a:r>
            <a:r>
              <a:rPr lang="en-US" altLang="en-US"/>
              <a:t>What do I know about the prospect?</a:t>
            </a:r>
            <a:r>
              <a:rPr lang="tr-TR" altLang="en-US"/>
              <a:t> </a:t>
            </a:r>
            <a:r>
              <a:rPr lang="en-US" altLang="en-US"/>
              <a:t>Their size, markets, current suppliers, buying routines</a:t>
            </a:r>
          </a:p>
          <a:p>
            <a:r>
              <a:rPr lang="en-US" altLang="en-US"/>
              <a:t>Where can I find information</a:t>
            </a:r>
            <a:r>
              <a:rPr lang="tr-TR" altLang="en-US"/>
              <a:t>: </a:t>
            </a:r>
            <a:r>
              <a:rPr lang="en-US" altLang="en-US"/>
              <a:t>company records</a:t>
            </a:r>
            <a:r>
              <a:rPr lang="tr-TR" altLang="en-US"/>
              <a:t>, </a:t>
            </a:r>
            <a:r>
              <a:rPr lang="en-US" altLang="en-US"/>
              <a:t>other salespeople</a:t>
            </a:r>
            <a:r>
              <a:rPr lang="tr-TR" altLang="en-US"/>
              <a:t>, </a:t>
            </a:r>
            <a:r>
              <a:rPr lang="en-US" altLang="en-US"/>
              <a:t>customer employees</a:t>
            </a:r>
            <a:r>
              <a:rPr lang="tr-TR" altLang="en-US"/>
              <a:t>, </a:t>
            </a:r>
            <a:r>
              <a:rPr lang="en-US" altLang="en-US"/>
              <a:t>published information/web</a:t>
            </a:r>
            <a:r>
              <a:rPr lang="tr-TR" altLang="en-US"/>
              <a:t> </a:t>
            </a:r>
            <a:r>
              <a:rPr lang="en-US" altLang="en-US"/>
              <a:t>observation (what’s being delivered/loading dock)</a:t>
            </a:r>
            <a:r>
              <a:rPr lang="tr-TR" altLang="en-US"/>
              <a:t>, </a:t>
            </a:r>
            <a:r>
              <a:rPr lang="en-US" altLang="en-US"/>
              <a:t>What am I going to say?</a:t>
            </a:r>
            <a:endParaRPr lang="en-US" altLang="en-US" sz="10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3EDD0C4-3F1D-4E14-A02E-F0D1B584338C}" type="slidenum">
              <a:rPr lang="en-US" altLang="en-US"/>
              <a:pPr/>
              <a:t>16</a:t>
            </a:fld>
            <a:endParaRPr lang="en-US" altLang="en-US"/>
          </a:p>
        </p:txBody>
      </p:sp>
      <p:sp>
        <p:nvSpPr>
          <p:cNvPr id="1646594" name="Rectangle 2"/>
          <p:cNvSpPr>
            <a:spLocks noChangeArrowheads="1"/>
          </p:cNvSpPr>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6595" name="Rectangle 3"/>
          <p:cNvSpPr>
            <a:spLocks noChangeArrowheads="1"/>
          </p:cNvSpPr>
          <p:nvPr/>
        </p:nvSpPr>
        <p:spPr bwMode="auto">
          <a:xfrm>
            <a:off x="388620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11</a:t>
            </a:r>
          </a:p>
        </p:txBody>
      </p:sp>
      <p:sp>
        <p:nvSpPr>
          <p:cNvPr id="1646596" name="Rectangle 4"/>
          <p:cNvSpPr>
            <a:spLocks noChangeArrowheads="1"/>
          </p:cNvSpPr>
          <p:nvPr/>
        </p:nvSpPr>
        <p:spPr bwMode="auto">
          <a:xfrm>
            <a:off x="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6597" name="Rectangle 5"/>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6598" name="Rectangle 6"/>
          <p:cNvSpPr>
            <a:spLocks noGrp="1" noRot="1" noChangeAspect="1" noChangeArrowheads="1" noTextEdit="1"/>
          </p:cNvSpPr>
          <p:nvPr>
            <p:ph type="sldImg"/>
          </p:nvPr>
        </p:nvSpPr>
        <p:spPr>
          <a:xfrm>
            <a:off x="1152525" y="692150"/>
            <a:ext cx="4554538" cy="3416300"/>
          </a:xfrm>
          <a:ln w="12700" cap="flat"/>
        </p:spPr>
      </p:sp>
      <p:sp>
        <p:nvSpPr>
          <p:cNvPr id="1646599" name="Rectangle 7"/>
          <p:cNvSpPr>
            <a:spLocks noGrp="1" noChangeArrowheads="1"/>
          </p:cNvSpPr>
          <p:nvPr>
            <p:ph type="body" idx="1"/>
          </p:nvPr>
        </p:nvSpPr>
        <p:spPr>
          <a:xfrm>
            <a:off x="914400" y="4321175"/>
            <a:ext cx="5029200" cy="4170363"/>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b="1" dirty="0">
                <a:effectLst>
                  <a:outerShdw blurRad="38100" dist="38100" dir="2700000" algn="tl">
                    <a:srgbClr val="C0C0C0"/>
                  </a:outerShdw>
                </a:effectLst>
              </a:rPr>
              <a:t>Approach</a:t>
            </a:r>
            <a:r>
              <a:rPr lang="en-US" altLang="en-US" dirty="0"/>
              <a:t>: </a:t>
            </a:r>
            <a:r>
              <a:rPr lang="en-US" altLang="en-US" sz="1000" dirty="0"/>
              <a:t>Stage where the salesperson meets the customer for the first time</a:t>
            </a:r>
            <a:r>
              <a:rPr lang="tr-TR" altLang="en-US" sz="1000" dirty="0"/>
              <a:t>.</a:t>
            </a:r>
            <a:r>
              <a:rPr lang="tr-TR" altLang="en-US" sz="1000" b="1" dirty="0"/>
              <a:t> </a:t>
            </a:r>
            <a:r>
              <a:rPr lang="en-US" altLang="en-US" dirty="0"/>
              <a:t>salesperson’s initial contact with a prospective customer</a:t>
            </a:r>
            <a:r>
              <a:rPr lang="tr-TR" altLang="en-US" dirty="0"/>
              <a:t> </a:t>
            </a:r>
            <a:r>
              <a:rPr lang="en-US" altLang="en-US" b="1" dirty="0" err="1"/>
              <a:t>Precall</a:t>
            </a:r>
            <a:r>
              <a:rPr lang="en-US" altLang="en-US" b="1" dirty="0"/>
              <a:t> Planning</a:t>
            </a:r>
            <a:r>
              <a:rPr lang="en-US" altLang="en-US" dirty="0"/>
              <a:t>:  use of information collected during the prospecting and qualifying stages of the sales process and during previous contacts with the prospect to tailor the approach and presentation to match the customer’s needs</a:t>
            </a:r>
            <a:endParaRPr lang="tr-TR" altLang="en-US" dirty="0"/>
          </a:p>
          <a:p>
            <a:r>
              <a:rPr lang="en-US" altLang="en-US" dirty="0"/>
              <a:t>Gaining access</a:t>
            </a:r>
            <a:r>
              <a:rPr lang="tr-TR" altLang="en-US" dirty="0"/>
              <a:t>, </a:t>
            </a:r>
            <a:r>
              <a:rPr lang="en-US" altLang="en-US" dirty="0"/>
              <a:t>Direct personal contact</a:t>
            </a:r>
            <a:r>
              <a:rPr lang="tr-TR" altLang="en-US" dirty="0"/>
              <a:t>, </a:t>
            </a:r>
            <a:r>
              <a:rPr lang="en-US" altLang="en-US" dirty="0"/>
              <a:t>Phoning ahead</a:t>
            </a:r>
            <a:r>
              <a:rPr lang="tr-TR" altLang="en-US" dirty="0"/>
              <a:t>, </a:t>
            </a:r>
            <a:r>
              <a:rPr lang="en-US" altLang="en-US" dirty="0"/>
              <a:t>Personal letters </a:t>
            </a:r>
          </a:p>
          <a:p>
            <a:r>
              <a:rPr lang="en-US" altLang="en-US" dirty="0"/>
              <a:t>Establishing rapport</a:t>
            </a:r>
            <a:r>
              <a:rPr lang="tr-TR" altLang="en-US" dirty="0"/>
              <a:t>: </a:t>
            </a:r>
            <a:r>
              <a:rPr lang="en-US" altLang="en-US" dirty="0"/>
              <a:t>Know your product/know your customer</a:t>
            </a:r>
            <a:r>
              <a:rPr lang="tr-TR" altLang="en-US" dirty="0"/>
              <a:t>, </a:t>
            </a:r>
            <a:r>
              <a:rPr lang="en-US" altLang="en-US" dirty="0"/>
              <a:t>Listen to your customer</a:t>
            </a:r>
            <a:r>
              <a:rPr lang="tr-TR" altLang="en-US" dirty="0"/>
              <a:t>, </a:t>
            </a:r>
            <a:r>
              <a:rPr lang="en-US" altLang="en-US" dirty="0"/>
              <a:t>Reduce tension</a:t>
            </a:r>
            <a:r>
              <a:rPr lang="tr-TR" altLang="en-US" dirty="0"/>
              <a:t> </a:t>
            </a:r>
            <a:r>
              <a:rPr lang="en-US" altLang="en-US" dirty="0"/>
              <a:t>propriety, competence, commonality, intent</a:t>
            </a:r>
          </a:p>
          <a:p>
            <a:pPr lvl="2"/>
            <a:endParaRPr lang="en-US" altLang="en-US" dirty="0"/>
          </a:p>
          <a:p>
            <a:endParaRPr lang="en-US" altLang="en-US" sz="1000" dirty="0"/>
          </a:p>
          <a:p>
            <a:endParaRPr lang="en-US" altLang="en-US" sz="10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4CB49CEB-DC91-4CAC-868A-4DFFCDE42DED}" type="slidenum">
              <a:rPr lang="en-US" altLang="en-US"/>
              <a:pPr/>
              <a:t>17</a:t>
            </a:fld>
            <a:endParaRPr lang="en-US" altLang="en-US"/>
          </a:p>
        </p:txBody>
      </p:sp>
      <p:sp>
        <p:nvSpPr>
          <p:cNvPr id="1648642" name="Rectangle 2"/>
          <p:cNvSpPr>
            <a:spLocks noChangeArrowheads="1"/>
          </p:cNvSpPr>
          <p:nvPr/>
        </p:nvSpPr>
        <p:spPr bwMode="auto">
          <a:xfrm>
            <a:off x="388620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643" name="Rectangle 3"/>
          <p:cNvSpPr>
            <a:spLocks noChangeArrowheads="1"/>
          </p:cNvSpPr>
          <p:nvPr/>
        </p:nvSpPr>
        <p:spPr bwMode="auto">
          <a:xfrm>
            <a:off x="388620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11</a:t>
            </a:r>
          </a:p>
        </p:txBody>
      </p:sp>
      <p:sp>
        <p:nvSpPr>
          <p:cNvPr id="1648644" name="Rectangle 4"/>
          <p:cNvSpPr>
            <a:spLocks noChangeArrowheads="1"/>
          </p:cNvSpPr>
          <p:nvPr/>
        </p:nvSpPr>
        <p:spPr bwMode="auto">
          <a:xfrm>
            <a:off x="0" y="871855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645" name="Rectangle 5"/>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646" name="Rectangle 6"/>
          <p:cNvSpPr>
            <a:spLocks noGrp="1" noRot="1" noChangeAspect="1" noChangeArrowheads="1" noTextEdit="1"/>
          </p:cNvSpPr>
          <p:nvPr>
            <p:ph type="sldImg"/>
          </p:nvPr>
        </p:nvSpPr>
        <p:spPr>
          <a:xfrm>
            <a:off x="1152525" y="692150"/>
            <a:ext cx="4554538" cy="3416300"/>
          </a:xfrm>
          <a:ln w="12700" cap="flat"/>
        </p:spPr>
      </p:sp>
      <p:sp>
        <p:nvSpPr>
          <p:cNvPr id="1648647" name="Rectangle 7"/>
          <p:cNvSpPr>
            <a:spLocks noGrp="1" noChangeArrowheads="1"/>
          </p:cNvSpPr>
          <p:nvPr>
            <p:ph type="body" idx="1"/>
          </p:nvPr>
        </p:nvSpPr>
        <p:spPr>
          <a:xfrm>
            <a:off x="914400" y="4321175"/>
            <a:ext cx="5029200" cy="4170363"/>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b="1">
                <a:effectLst>
                  <a:outerShdw blurRad="38100" dist="38100" dir="2700000" algn="tl">
                    <a:srgbClr val="C0C0C0"/>
                  </a:outerShdw>
                </a:effectLst>
              </a:rPr>
              <a:t>Presentation</a:t>
            </a:r>
            <a:r>
              <a:rPr lang="en-US" altLang="en-US"/>
              <a:t>: describing a product’s major features and relating them to a customer’s problems or needs</a:t>
            </a:r>
            <a:r>
              <a:rPr lang="tr-TR" altLang="en-US"/>
              <a:t> </a:t>
            </a:r>
            <a:r>
              <a:rPr lang="en-US" altLang="en-US" sz="1000"/>
              <a:t>Benefits of the product are presented/demonstrated</a:t>
            </a:r>
            <a:r>
              <a:rPr lang="tr-TR" altLang="en-US" sz="1000"/>
              <a:t> ...</a:t>
            </a:r>
            <a:r>
              <a:rPr lang="en-US" altLang="en-US" sz="1000"/>
              <a:t>Understanding prospect needs is key</a:t>
            </a:r>
          </a:p>
          <a:p>
            <a:r>
              <a:rPr lang="en-US" altLang="en-US" b="1">
                <a:effectLst>
                  <a:outerShdw blurRad="38100" dist="38100" dir="2700000" algn="tl">
                    <a:srgbClr val="C0C0C0"/>
                  </a:outerShdw>
                </a:effectLst>
              </a:rPr>
              <a:t>Demonstration</a:t>
            </a:r>
            <a:r>
              <a:rPr lang="en-US" altLang="en-US"/>
              <a:t> allows the customer to experience a good or service</a:t>
            </a:r>
            <a:endParaRPr lang="tr-TR" altLang="en-US"/>
          </a:p>
          <a:p>
            <a:r>
              <a:rPr lang="en-US" altLang="en-US" sz="1000" b="1"/>
              <a:t>Stimulus-Response presentations</a:t>
            </a:r>
            <a:r>
              <a:rPr lang="tr-TR" altLang="en-US" sz="1000" b="1"/>
              <a:t>: </a:t>
            </a:r>
            <a:r>
              <a:rPr lang="en-US" altLang="en-US"/>
              <a:t>Translate features into benefits</a:t>
            </a:r>
            <a:r>
              <a:rPr lang="tr-TR" altLang="en-US"/>
              <a:t> </a:t>
            </a:r>
            <a:r>
              <a:rPr lang="en-US" altLang="en-US"/>
              <a:t>“Canned” presentations</a:t>
            </a:r>
            <a:r>
              <a:rPr lang="tr-TR" altLang="en-US"/>
              <a:t> </a:t>
            </a:r>
            <a:r>
              <a:rPr lang="en-US" altLang="en-US"/>
              <a:t>Useful when..A product is is standardized</a:t>
            </a:r>
            <a:r>
              <a:rPr lang="tr-TR" altLang="en-US"/>
              <a:t>, </a:t>
            </a:r>
            <a:r>
              <a:rPr lang="en-US" altLang="en-US"/>
              <a:t>or when the benefits are the same for all customers</a:t>
            </a:r>
            <a:r>
              <a:rPr lang="tr-TR" altLang="en-US"/>
              <a:t> </a:t>
            </a:r>
            <a:r>
              <a:rPr lang="en-US" altLang="en-US"/>
              <a:t>inexperienced salespeople/ high turnover</a:t>
            </a:r>
            <a:r>
              <a:rPr lang="tr-TR" altLang="en-US"/>
              <a:t>. </a:t>
            </a:r>
            <a:r>
              <a:rPr lang="en-US" altLang="en-US"/>
              <a:t>Ensures a uniform, high-quality presentation</a:t>
            </a:r>
          </a:p>
          <a:p>
            <a:r>
              <a:rPr lang="en-US" altLang="en-US" sz="1000" b="1"/>
              <a:t>Need Satisfaction presentations</a:t>
            </a:r>
            <a:r>
              <a:rPr lang="tr-TR" altLang="en-US" sz="1000" b="1"/>
              <a:t>: </a:t>
            </a:r>
            <a:r>
              <a:rPr lang="en-US" altLang="en-US"/>
              <a:t>Discovering &amp; meeting customer needs</a:t>
            </a:r>
            <a:r>
              <a:rPr lang="tr-TR" altLang="en-US"/>
              <a:t>. </a:t>
            </a:r>
            <a:r>
              <a:rPr lang="en-US" altLang="en-US"/>
              <a:t>Discovery occurs early in selling process</a:t>
            </a:r>
          </a:p>
          <a:p>
            <a:r>
              <a:rPr lang="en-US" altLang="en-US"/>
              <a:t>Useful when..Dollar value of the sale is high enough to justify the time spent</a:t>
            </a:r>
            <a:r>
              <a:rPr lang="tr-TR" altLang="en-US"/>
              <a:t>, </a:t>
            </a:r>
            <a:r>
              <a:rPr lang="en-US" altLang="en-US"/>
              <a:t>Different benefits need to be emphasized for different customers</a:t>
            </a:r>
            <a:r>
              <a:rPr lang="tr-TR" altLang="en-US"/>
              <a:t>, </a:t>
            </a:r>
            <a:r>
              <a:rPr lang="en-US" altLang="en-US"/>
              <a:t>Requires training the sales force to ask the right questions.</a:t>
            </a:r>
            <a:r>
              <a:rPr lang="tr-TR" altLang="en-US"/>
              <a:t> </a:t>
            </a:r>
            <a:r>
              <a:rPr lang="en-US" altLang="en-US"/>
              <a:t>Most commonly used.</a:t>
            </a:r>
          </a:p>
          <a:p>
            <a:r>
              <a:rPr lang="en-US" altLang="en-US" sz="1000" b="1"/>
              <a:t>Problem-Solutions presentations</a:t>
            </a:r>
            <a:r>
              <a:rPr lang="tr-TR" altLang="en-US" sz="1000" b="1"/>
              <a:t>: </a:t>
            </a:r>
            <a:r>
              <a:rPr lang="en-US" altLang="en-US"/>
              <a:t>More formal than the need-satisfaction approach</a:t>
            </a:r>
            <a:r>
              <a:rPr lang="tr-TR" altLang="en-US"/>
              <a:t>, </a:t>
            </a:r>
            <a:r>
              <a:rPr lang="en-US" altLang="en-US"/>
              <a:t>More team oriented/ technical sales people are usually involved</a:t>
            </a:r>
          </a:p>
          <a:p>
            <a:r>
              <a:rPr lang="en-US" altLang="en-US"/>
              <a:t>Useful when..Dollar value is high enough to justify the expense (or you get the customer to pay for it)</a:t>
            </a:r>
            <a:r>
              <a:rPr lang="tr-TR" altLang="en-US"/>
              <a:t>, </a:t>
            </a:r>
            <a:r>
              <a:rPr lang="en-US" altLang="en-US"/>
              <a:t>Long selling cycles</a:t>
            </a:r>
          </a:p>
          <a:p>
            <a:r>
              <a:rPr lang="en-US" altLang="en-US"/>
              <a:t>Typical for computer systems, advertising campaigns, telecommunications systems</a:t>
            </a:r>
          </a:p>
          <a:p>
            <a:endParaRPr lang="en-US" altLang="en-US" sz="1000" b="1"/>
          </a:p>
          <a:p>
            <a:endParaRPr lang="tr-TR" altLang="en-US"/>
          </a:p>
          <a:p>
            <a:endParaRPr lang="tr-TR"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00C644-B36F-4E34-948F-F6628124026D}" type="slidenum">
              <a:rPr lang="en-US" altLang="en-US"/>
              <a:pPr/>
              <a:t>18</a:t>
            </a:fld>
            <a:endParaRPr lang="en-US" altLang="en-US"/>
          </a:p>
        </p:txBody>
      </p:sp>
      <p:sp>
        <p:nvSpPr>
          <p:cNvPr id="1650690" name="Rectangle 2"/>
          <p:cNvSpPr>
            <a:spLocks noGrp="1" noRot="1" noChangeAspect="1" noChangeArrowheads="1" noTextEdit="1"/>
          </p:cNvSpPr>
          <p:nvPr>
            <p:ph type="sldImg"/>
          </p:nvPr>
        </p:nvSpPr>
        <p:spPr>
          <a:xfrm>
            <a:off x="1160463" y="688975"/>
            <a:ext cx="4538662" cy="3403600"/>
          </a:xfrm>
          <a:ln w="12700" cap="flat">
            <a:solidFill>
              <a:schemeClr val="tx1"/>
            </a:solidFill>
          </a:ln>
          <a:extLst>
            <a:ext uri="{909E8E84-426E-40DD-AFC4-6F175D3DCCD1}">
              <a14:hiddenFill xmlns:a14="http://schemas.microsoft.com/office/drawing/2010/main">
                <a:noFill/>
              </a14:hiddenFill>
            </a:ext>
          </a:extLst>
        </p:spPr>
      </p:sp>
      <p:sp>
        <p:nvSpPr>
          <p:cNvPr id="1650691" name="Rectangle 3"/>
          <p:cNvSpPr>
            <a:spLocks noGrp="1" noChangeArrowheads="1"/>
          </p:cNvSpPr>
          <p:nvPr>
            <p:ph type="body" idx="1"/>
          </p:nvPr>
        </p:nvSpPr>
        <p:spPr>
          <a:xfrm>
            <a:off x="914400" y="4341813"/>
            <a:ext cx="5029200" cy="4116387"/>
          </a:xfrm>
          <a:noFill/>
          <a:ln/>
        </p:spPr>
        <p:txBody>
          <a:bodyPr lIns="92075" tIns="46038" rIns="92075" bIns="46038"/>
          <a:lstStyle/>
          <a:p>
            <a:pPr>
              <a:lnSpc>
                <a:spcPct val="90000"/>
              </a:lnSpc>
            </a:pPr>
            <a:r>
              <a:rPr lang="en-US" altLang="en-US" sz="1000" b="1" dirty="0">
                <a:effectLst>
                  <a:outerShdw blurRad="38100" dist="38100" dir="2700000" algn="tl">
                    <a:srgbClr val="C0C0C0"/>
                  </a:outerShdw>
                </a:effectLst>
              </a:rPr>
              <a:t>Handling Objections</a:t>
            </a:r>
            <a:r>
              <a:rPr lang="en-US" altLang="en-US" sz="1000" dirty="0"/>
              <a:t>:  expressions of sales resistance by the prospect</a:t>
            </a:r>
            <a:r>
              <a:rPr lang="tr-TR" altLang="en-US" sz="1000" dirty="0"/>
              <a:t> </a:t>
            </a:r>
          </a:p>
          <a:p>
            <a:pPr>
              <a:lnSpc>
                <a:spcPct val="90000"/>
              </a:lnSpc>
            </a:pPr>
            <a:r>
              <a:rPr lang="en-US" altLang="en-US" sz="1000" dirty="0"/>
              <a:t>Example: A customer’s “I don't like the color” is probably their way of asking what other colors are available</a:t>
            </a:r>
          </a:p>
          <a:p>
            <a:pPr lvl="1">
              <a:lnSpc>
                <a:spcPct val="90000"/>
              </a:lnSpc>
            </a:pPr>
            <a:r>
              <a:rPr lang="en-US" altLang="en-US" sz="1000" dirty="0"/>
              <a:t>Objections are reasonable and professional salespeople are prepared to handle them appropriately</a:t>
            </a:r>
            <a:endParaRPr lang="tr-TR" altLang="en-US" sz="1000" dirty="0"/>
          </a:p>
          <a:p>
            <a:pPr>
              <a:lnSpc>
                <a:spcPct val="90000"/>
              </a:lnSpc>
              <a:spcBef>
                <a:spcPct val="20000"/>
              </a:spcBef>
            </a:pPr>
            <a:r>
              <a:rPr lang="en-US" altLang="en-US" sz="2600" b="1" dirty="0"/>
              <a:t>Handling objections:</a:t>
            </a:r>
            <a:r>
              <a:rPr lang="en-US" altLang="en-US" sz="2600" dirty="0"/>
              <a:t>  Handling objections is key to closing the deal</a:t>
            </a:r>
            <a:r>
              <a:rPr lang="tr-TR" altLang="en-US" sz="2600" dirty="0"/>
              <a:t> </a:t>
            </a:r>
          </a:p>
          <a:p>
            <a:pPr>
              <a:lnSpc>
                <a:spcPct val="90000"/>
              </a:lnSpc>
              <a:spcBef>
                <a:spcPct val="20000"/>
              </a:spcBef>
            </a:pPr>
            <a:r>
              <a:rPr lang="en-US" altLang="en-US" sz="2600" dirty="0"/>
              <a:t>Some examples to “I can’t afford to buy now”:</a:t>
            </a:r>
            <a:r>
              <a:rPr lang="tr-TR" altLang="en-US" sz="2600" dirty="0"/>
              <a:t> ..</a:t>
            </a:r>
            <a:r>
              <a:rPr lang="en-US" altLang="en-US" sz="2600" dirty="0"/>
              <a:t>Offer more favorable credit terms</a:t>
            </a:r>
            <a:r>
              <a:rPr lang="tr-TR" altLang="en-US" sz="2600" dirty="0"/>
              <a:t>..</a:t>
            </a:r>
            <a:r>
              <a:rPr lang="en-US" altLang="en-US" sz="2600" dirty="0"/>
              <a:t>Point out how the brand can reduce costs—and pay for itself</a:t>
            </a:r>
            <a:endParaRPr lang="en-US" altLang="en-US" sz="1000" dirty="0"/>
          </a:p>
          <a:p>
            <a:pPr>
              <a:lnSpc>
                <a:spcPct val="90000"/>
              </a:lnSpc>
            </a:pPr>
            <a:r>
              <a:rPr lang="en-US" altLang="en-US" sz="1000" dirty="0"/>
              <a:t>Real objections</a:t>
            </a:r>
          </a:p>
          <a:p>
            <a:pPr>
              <a:lnSpc>
                <a:spcPct val="90000"/>
              </a:lnSpc>
            </a:pPr>
            <a:r>
              <a:rPr lang="en-US" altLang="en-US" sz="1000" dirty="0"/>
              <a:t>Pseudo-objections</a:t>
            </a:r>
          </a:p>
          <a:p>
            <a:pPr>
              <a:lnSpc>
                <a:spcPct val="90000"/>
              </a:lnSpc>
            </a:pPr>
            <a:r>
              <a:rPr lang="en-US" altLang="en-US" sz="1000" b="1" dirty="0"/>
              <a:t>Reservations</a:t>
            </a:r>
            <a:r>
              <a:rPr lang="tr-TR" altLang="en-US" sz="1000" b="1" dirty="0"/>
              <a:t>: kuşku şüphe</a:t>
            </a:r>
            <a:endParaRPr lang="en-US" altLang="en-US" sz="1000" b="1"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BA8C13-B5DD-424B-A31C-6717EEE86860}" type="slidenum">
              <a:rPr lang="en-US" altLang="en-US"/>
              <a:pPr/>
              <a:t>19</a:t>
            </a:fld>
            <a:endParaRPr lang="en-US" altLang="en-US"/>
          </a:p>
        </p:txBody>
      </p:sp>
      <p:sp>
        <p:nvSpPr>
          <p:cNvPr id="1652738" name="Rectangle 2"/>
          <p:cNvSpPr>
            <a:spLocks noGrp="1" noRot="1" noChangeAspect="1" noChangeArrowheads="1" noTextEdit="1"/>
          </p:cNvSpPr>
          <p:nvPr>
            <p:ph type="sldImg"/>
          </p:nvPr>
        </p:nvSpPr>
        <p:spPr>
          <a:xfrm>
            <a:off x="1160463" y="688975"/>
            <a:ext cx="4538662" cy="3403600"/>
          </a:xfrm>
          <a:ln w="12700" cap="flat">
            <a:solidFill>
              <a:schemeClr val="tx1"/>
            </a:solidFill>
          </a:ln>
          <a:extLst>
            <a:ext uri="{909E8E84-426E-40DD-AFC4-6F175D3DCCD1}">
              <a14:hiddenFill xmlns:a14="http://schemas.microsoft.com/office/drawing/2010/main">
                <a:noFill/>
              </a14:hiddenFill>
            </a:ext>
          </a:extLst>
        </p:spPr>
      </p:sp>
      <p:sp>
        <p:nvSpPr>
          <p:cNvPr id="1652739" name="Rectangle 3"/>
          <p:cNvSpPr>
            <a:spLocks noGrp="1" noChangeArrowheads="1"/>
          </p:cNvSpPr>
          <p:nvPr>
            <p:ph type="body" idx="1"/>
          </p:nvPr>
        </p:nvSpPr>
        <p:spPr>
          <a:xfrm>
            <a:off x="914400" y="4341813"/>
            <a:ext cx="5029200" cy="4116387"/>
          </a:xfrm>
          <a:noFill/>
          <a:ln/>
        </p:spPr>
        <p:txBody>
          <a:bodyPr lIns="92075" tIns="46038" rIns="92075" bIns="46038"/>
          <a:lstStyle/>
          <a:p>
            <a:r>
              <a:rPr lang="en-US" altLang="en-US" sz="1000" b="1" dirty="0">
                <a:effectLst>
                  <a:outerShdw blurRad="38100" dist="38100" dir="2700000" algn="tl">
                    <a:srgbClr val="C0C0C0"/>
                  </a:outerShdw>
                </a:effectLst>
              </a:rPr>
              <a:t>Closing</a:t>
            </a:r>
            <a:r>
              <a:rPr lang="en-US" altLang="en-US" sz="1000" dirty="0"/>
              <a:t>: stages of personal selling where the salesperson asks the customer to make a purchase decision</a:t>
            </a:r>
            <a:r>
              <a:rPr lang="tr-TR" altLang="en-US" sz="1000" dirty="0"/>
              <a:t>...</a:t>
            </a:r>
            <a:r>
              <a:rPr lang="en-US" altLang="en-US" sz="800" dirty="0"/>
              <a:t>Asking for the order</a:t>
            </a:r>
          </a:p>
          <a:p>
            <a:pPr>
              <a:spcBef>
                <a:spcPct val="20000"/>
              </a:spcBef>
            </a:pPr>
            <a:r>
              <a:rPr lang="en-US" altLang="en-US" sz="2000" b="1" dirty="0"/>
              <a:t>Closing and following up the sale:  </a:t>
            </a:r>
            <a:r>
              <a:rPr lang="en-US" altLang="en-US" sz="2000" dirty="0"/>
              <a:t>Once objections have been successfully addressed…</a:t>
            </a:r>
          </a:p>
          <a:p>
            <a:pPr>
              <a:spcBef>
                <a:spcPct val="20000"/>
              </a:spcBef>
              <a:buFontTx/>
              <a:buChar char="•"/>
            </a:pPr>
            <a:r>
              <a:rPr lang="en-US" altLang="en-US" sz="2000" dirty="0"/>
              <a:t>…the next step is to close the sale</a:t>
            </a:r>
            <a:r>
              <a:rPr lang="tr-TR" altLang="en-US" sz="2000" dirty="0"/>
              <a:t> ...</a:t>
            </a:r>
            <a:r>
              <a:rPr lang="en-US" altLang="en-US" sz="2000" i="1" dirty="0"/>
              <a:t>determining the terms of the transaction and getting the prospects agreement to those terms</a:t>
            </a:r>
          </a:p>
          <a:p>
            <a:pPr>
              <a:spcBef>
                <a:spcPct val="20000"/>
              </a:spcBef>
              <a:buFontTx/>
              <a:buChar char="•"/>
            </a:pPr>
            <a:r>
              <a:rPr lang="en-US" altLang="en-US" sz="2000" dirty="0"/>
              <a:t>But don’t forget to follow up</a:t>
            </a:r>
          </a:p>
          <a:p>
            <a:r>
              <a:rPr lang="en-US" altLang="en-US" sz="900" b="1" dirty="0"/>
              <a:t>Step 2: Making the sales call:</a:t>
            </a:r>
            <a:r>
              <a:rPr lang="tr-TR" altLang="en-US" sz="900" b="1" dirty="0"/>
              <a:t>  </a:t>
            </a:r>
            <a:r>
              <a:rPr lang="en-US" altLang="en-US" sz="900" dirty="0"/>
              <a:t>Can occur in the following ways</a:t>
            </a:r>
          </a:p>
          <a:p>
            <a:pPr lvl="1"/>
            <a:r>
              <a:rPr lang="en-US" altLang="en-US" sz="900" dirty="0"/>
              <a:t>During a visit to a prospect’s home or office</a:t>
            </a:r>
          </a:p>
          <a:p>
            <a:pPr lvl="1"/>
            <a:r>
              <a:rPr lang="en-US" altLang="en-US" sz="900" dirty="0"/>
              <a:t>During group meetings like Avon Mark parties</a:t>
            </a:r>
          </a:p>
          <a:p>
            <a:pPr lvl="1"/>
            <a:r>
              <a:rPr lang="en-US" altLang="en-US" sz="900" dirty="0"/>
              <a:t>By inside salespeople</a:t>
            </a:r>
          </a:p>
          <a:p>
            <a:pPr lvl="2"/>
            <a:r>
              <a:rPr lang="en-US" altLang="en-US" sz="900" i="1" dirty="0"/>
              <a:t>Used to call on accounts whose average size orders are not large enough to cost-justify an in-person sales call</a:t>
            </a:r>
            <a:r>
              <a:rPr lang="en-US" altLang="en-US" sz="900" dirty="0"/>
              <a:t> </a:t>
            </a:r>
          </a:p>
          <a:p>
            <a:r>
              <a:rPr lang="en-US" altLang="en-US" sz="900" dirty="0"/>
              <a:t>Closing techniques</a:t>
            </a:r>
          </a:p>
          <a:p>
            <a:pPr lvl="1"/>
            <a:r>
              <a:rPr lang="en-US" altLang="en-US" sz="900" dirty="0"/>
              <a:t>alternative choice</a:t>
            </a:r>
          </a:p>
          <a:p>
            <a:pPr lvl="1"/>
            <a:r>
              <a:rPr lang="en-US" altLang="en-US" sz="900" dirty="0"/>
              <a:t>summary close</a:t>
            </a:r>
          </a:p>
          <a:p>
            <a:endParaRPr lang="en-US" altLang="en-US" sz="9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BB5AF0-4CE2-40E4-980B-3404C90BEE02}" type="slidenum">
              <a:rPr lang="en-US" altLang="en-US"/>
              <a:pPr/>
              <a:t>2</a:t>
            </a:fld>
            <a:endParaRPr lang="en-US" altLang="en-US"/>
          </a:p>
        </p:txBody>
      </p:sp>
      <p:sp>
        <p:nvSpPr>
          <p:cNvPr id="1522690" name="Rectangle 2"/>
          <p:cNvSpPr>
            <a:spLocks noGrp="1" noRot="1" noChangeAspect="1" noChangeArrowheads="1" noTextEdit="1"/>
          </p:cNvSpPr>
          <p:nvPr>
            <p:ph type="sldImg"/>
          </p:nvPr>
        </p:nvSpPr>
        <p:spPr>
          <a:ln/>
        </p:spPr>
      </p:sp>
      <p:sp>
        <p:nvSpPr>
          <p:cNvPr id="1522691" name="Rectangle 3"/>
          <p:cNvSpPr>
            <a:spLocks noGrp="1" noChangeArrowheads="1"/>
          </p:cNvSpPr>
          <p:nvPr>
            <p:ph type="body" idx="1"/>
          </p:nvPr>
        </p:nvSpPr>
        <p:spPr/>
        <p:txBody>
          <a:bodyPr/>
          <a:lstStyle/>
          <a:p>
            <a:r>
              <a:rPr lang="en-US" altLang="en-US"/>
              <a:t>Has been a standard business activity for thousands of years</a:t>
            </a:r>
          </a:p>
          <a:p>
            <a:r>
              <a:rPr lang="en-US" altLang="en-US"/>
              <a:t>Early peddlers sold goods they manufactured or imported . . . viewed selling as a secondary activity</a:t>
            </a:r>
          </a:p>
          <a:p>
            <a:r>
              <a:rPr lang="en-US" altLang="en-US"/>
              <a:t>In 18th century America, peddlers sold directly to farmers and settlers in the West</a:t>
            </a:r>
          </a:p>
          <a:p>
            <a:r>
              <a:rPr lang="en-US" altLang="en-US"/>
              <a:t>In the 19th century, drummers sold to both consumers and intermediaries sometimes using questionable practices and built negative stereotypes which persist today </a:t>
            </a:r>
          </a:p>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4DBB7C-EA75-40A3-8225-11069E4821F3}" type="slidenum">
              <a:rPr lang="en-US" altLang="en-US"/>
              <a:pPr/>
              <a:t>20</a:t>
            </a:fld>
            <a:endParaRPr lang="en-US" altLang="en-US"/>
          </a:p>
        </p:txBody>
      </p:sp>
      <p:sp>
        <p:nvSpPr>
          <p:cNvPr id="1654786" name="Rectangle 2"/>
          <p:cNvSpPr>
            <a:spLocks noGrp="1" noRot="1" noChangeAspect="1" noChangeArrowheads="1" noTextEdit="1"/>
          </p:cNvSpPr>
          <p:nvPr>
            <p:ph type="sldImg"/>
          </p:nvPr>
        </p:nvSpPr>
        <p:spPr>
          <a:xfrm>
            <a:off x="1160463" y="688975"/>
            <a:ext cx="4538662" cy="3403600"/>
          </a:xfrm>
          <a:ln w="12700" cap="flat">
            <a:solidFill>
              <a:schemeClr val="tx1"/>
            </a:solidFill>
          </a:ln>
          <a:extLst>
            <a:ext uri="{909E8E84-426E-40DD-AFC4-6F175D3DCCD1}">
              <a14:hiddenFill xmlns:a14="http://schemas.microsoft.com/office/drawing/2010/main">
                <a:noFill/>
              </a14:hiddenFill>
            </a:ext>
          </a:extLst>
        </p:spPr>
      </p:sp>
      <p:sp>
        <p:nvSpPr>
          <p:cNvPr id="1654787" name="Rectangle 3"/>
          <p:cNvSpPr>
            <a:spLocks noGrp="1" noChangeArrowheads="1"/>
          </p:cNvSpPr>
          <p:nvPr>
            <p:ph type="body" idx="1"/>
          </p:nvPr>
        </p:nvSpPr>
        <p:spPr>
          <a:xfrm>
            <a:off x="914400" y="4341813"/>
            <a:ext cx="5029200" cy="4116387"/>
          </a:xfrm>
          <a:noFill/>
          <a:ln/>
        </p:spPr>
        <p:txBody>
          <a:bodyPr lIns="92075" tIns="46038" rIns="92075" bIns="46038"/>
          <a:lstStyle/>
          <a:p>
            <a:r>
              <a:rPr lang="en-US" altLang="en-US" sz="1400" b="1">
                <a:effectLst>
                  <a:outerShdw blurRad="38100" dist="38100" dir="2700000" algn="tl">
                    <a:srgbClr val="C0C0C0"/>
                  </a:outerShdw>
                </a:effectLst>
              </a:rPr>
              <a:t>Follow-up</a:t>
            </a:r>
            <a:r>
              <a:rPr lang="en-US" altLang="en-US" sz="1400"/>
              <a:t>: postsales activities that often determine whether an individual who has made a recent purchase will become a repeat customer</a:t>
            </a:r>
          </a:p>
          <a:p>
            <a:pPr lvl="1"/>
            <a:r>
              <a:rPr lang="en-US" altLang="en-US" sz="1000"/>
              <a:t>Helps ensure customer  satisfaction</a:t>
            </a:r>
            <a:r>
              <a:rPr lang="tr-TR" altLang="en-US" sz="1000"/>
              <a:t>  </a:t>
            </a:r>
            <a:r>
              <a:rPr lang="en-US" altLang="en-US" sz="1400"/>
              <a:t>Helps build mutually beneficial long-term relationships</a:t>
            </a:r>
            <a:endParaRPr lang="tr-TR" altLang="en-US" sz="1400"/>
          </a:p>
          <a:p>
            <a:pPr lvl="1"/>
            <a:r>
              <a:rPr lang="en-US" altLang="en-US"/>
              <a:t>The salesperson follows up after the sale to ensure customer satisfaction and repeat business.</a:t>
            </a:r>
          </a:p>
          <a:p>
            <a:pPr lvl="1"/>
            <a:endParaRPr lang="tr-TR" altLang="en-US" sz="14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01AB66-D741-4D0E-9554-8F2E46332F5B}" type="slidenum">
              <a:rPr lang="en-US" altLang="en-US"/>
              <a:pPr/>
              <a:t>21</a:t>
            </a:fld>
            <a:endParaRPr lang="en-US" altLang="en-US"/>
          </a:p>
        </p:txBody>
      </p:sp>
      <p:sp>
        <p:nvSpPr>
          <p:cNvPr id="1708034" name="Rectangle 2"/>
          <p:cNvSpPr>
            <a:spLocks noGrp="1" noRot="1" noChangeAspect="1" noChangeArrowheads="1" noTextEdit="1"/>
          </p:cNvSpPr>
          <p:nvPr>
            <p:ph type="sldImg"/>
          </p:nvPr>
        </p:nvSpPr>
        <p:spPr>
          <a:ln/>
        </p:spPr>
      </p:sp>
      <p:sp>
        <p:nvSpPr>
          <p:cNvPr id="1708035" name="Rectangle 3"/>
          <p:cNvSpPr>
            <a:spLocks noGrp="1" noChangeArrowheads="1"/>
          </p:cNvSpPr>
          <p:nvPr>
            <p:ph type="body" idx="1"/>
          </p:nvPr>
        </p:nvSpPr>
        <p:spPr/>
        <p:txBody>
          <a:bodyPr/>
          <a:lstStyle/>
          <a:p>
            <a:pPr>
              <a:lnSpc>
                <a:spcPct val="80000"/>
              </a:lnSpc>
            </a:pPr>
            <a:r>
              <a:rPr lang="en-US" altLang="en-US" sz="900" b="1" dirty="0">
                <a:effectLst>
                  <a:outerShdw blurRad="38100" dist="38100" dir="2700000" algn="tl">
                    <a:srgbClr val="C0C0C0"/>
                  </a:outerShdw>
                </a:effectLst>
              </a:rPr>
              <a:t>Recruitment and Selection</a:t>
            </a:r>
            <a:r>
              <a:rPr lang="tr-TR" altLang="en-US" sz="900" b="1" dirty="0">
                <a:effectLst>
                  <a:outerShdw blurRad="38100" dist="38100" dir="2700000" algn="tl">
                    <a:srgbClr val="C0C0C0"/>
                  </a:outerShdw>
                </a:effectLst>
              </a:rPr>
              <a:t>: </a:t>
            </a:r>
            <a:r>
              <a:rPr lang="en-US" altLang="en-US" sz="900" dirty="0"/>
              <a:t>One of the sales manager’s greatest challenges</a:t>
            </a:r>
          </a:p>
          <a:p>
            <a:pPr lvl="1">
              <a:lnSpc>
                <a:spcPct val="80000"/>
              </a:lnSpc>
            </a:pPr>
            <a:r>
              <a:rPr lang="en-US" altLang="en-US" sz="900" dirty="0"/>
              <a:t>Careful selection is important for two reasons:</a:t>
            </a:r>
            <a:r>
              <a:rPr lang="tr-TR" altLang="en-US" sz="900" dirty="0"/>
              <a:t> </a:t>
            </a:r>
            <a:r>
              <a:rPr lang="en-US" altLang="en-US" sz="900" dirty="0"/>
              <a:t>Substantial costs involved</a:t>
            </a:r>
            <a:r>
              <a:rPr lang="tr-TR" altLang="en-US" sz="900" dirty="0"/>
              <a:t>- </a:t>
            </a:r>
            <a:r>
              <a:rPr lang="en-US" altLang="en-US" sz="900" dirty="0"/>
              <a:t>Mistakes are costly and detrimental to customer relations and sales-force performance</a:t>
            </a:r>
          </a:p>
          <a:p>
            <a:pPr>
              <a:lnSpc>
                <a:spcPct val="80000"/>
              </a:lnSpc>
            </a:pPr>
            <a:r>
              <a:rPr lang="en-US" altLang="en-US" sz="900" b="1" dirty="0">
                <a:effectLst>
                  <a:outerShdw blurRad="38100" dist="38100" dir="2700000" algn="tl">
                    <a:srgbClr val="C0C0C0"/>
                  </a:outerShdw>
                </a:effectLst>
              </a:rPr>
              <a:t>Training</a:t>
            </a:r>
            <a:r>
              <a:rPr lang="tr-TR" altLang="en-US" sz="900" b="1" dirty="0">
                <a:effectLst>
                  <a:outerShdw blurRad="38100" dist="38100" dir="2700000" algn="tl">
                    <a:srgbClr val="C0C0C0"/>
                  </a:outerShdw>
                </a:effectLst>
              </a:rPr>
              <a:t>: </a:t>
            </a:r>
            <a:r>
              <a:rPr lang="en-US" altLang="en-US" sz="900" dirty="0"/>
              <a:t>Principal methods used are on-the-job training, individual instruction, in-house classes, and external seminars</a:t>
            </a:r>
          </a:p>
          <a:p>
            <a:pPr lvl="1">
              <a:lnSpc>
                <a:spcPct val="80000"/>
              </a:lnSpc>
            </a:pPr>
            <a:r>
              <a:rPr lang="en-US" altLang="en-US" sz="900" dirty="0"/>
              <a:t>Popular training techniques include instructional videotapes/DVDs, lectures, roll-playing exercises, slides, films, and interactive computer programs</a:t>
            </a:r>
          </a:p>
          <a:p>
            <a:pPr>
              <a:lnSpc>
                <a:spcPct val="80000"/>
              </a:lnSpc>
            </a:pPr>
            <a:r>
              <a:rPr lang="en-US" altLang="en-US" sz="900" b="1" dirty="0">
                <a:effectLst>
                  <a:outerShdw blurRad="38100" dist="38100" dir="2700000" algn="tl">
                    <a:srgbClr val="C0C0C0"/>
                  </a:outerShdw>
                </a:effectLst>
              </a:rPr>
              <a:t>Organization</a:t>
            </a:r>
            <a:r>
              <a:rPr lang="tr-TR" altLang="en-US" sz="900" b="1" dirty="0">
                <a:effectLst>
                  <a:outerShdw blurRad="38100" dist="38100" dir="2700000" algn="tl">
                    <a:srgbClr val="C0C0C0"/>
                  </a:outerShdw>
                </a:effectLst>
              </a:rPr>
              <a:t>: </a:t>
            </a:r>
            <a:r>
              <a:rPr lang="en-US" altLang="en-US" sz="900" dirty="0"/>
              <a:t>General organizational alignment may be based on geography, products, types of customers, or some combination of these factors</a:t>
            </a:r>
          </a:p>
          <a:p>
            <a:pPr lvl="1">
              <a:lnSpc>
                <a:spcPct val="80000"/>
              </a:lnSpc>
            </a:pPr>
            <a:r>
              <a:rPr lang="en-US" altLang="en-US" sz="900" b="1" dirty="0"/>
              <a:t>National accounts organization</a:t>
            </a:r>
            <a:r>
              <a:rPr lang="en-US" altLang="en-US" sz="900" dirty="0"/>
              <a:t>: organizational arrangement that assigns sales teams to a firm’s largest accounts</a:t>
            </a:r>
          </a:p>
          <a:p>
            <a:pPr>
              <a:lnSpc>
                <a:spcPct val="80000"/>
              </a:lnSpc>
            </a:pPr>
            <a:r>
              <a:rPr lang="en-US" altLang="en-US" sz="900" b="1" dirty="0">
                <a:effectLst>
                  <a:outerShdw blurRad="38100" dist="38100" dir="2700000" algn="tl">
                    <a:srgbClr val="C0C0C0"/>
                  </a:outerShdw>
                </a:effectLst>
              </a:rPr>
              <a:t>Supervision</a:t>
            </a:r>
            <a:r>
              <a:rPr lang="tr-TR" altLang="en-US" sz="900" b="1" dirty="0">
                <a:effectLst>
                  <a:outerShdw blurRad="38100" dist="38100" dir="2700000" algn="tl">
                    <a:srgbClr val="C0C0C0"/>
                  </a:outerShdw>
                </a:effectLst>
              </a:rPr>
              <a:t>: </a:t>
            </a:r>
            <a:r>
              <a:rPr lang="en-US" altLang="en-US" sz="900" b="1" dirty="0"/>
              <a:t>Span of control</a:t>
            </a:r>
            <a:r>
              <a:rPr lang="en-US" altLang="en-US" sz="900" dirty="0"/>
              <a:t>:  the number of sales representatives who report to the first level of sales management</a:t>
            </a:r>
          </a:p>
          <a:p>
            <a:pPr lvl="1">
              <a:lnSpc>
                <a:spcPct val="80000"/>
              </a:lnSpc>
            </a:pPr>
            <a:r>
              <a:rPr lang="en-US" altLang="en-US" sz="900" dirty="0"/>
              <a:t>Optimal span of control is affected by such factors as complexity work activities being performed, ability of the individual sales manager, degree of interdependence among individual salespersons, and the extent of training each salesperson receives</a:t>
            </a:r>
          </a:p>
          <a:p>
            <a:pPr>
              <a:lnSpc>
                <a:spcPct val="80000"/>
              </a:lnSpc>
            </a:pPr>
            <a:r>
              <a:rPr lang="en-US" altLang="en-US" sz="900" b="1" dirty="0">
                <a:effectLst>
                  <a:outerShdw blurRad="38100" dist="38100" dir="2700000" algn="tl">
                    <a:srgbClr val="C0C0C0"/>
                  </a:outerShdw>
                </a:effectLst>
              </a:rPr>
              <a:t>Motivation</a:t>
            </a:r>
            <a:r>
              <a:rPr lang="tr-TR" altLang="en-US" sz="900" b="1" dirty="0">
                <a:effectLst>
                  <a:outerShdw blurRad="38100" dist="38100" dir="2700000" algn="tl">
                    <a:srgbClr val="C0C0C0"/>
                  </a:outerShdw>
                </a:effectLst>
              </a:rPr>
              <a:t>:</a:t>
            </a:r>
            <a:r>
              <a:rPr lang="en-US" altLang="en-US" sz="900" dirty="0"/>
              <a:t>Efforts to motivate salespeople usually take the form of the briefings, information sharing, and both psychological and financial encouragement</a:t>
            </a:r>
          </a:p>
          <a:p>
            <a:pPr lvl="1">
              <a:lnSpc>
                <a:spcPct val="80000"/>
              </a:lnSpc>
            </a:pPr>
            <a:r>
              <a:rPr lang="en-US" altLang="en-US" sz="900" dirty="0"/>
              <a:t>Psychological encouragement includes appeals to emotional needs, recognition, and peer acceptance</a:t>
            </a:r>
          </a:p>
          <a:p>
            <a:pPr lvl="1">
              <a:lnSpc>
                <a:spcPct val="80000"/>
              </a:lnSpc>
            </a:pPr>
            <a:r>
              <a:rPr lang="en-US" altLang="en-US" sz="900" dirty="0"/>
              <a:t>Financial encouragement includes monetary rewards and fringe benefits such as club memberships and sales contest awards</a:t>
            </a:r>
          </a:p>
          <a:p>
            <a:pPr lvl="1">
              <a:lnSpc>
                <a:spcPct val="80000"/>
              </a:lnSpc>
            </a:pPr>
            <a:r>
              <a:rPr lang="en-US" altLang="en-US" sz="900" b="1" dirty="0"/>
              <a:t>Expectancy theory</a:t>
            </a:r>
            <a:endParaRPr lang="tr-TR" altLang="en-US" sz="900" b="1" dirty="0"/>
          </a:p>
          <a:p>
            <a:pPr>
              <a:lnSpc>
                <a:spcPct val="80000"/>
              </a:lnSpc>
            </a:pPr>
            <a:r>
              <a:rPr lang="en-US" altLang="en-US" sz="900" b="1" dirty="0">
                <a:effectLst>
                  <a:outerShdw blurRad="38100" dist="38100" dir="2700000" algn="tl">
                    <a:srgbClr val="C0C0C0"/>
                  </a:outerShdw>
                </a:effectLst>
              </a:rPr>
              <a:t>Compensation</a:t>
            </a:r>
            <a:r>
              <a:rPr lang="tr-TR" altLang="en-US" sz="900" b="1" dirty="0">
                <a:effectLst>
                  <a:outerShdw blurRad="38100" dist="38100" dir="2700000" algn="tl">
                    <a:srgbClr val="C0C0C0"/>
                  </a:outerShdw>
                </a:effectLst>
              </a:rPr>
              <a:t> :</a:t>
            </a:r>
            <a:r>
              <a:rPr lang="en-US" altLang="en-US" sz="900" b="1" dirty="0"/>
              <a:t>Commission</a:t>
            </a:r>
            <a:r>
              <a:rPr lang="en-US" altLang="en-US" sz="900" dirty="0"/>
              <a:t>: incentive compensation directly related to the sales or profits achieved by a salesperson</a:t>
            </a:r>
            <a:r>
              <a:rPr lang="tr-TR" altLang="en-US" sz="900" dirty="0"/>
              <a:t> </a:t>
            </a:r>
            <a:r>
              <a:rPr lang="en-US" altLang="en-US" sz="900" b="1" dirty="0"/>
              <a:t>Salary</a:t>
            </a:r>
            <a:r>
              <a:rPr lang="en-US" altLang="en-US" sz="900" dirty="0"/>
              <a:t>: fixed compensation payments made periodically to an employee</a:t>
            </a:r>
            <a:endParaRPr lang="tr-TR" altLang="en-US" sz="900" dirty="0"/>
          </a:p>
          <a:p>
            <a:pPr>
              <a:lnSpc>
                <a:spcPct val="80000"/>
              </a:lnSpc>
            </a:pPr>
            <a:r>
              <a:rPr lang="en-US" altLang="en-US" sz="900" b="1" dirty="0">
                <a:effectLst>
                  <a:outerShdw blurRad="38100" dist="38100" dir="2700000" algn="tl">
                    <a:srgbClr val="C0C0C0"/>
                  </a:outerShdw>
                </a:effectLst>
              </a:rPr>
              <a:t>Evaluation and Control</a:t>
            </a:r>
            <a:r>
              <a:rPr lang="tr-TR" altLang="en-US" sz="900" b="1" dirty="0">
                <a:effectLst>
                  <a:outerShdw blurRad="38100" dist="38100" dir="2700000" algn="tl">
                    <a:srgbClr val="C0C0C0"/>
                  </a:outerShdw>
                </a:effectLst>
              </a:rPr>
              <a:t>: </a:t>
            </a:r>
            <a:r>
              <a:rPr lang="en-US" altLang="en-US" sz="900" b="1" dirty="0"/>
              <a:t>Sales quotas</a:t>
            </a:r>
            <a:r>
              <a:rPr lang="en-US" altLang="en-US" sz="900" dirty="0"/>
              <a:t>: level of expected sales for territory, product, customer, or salesperson against which actual results are compared</a:t>
            </a:r>
          </a:p>
          <a:p>
            <a:pPr lvl="1">
              <a:lnSpc>
                <a:spcPct val="80000"/>
              </a:lnSpc>
            </a:pPr>
            <a:r>
              <a:rPr lang="en-US" altLang="en-US" sz="900" dirty="0"/>
              <a:t>Other measures such as customer satisfaction, profit contribution, share of product-category sales, and customer retention</a:t>
            </a:r>
          </a:p>
          <a:p>
            <a:pPr lvl="1">
              <a:lnSpc>
                <a:spcPct val="80000"/>
              </a:lnSpc>
            </a:pPr>
            <a:r>
              <a:rPr lang="en-US" altLang="en-US" sz="900" dirty="0"/>
              <a:t>Another way to categorize a salesperson’s strong points:</a:t>
            </a:r>
            <a:r>
              <a:rPr lang="tr-TR" altLang="en-US" sz="900" dirty="0"/>
              <a:t> </a:t>
            </a:r>
            <a:r>
              <a:rPr lang="en-US" altLang="en-US" sz="900" dirty="0"/>
              <a:t>Task, or technical ability</a:t>
            </a:r>
            <a:r>
              <a:rPr lang="tr-TR" altLang="en-US" sz="900" dirty="0"/>
              <a:t>, </a:t>
            </a:r>
            <a:r>
              <a:rPr lang="en-US" altLang="en-US" sz="900" dirty="0"/>
              <a:t>Process, or sequence of work flow</a:t>
            </a:r>
            <a:r>
              <a:rPr lang="tr-TR" altLang="en-US" sz="900" dirty="0"/>
              <a:t>, </a:t>
            </a:r>
            <a:r>
              <a:rPr lang="en-US" altLang="en-US" sz="900" dirty="0"/>
              <a:t>Goal, or end results (output) of sales performance</a:t>
            </a:r>
          </a:p>
          <a:p>
            <a:pPr>
              <a:lnSpc>
                <a:spcPct val="80000"/>
              </a:lnSpc>
            </a:pPr>
            <a:endParaRPr lang="en-US" altLang="en-US" sz="900" b="1" dirty="0"/>
          </a:p>
          <a:p>
            <a:pPr lvl="1">
              <a:lnSpc>
                <a:spcPct val="80000"/>
              </a:lnSpc>
            </a:pPr>
            <a:endParaRPr lang="en-US" altLang="en-US" sz="900" dirty="0"/>
          </a:p>
          <a:p>
            <a:pPr lvl="1">
              <a:lnSpc>
                <a:spcPct val="80000"/>
              </a:lnSpc>
            </a:pPr>
            <a:endParaRPr lang="en-US" altLang="en-US" sz="900" dirty="0"/>
          </a:p>
          <a:p>
            <a:pPr>
              <a:lnSpc>
                <a:spcPct val="80000"/>
              </a:lnSpc>
            </a:pPr>
            <a:endParaRPr lang="en-US" altLang="en-US" sz="900" dirty="0"/>
          </a:p>
          <a:p>
            <a:pPr>
              <a:lnSpc>
                <a:spcPct val="80000"/>
              </a:lnSpc>
            </a:pPr>
            <a:endParaRPr lang="en-US" altLang="en-US" sz="9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BCE909-2EF8-4FE1-8AED-7B779A0B76E3}" type="slidenum">
              <a:rPr lang="en-US" altLang="en-US"/>
              <a:pPr/>
              <a:t>22</a:t>
            </a:fld>
            <a:endParaRPr lang="en-US" altLang="en-US"/>
          </a:p>
        </p:txBody>
      </p:sp>
      <p:sp>
        <p:nvSpPr>
          <p:cNvPr id="1125378" name="Rectangle 2"/>
          <p:cNvSpPr>
            <a:spLocks noGrp="1" noRot="1" noChangeAspect="1" noChangeArrowheads="1" noTextEdit="1"/>
          </p:cNvSpPr>
          <p:nvPr>
            <p:ph type="sldImg"/>
          </p:nvPr>
        </p:nvSpPr>
        <p:spPr bwMode="auto">
          <a:xfrm>
            <a:off x="847725" y="463550"/>
            <a:ext cx="5162550" cy="38735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537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4D1D750-6020-486F-A2BA-DDD0EC4B42EB}" type="slidenum">
              <a:rPr lang="en-US" altLang="en-US"/>
              <a:pPr/>
              <a:t>23</a:t>
            </a:fld>
            <a:endParaRPr lang="en-US" altLang="en-US"/>
          </a:p>
        </p:txBody>
      </p:sp>
      <p:sp>
        <p:nvSpPr>
          <p:cNvPr id="1127426" name="Rectangle 2"/>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en-US"/>
              <a:t>Territorial: Salesperson assigned to exclusive area and sells full line of products.</a:t>
            </a:r>
          </a:p>
          <a:p>
            <a:r>
              <a:rPr lang="en-US" altLang="en-US"/>
              <a:t>Product: Sales force sells only certain product lines.</a:t>
            </a:r>
          </a:p>
          <a:p>
            <a:r>
              <a:rPr lang="en-US" altLang="en-US"/>
              <a:t>Customer: Sales force organized by customer or industry.</a:t>
            </a:r>
          </a:p>
          <a:p>
            <a:r>
              <a:rPr lang="en-US" altLang="en-US"/>
              <a:t>Complex: Combination of several types of structures.</a:t>
            </a:r>
            <a:endParaRPr lang="tr-TR" altLang="en-US"/>
          </a:p>
          <a:p>
            <a:endParaRPr lang="en-US" altLang="en-US"/>
          </a:p>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298F86-5D9C-46A7-A760-29A0ED5D04BC}" type="slidenum">
              <a:rPr lang="en-US" altLang="en-US"/>
              <a:pPr/>
              <a:t>24</a:t>
            </a:fld>
            <a:endParaRPr lang="en-US" altLang="en-US"/>
          </a:p>
        </p:txBody>
      </p:sp>
      <p:sp>
        <p:nvSpPr>
          <p:cNvPr id="11294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2947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pPr lvl="1"/>
            <a:r>
              <a:rPr lang="en-US" altLang="en-US"/>
              <a:t>Other Issues</a:t>
            </a:r>
          </a:p>
          <a:p>
            <a:pPr lvl="2"/>
            <a:r>
              <a:rPr lang="en-US" altLang="en-US"/>
              <a:t> Outside and inside sales forces</a:t>
            </a:r>
          </a:p>
          <a:p>
            <a:pPr lvl="2"/>
            <a:r>
              <a:rPr lang="en-US" altLang="en-US"/>
              <a:t> Team selling</a:t>
            </a:r>
          </a:p>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67E9FF-41DE-45F1-958F-0A579D7E869A}" type="slidenum">
              <a:rPr lang="en-US" altLang="en-US"/>
              <a:pPr/>
              <a:t>25</a:t>
            </a:fld>
            <a:endParaRPr lang="en-US" altLang="en-US"/>
          </a:p>
        </p:txBody>
      </p:sp>
      <p:sp>
        <p:nvSpPr>
          <p:cNvPr id="113152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3152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97E890-54E3-4F3F-9DD8-DDD99B11F4AD}" type="slidenum">
              <a:rPr lang="en-US" altLang="en-US"/>
              <a:pPr/>
              <a:t>26</a:t>
            </a:fld>
            <a:endParaRPr lang="en-US" altLang="en-US"/>
          </a:p>
        </p:txBody>
      </p:sp>
      <p:sp>
        <p:nvSpPr>
          <p:cNvPr id="1720322" name="Rectangle 2"/>
          <p:cNvSpPr>
            <a:spLocks noGrp="1" noRot="1" noChangeAspect="1" noChangeArrowheads="1" noTextEdit="1"/>
          </p:cNvSpPr>
          <p:nvPr>
            <p:ph type="sldImg"/>
          </p:nvPr>
        </p:nvSpPr>
        <p:spPr>
          <a:ln/>
        </p:spPr>
      </p:sp>
      <p:sp>
        <p:nvSpPr>
          <p:cNvPr id="1720323" name="Rectangle 3"/>
          <p:cNvSpPr>
            <a:spLocks noGrp="1" noChangeArrowheads="1"/>
          </p:cNvSpPr>
          <p:nvPr>
            <p:ph type="body" idx="1"/>
          </p:nvPr>
        </p:nvSpPr>
        <p:spPr/>
        <p:txBody>
          <a:bodyPr/>
          <a:lstStyle/>
          <a:p>
            <a:r>
              <a:rPr lang="en-US" altLang="en-US" sz="1400"/>
              <a:t>Recommendations from current sales force</a:t>
            </a:r>
            <a:r>
              <a:rPr lang="tr-TR" altLang="en-US" sz="1400"/>
              <a:t>. </a:t>
            </a:r>
            <a:r>
              <a:rPr lang="en-US" altLang="en-US" sz="1400"/>
              <a:t>Employment agencies</a:t>
            </a:r>
            <a:r>
              <a:rPr lang="tr-TR" altLang="en-US" sz="1400"/>
              <a:t>. </a:t>
            </a:r>
            <a:r>
              <a:rPr lang="en-US" altLang="en-US" sz="1400"/>
              <a:t>Classified ads</a:t>
            </a:r>
          </a:p>
          <a:p>
            <a:r>
              <a:rPr lang="en-US" altLang="en-US" sz="1400"/>
              <a:t>Searching the Web</a:t>
            </a:r>
            <a:r>
              <a:rPr lang="tr-TR" altLang="en-US" sz="1400"/>
              <a:t>. </a:t>
            </a:r>
            <a:r>
              <a:rPr lang="en-US" altLang="en-US" sz="1400"/>
              <a:t>College placement services</a:t>
            </a:r>
            <a:r>
              <a:rPr lang="tr-TR" altLang="en-US" sz="1400"/>
              <a:t>. </a:t>
            </a:r>
            <a:r>
              <a:rPr lang="en-US" altLang="en-US" sz="1400"/>
              <a:t>Recruit from other companies</a:t>
            </a:r>
          </a:p>
          <a:p>
            <a:endParaRPr lang="en-US" altLang="en-US" sz="1400"/>
          </a:p>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C5CDF7-992B-4AE3-A8AF-9190601FAB4E}" type="slidenum">
              <a:rPr lang="en-US" altLang="en-US"/>
              <a:pPr/>
              <a:t>27</a:t>
            </a:fld>
            <a:endParaRPr lang="en-US" altLang="en-US"/>
          </a:p>
        </p:txBody>
      </p:sp>
      <p:sp>
        <p:nvSpPr>
          <p:cNvPr id="1140738" name="Rectangle 2"/>
          <p:cNvSpPr>
            <a:spLocks noGrp="1" noRot="1" noChangeAspect="1" noChangeArrowheads="1" noTextEdit="1"/>
          </p:cNvSpPr>
          <p:nvPr>
            <p:ph type="sldImg"/>
          </p:nvPr>
        </p:nvSpPr>
        <p:spPr bwMode="auto">
          <a:xfrm>
            <a:off x="847725" y="463550"/>
            <a:ext cx="5162550" cy="38735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4073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FA90F3-A559-4638-9B7A-8377063A4522}" type="slidenum">
              <a:rPr lang="en-US" altLang="en-US"/>
              <a:pPr/>
              <a:t>28</a:t>
            </a:fld>
            <a:endParaRPr lang="en-US" altLang="en-US"/>
          </a:p>
        </p:txBody>
      </p:sp>
      <p:sp>
        <p:nvSpPr>
          <p:cNvPr id="1142786" name="Rectangle 2"/>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r>
              <a:rPr lang="en-US" altLang="en-US"/>
              <a:t>Compensation plans should direct the sales force toward activities that are consistent with overall marketing objectives.</a:t>
            </a:r>
          </a:p>
          <a:p>
            <a:pPr lvl="2"/>
            <a:r>
              <a:rPr lang="en-US" altLang="en-US"/>
              <a:t> Gain market  share</a:t>
            </a:r>
          </a:p>
          <a:p>
            <a:pPr lvl="2"/>
            <a:r>
              <a:rPr lang="en-US" altLang="en-US"/>
              <a:t> Solidify market  leadership</a:t>
            </a:r>
          </a:p>
          <a:p>
            <a:pPr lvl="2"/>
            <a:r>
              <a:rPr lang="en-US" altLang="en-US"/>
              <a:t> Maximize profitability</a:t>
            </a:r>
          </a:p>
          <a:p>
            <a:r>
              <a:rPr lang="tr-TR" altLang="en-US">
                <a:solidFill>
                  <a:srgbClr val="000000"/>
                </a:solidFill>
              </a:rPr>
              <a:t>Fringe Benefits: </a:t>
            </a:r>
            <a:r>
              <a:rPr lang="en-US" altLang="en-US"/>
              <a:t>ücret dışı yararlar</a:t>
            </a:r>
            <a:r>
              <a:rPr lang="tr-TR" altLang="en-US"/>
              <a:t>, </a:t>
            </a:r>
            <a:r>
              <a:rPr lang="en-US" altLang="en-US"/>
              <a:t>sosyal haklar </a:t>
            </a:r>
          </a:p>
          <a:p>
            <a:endParaRPr lang="en-US" altLang="en-US"/>
          </a:p>
        </p:txBody>
      </p:sp>
      <p:sp>
        <p:nvSpPr>
          <p:cNvPr id="1142787" name="Rectangle 3"/>
          <p:cNvSpPr>
            <a:spLocks noGrp="1" noRot="1" noChangeAspect="1" noChangeArrowheads="1" noTextEdit="1"/>
          </p:cNvSpPr>
          <p:nvPr>
            <p:ph type="sldImg"/>
          </p:nvPr>
        </p:nvSpPr>
        <p:spPr bwMode="auto">
          <a:xfrm>
            <a:off x="1152525" y="692150"/>
            <a:ext cx="4554538"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0CD0D5-BC19-49FD-88D6-1E1FF2A762D1}" type="slidenum">
              <a:rPr lang="en-US" altLang="en-US"/>
              <a:pPr/>
              <a:t>29</a:t>
            </a:fld>
            <a:endParaRPr lang="en-US" altLang="en-US"/>
          </a:p>
        </p:txBody>
      </p:sp>
      <p:sp>
        <p:nvSpPr>
          <p:cNvPr id="1755138" name="Rectangle 2"/>
          <p:cNvSpPr>
            <a:spLocks noGrp="1" noRot="1" noChangeAspect="1" noChangeArrowheads="1" noTextEdit="1"/>
          </p:cNvSpPr>
          <p:nvPr>
            <p:ph type="sldImg"/>
          </p:nvPr>
        </p:nvSpPr>
        <p:spPr>
          <a:ln/>
        </p:spPr>
      </p:sp>
      <p:sp>
        <p:nvSpPr>
          <p:cNvPr id="1755139" name="Rectangle 3"/>
          <p:cNvSpPr>
            <a:spLocks noGrp="1" noChangeArrowheads="1"/>
          </p:cNvSpPr>
          <p:nvPr>
            <p:ph type="body" idx="1"/>
          </p:nvPr>
        </p:nvSpPr>
        <p:spPr/>
        <p:txBody>
          <a:bodyPr/>
          <a:lstStyle/>
          <a:p>
            <a:pPr lvl="1"/>
            <a:r>
              <a:rPr lang="en-US" altLang="en-US"/>
              <a:t>Annual call plans and time-and-duty analysis can help provide direction</a:t>
            </a:r>
          </a:p>
          <a:p>
            <a:pPr lvl="2"/>
            <a:r>
              <a:rPr lang="en-US" altLang="en-US"/>
              <a:t> Sales force automation systems assist in creating more efficient sales force operations</a:t>
            </a:r>
          </a:p>
          <a:p>
            <a:pPr lvl="2"/>
            <a:r>
              <a:rPr lang="en-US" altLang="en-US"/>
              <a:t> The Internet is the fastest-growing sales technology tool</a:t>
            </a:r>
            <a:endParaRPr lang="tr-TR" altLang="en-US"/>
          </a:p>
          <a:p>
            <a:pPr lvl="2"/>
            <a:endParaRPr lang="tr-TR" altLang="en-US"/>
          </a:p>
          <a:p>
            <a:pPr lvl="2"/>
            <a:endParaRPr lang="tr-T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35DC84-5F7D-484D-9F99-90968A57B3E6}" type="slidenum">
              <a:rPr lang="en-US" altLang="en-US"/>
              <a:pPr/>
              <a:t>3</a:t>
            </a:fld>
            <a:endParaRPr lang="en-US" altLang="en-US"/>
          </a:p>
        </p:txBody>
      </p:sp>
      <p:sp>
        <p:nvSpPr>
          <p:cNvPr id="1523714" name="Rectangle 2"/>
          <p:cNvSpPr>
            <a:spLocks noGrp="1" noRot="1" noChangeAspect="1" noChangeArrowheads="1" noTextEdit="1"/>
          </p:cNvSpPr>
          <p:nvPr>
            <p:ph type="sldImg"/>
          </p:nvPr>
        </p:nvSpPr>
        <p:spPr>
          <a:ln/>
        </p:spPr>
      </p:sp>
      <p:sp>
        <p:nvSpPr>
          <p:cNvPr id="1523715" name="Rectangle 3"/>
          <p:cNvSpPr>
            <a:spLocks noGrp="1" noChangeArrowheads="1"/>
          </p:cNvSpPr>
          <p:nvPr>
            <p:ph type="body" idx="1"/>
          </p:nvPr>
        </p:nvSpPr>
        <p:spPr/>
        <p:txBody>
          <a:bodyPr/>
          <a:lstStyle/>
          <a:p>
            <a:r>
              <a:rPr lang="en-US" altLang="en-US"/>
              <a:t>It’s amazing, but true, that many sales </a:t>
            </a:r>
            <a:br>
              <a:rPr lang="en-US" altLang="en-US"/>
            </a:br>
            <a:r>
              <a:rPr lang="en-US" altLang="en-US"/>
              <a:t>people feel totally disconnected from the remainder of the MC functions. </a:t>
            </a:r>
          </a:p>
          <a:p>
            <a:r>
              <a:rPr lang="en-US" altLang="en-US"/>
              <a:t>In fact, in many organizations, “sales” is a separate department, and views marketing communications as a rival. As a result, in the real world, there is sometimes very little coordination between a salesperson’s pitch and what the organization is saying in its advertising, direct marketing, or public relations.</a:t>
            </a:r>
          </a:p>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2A83E2-A354-4EBD-A529-725DFBEA64BF}" type="slidenum">
              <a:rPr lang="en-US" altLang="en-US"/>
              <a:pPr/>
              <a:t>30</a:t>
            </a:fld>
            <a:endParaRPr lang="en-US" altLang="en-US"/>
          </a:p>
        </p:txBody>
      </p:sp>
      <p:sp>
        <p:nvSpPr>
          <p:cNvPr id="11448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448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91D279-6DC1-4857-AF69-95EEE345F062}" type="slidenum">
              <a:rPr lang="en-US" altLang="en-US"/>
              <a:pPr/>
              <a:t>31</a:t>
            </a:fld>
            <a:endParaRPr lang="en-US" altLang="en-US"/>
          </a:p>
        </p:txBody>
      </p:sp>
      <p:sp>
        <p:nvSpPr>
          <p:cNvPr id="114688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4688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pPr>
              <a:spcBef>
                <a:spcPct val="20000"/>
              </a:spcBef>
            </a:pPr>
            <a:r>
              <a:rPr lang="en-US" altLang="en-US"/>
              <a:t>Make X Cold Calls</a:t>
            </a:r>
            <a:r>
              <a:rPr lang="tr-TR" altLang="en-US"/>
              <a:t>...</a:t>
            </a:r>
            <a:r>
              <a:rPr lang="en-US" altLang="en-US"/>
              <a:t>Identify Y Qualified Sales Leads</a:t>
            </a:r>
            <a:r>
              <a:rPr lang="tr-TR" altLang="en-US"/>
              <a:t>...</a:t>
            </a:r>
            <a:r>
              <a:rPr lang="en-US" altLang="en-US"/>
              <a:t>Increase Current Customers’ Business by Z Percent</a:t>
            </a:r>
          </a:p>
          <a:p>
            <a:r>
              <a:rPr lang="en-US" altLang="en-US"/>
              <a:t>Salesperson’s Call-to-sales Ratio</a:t>
            </a:r>
            <a:r>
              <a:rPr lang="tr-TR" altLang="en-US"/>
              <a:t> </a:t>
            </a:r>
            <a:r>
              <a:rPr lang="en-US" altLang="en-US"/>
              <a:t>5-1 = 1 sale for every 5 calls</a:t>
            </a:r>
            <a:endParaRPr lang="tr-TR" altLang="en-US"/>
          </a:p>
          <a:p>
            <a:r>
              <a:rPr lang="en-US" altLang="en-US"/>
              <a:t>Sales and Profitability of Salesperson’s Accounts</a:t>
            </a:r>
          </a:p>
          <a:p>
            <a:r>
              <a:rPr lang="en-US" altLang="en-US"/>
              <a:t>Number of Referrals Made by a Salesperson’s Accounts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0C87A-1BDF-4888-A751-38CFD2BF8F1B}" type="slidenum">
              <a:rPr lang="en-US" altLang="en-US"/>
              <a:pPr/>
              <a:t>32</a:t>
            </a:fld>
            <a:endParaRPr lang="en-US" altLang="en-US"/>
          </a:p>
        </p:txBody>
      </p:sp>
      <p:sp>
        <p:nvSpPr>
          <p:cNvPr id="1545218" name="Rectangle 2"/>
          <p:cNvSpPr>
            <a:spLocks noGrp="1" noRot="1" noChangeAspect="1" noChangeArrowheads="1" noTextEdit="1"/>
          </p:cNvSpPr>
          <p:nvPr>
            <p:ph type="sldImg"/>
          </p:nvPr>
        </p:nvSpPr>
        <p:spPr>
          <a:ln/>
        </p:spPr>
      </p:sp>
      <p:sp>
        <p:nvSpPr>
          <p:cNvPr id="1545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AD36EB-5E19-4929-9263-323E13B472F0}" type="slidenum">
              <a:rPr lang="en-US" altLang="en-US"/>
              <a:pPr/>
              <a:t>4</a:t>
            </a:fld>
            <a:endParaRPr lang="en-US" altLang="en-US"/>
          </a:p>
        </p:txBody>
      </p:sp>
      <p:sp>
        <p:nvSpPr>
          <p:cNvPr id="1524738" name="Rectangle 2"/>
          <p:cNvSpPr>
            <a:spLocks noGrp="1" noRot="1" noChangeAspect="1" noChangeArrowheads="1" noTextEdit="1"/>
          </p:cNvSpPr>
          <p:nvPr>
            <p:ph type="sldImg"/>
          </p:nvPr>
        </p:nvSpPr>
        <p:spPr>
          <a:ln/>
        </p:spPr>
      </p:sp>
      <p:sp>
        <p:nvSpPr>
          <p:cNvPr id="1524739" name="Rectangle 3"/>
          <p:cNvSpPr>
            <a:spLocks noGrp="1" noChangeArrowheads="1"/>
          </p:cNvSpPr>
          <p:nvPr>
            <p:ph type="body" idx="1"/>
          </p:nvPr>
        </p:nvSpPr>
        <p:spPr/>
        <p:txBody>
          <a:bodyPr/>
          <a:lstStyle/>
          <a:p>
            <a:r>
              <a:rPr lang="en-US" altLang="en-US"/>
              <a:t>Today’s salesperson is usually a highly-trained professional</a:t>
            </a:r>
          </a:p>
          <a:p>
            <a:r>
              <a:rPr lang="en-US" altLang="en-US"/>
              <a:t>Sales professionals take a customer-oriented approach employing truthful, nonmanipulative tactics in order to satisfy the long-term needs of both the customer and the selling firm</a:t>
            </a:r>
            <a:r>
              <a:rPr lang="tr-TR" altLang="en-US"/>
              <a:t>. </a:t>
            </a:r>
            <a:r>
              <a:rPr lang="en-US" altLang="en-US"/>
              <a:t>Today’s professional salespeople are problem solvers who seek to develop long-term relationships with customers</a:t>
            </a:r>
          </a:p>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C5BA8B-9CA8-445B-8814-167F37752C67}" type="slidenum">
              <a:rPr lang="en-US" altLang="en-US"/>
              <a:pPr/>
              <a:t>5</a:t>
            </a:fld>
            <a:endParaRPr lang="en-US" altLang="en-US"/>
          </a:p>
        </p:txBody>
      </p:sp>
      <p:sp>
        <p:nvSpPr>
          <p:cNvPr id="112128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2128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pPr lvl="1"/>
            <a:r>
              <a:rPr lang="en-US" altLang="en-US" dirty="0"/>
              <a:t>Probe customers to learn about problems.</a:t>
            </a:r>
            <a:r>
              <a:rPr lang="tr-TR" altLang="en-US" dirty="0"/>
              <a:t> </a:t>
            </a:r>
            <a:r>
              <a:rPr lang="en-US" altLang="en-US" dirty="0"/>
              <a:t>Adjust marketing offers to fit special needs.</a:t>
            </a:r>
          </a:p>
          <a:p>
            <a:pPr lvl="1"/>
            <a:r>
              <a:rPr lang="en-US" altLang="en-US" dirty="0"/>
              <a:t>Negotiate terms of sales.</a:t>
            </a:r>
            <a:r>
              <a:rPr lang="tr-TR" altLang="en-US" dirty="0"/>
              <a:t> </a:t>
            </a:r>
            <a:r>
              <a:rPr lang="en-US" altLang="en-US" dirty="0"/>
              <a:t>Build long-term personal relationships.</a:t>
            </a:r>
            <a:endParaRPr lang="tr-TR" altLang="en-US" dirty="0"/>
          </a:p>
          <a:p>
            <a:pPr lvl="1"/>
            <a:r>
              <a:rPr lang="en-US" altLang="en-US" b="1" dirty="0"/>
              <a:t>Expediting</a:t>
            </a:r>
            <a:r>
              <a:rPr lang="tr-TR" altLang="en-US" b="1" dirty="0"/>
              <a:t>: yolculuk </a:t>
            </a:r>
            <a:r>
              <a:rPr lang="tr-TR" altLang="en-US" b="1" dirty="0" err="1"/>
              <a:t>seyehat</a:t>
            </a:r>
            <a:endParaRPr lang="tr-TR" altLang="en-US" b="1" dirty="0"/>
          </a:p>
          <a:p>
            <a:pPr lvl="1"/>
            <a:r>
              <a:rPr lang="en-US" altLang="en-US" dirty="0"/>
              <a:t>Today’s salesperson is usually a highly-trained professional</a:t>
            </a:r>
          </a:p>
          <a:p>
            <a:r>
              <a:rPr lang="en-US" altLang="en-US" dirty="0"/>
              <a:t>Sales professionals take a customer-oriented approach employing truthful, </a:t>
            </a:r>
            <a:r>
              <a:rPr lang="en-US" altLang="en-US" dirty="0" err="1"/>
              <a:t>nonmanipulative</a:t>
            </a:r>
            <a:r>
              <a:rPr lang="en-US" altLang="en-US" dirty="0"/>
              <a:t> tactics in order to satisfy the long-term needs of both the customer and the selling firm</a:t>
            </a:r>
            <a:r>
              <a:rPr lang="tr-TR" altLang="en-US" dirty="0"/>
              <a:t>. </a:t>
            </a:r>
            <a:r>
              <a:rPr lang="en-US" altLang="en-US" dirty="0"/>
              <a:t>Today’s professional salespeople are problem solvers who seek to develop long-term relationships with customers</a:t>
            </a:r>
          </a:p>
          <a:p>
            <a:endParaRPr lang="en-US" altLang="en-US" dirty="0"/>
          </a:p>
          <a:p>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26645C-6D1A-4607-A1A3-263E26BDC679}" type="slidenum">
              <a:rPr lang="en-US" altLang="en-US"/>
              <a:pPr/>
              <a:t>6</a:t>
            </a:fld>
            <a:endParaRPr lang="en-US" altLang="en-US"/>
          </a:p>
        </p:txBody>
      </p:sp>
      <p:sp>
        <p:nvSpPr>
          <p:cNvPr id="1763330" name="Rectangle 2"/>
          <p:cNvSpPr>
            <a:spLocks noGrp="1" noRot="1" noChangeAspect="1" noChangeArrowheads="1" noTextEdit="1"/>
          </p:cNvSpPr>
          <p:nvPr>
            <p:ph type="sldImg"/>
          </p:nvPr>
        </p:nvSpPr>
        <p:spPr>
          <a:ln/>
        </p:spPr>
      </p:sp>
      <p:sp>
        <p:nvSpPr>
          <p:cNvPr id="1763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FE5A5109-D55A-4EE8-A1AC-0F0B7369B8EA}" type="slidenum">
              <a:rPr lang="en-US" altLang="en-US"/>
              <a:pPr/>
              <a:t>7</a:t>
            </a:fld>
            <a:endParaRPr lang="en-US" altLang="en-US"/>
          </a:p>
        </p:txBody>
      </p:sp>
      <p:sp>
        <p:nvSpPr>
          <p:cNvPr id="117657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657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4</a:t>
            </a:r>
          </a:p>
        </p:txBody>
      </p:sp>
      <p:sp>
        <p:nvSpPr>
          <p:cNvPr id="117658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658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6582" name="Rectangle 6"/>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w="12700" cap="flat">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76583" name="Rectangle 7"/>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r>
              <a:rPr lang="en-US" altLang="en-US" dirty="0"/>
              <a:t>Most salespeople are well-educated, well-trained professionals who work to build and maintain long-term customer relationships.</a:t>
            </a:r>
          </a:p>
          <a:p>
            <a:pPr>
              <a:buClr>
                <a:srgbClr val="CC0000"/>
              </a:buClr>
            </a:pPr>
            <a:r>
              <a:rPr lang="en-US" altLang="en-US" dirty="0"/>
              <a:t>Enthusiasm</a:t>
            </a:r>
            <a:r>
              <a:rPr lang="tr-TR" altLang="en-US" dirty="0"/>
              <a:t>: heves, istekli –</a:t>
            </a:r>
            <a:r>
              <a:rPr lang="en-US" altLang="en-US" dirty="0"/>
              <a:t>Patience</a:t>
            </a:r>
            <a:r>
              <a:rPr lang="tr-TR" altLang="en-US" dirty="0"/>
              <a:t>- </a:t>
            </a:r>
            <a:r>
              <a:rPr lang="en-US" altLang="en-US" dirty="0"/>
              <a:t>Initiative</a:t>
            </a:r>
            <a:r>
              <a:rPr lang="tr-TR" altLang="en-US" dirty="0"/>
              <a:t>- </a:t>
            </a:r>
            <a:r>
              <a:rPr lang="en-US" altLang="en-US" dirty="0"/>
              <a:t>Self-Confidence</a:t>
            </a:r>
            <a:r>
              <a:rPr lang="tr-TR" altLang="en-US" dirty="0"/>
              <a:t>- </a:t>
            </a:r>
            <a:r>
              <a:rPr lang="en-US" altLang="en-US" dirty="0"/>
              <a:t>Job Commitment</a:t>
            </a:r>
            <a:r>
              <a:rPr lang="tr-TR" altLang="en-US" dirty="0"/>
              <a:t>- </a:t>
            </a:r>
            <a:r>
              <a:rPr lang="en-US" altLang="en-US" dirty="0"/>
              <a:t>Customer</a:t>
            </a:r>
            <a:r>
              <a:rPr lang="tr-TR" altLang="en-US" dirty="0"/>
              <a:t> </a:t>
            </a:r>
            <a:r>
              <a:rPr lang="en-US" altLang="en-US" dirty="0"/>
              <a:t>Orientation</a:t>
            </a:r>
            <a:r>
              <a:rPr lang="tr-TR" altLang="en-US" dirty="0"/>
              <a:t>- </a:t>
            </a:r>
            <a:r>
              <a:rPr lang="en-US" altLang="en-US" dirty="0"/>
              <a:t>Independent</a:t>
            </a:r>
            <a:r>
              <a:rPr lang="tr-TR" altLang="en-US" dirty="0"/>
              <a:t>- </a:t>
            </a:r>
            <a:r>
              <a:rPr lang="en-US" altLang="en-US" dirty="0"/>
              <a:t>Self-Motivated</a:t>
            </a:r>
            <a:r>
              <a:rPr lang="tr-TR" altLang="en-US" dirty="0"/>
              <a:t>- </a:t>
            </a:r>
          </a:p>
          <a:p>
            <a:pPr>
              <a:buClr>
                <a:srgbClr val="CC0000"/>
              </a:buClr>
            </a:pPr>
            <a:r>
              <a:rPr lang="en-US" altLang="en-US" dirty="0"/>
              <a:t>Excellent Listeners</a:t>
            </a:r>
            <a:r>
              <a:rPr lang="tr-TR" altLang="en-US" dirty="0"/>
              <a:t>- </a:t>
            </a:r>
            <a:r>
              <a:rPr lang="en-US" altLang="en-US" dirty="0"/>
              <a:t>Friendly</a:t>
            </a:r>
            <a:r>
              <a:rPr lang="tr-TR" altLang="en-US" dirty="0"/>
              <a:t>- </a:t>
            </a:r>
            <a:r>
              <a:rPr lang="en-US" altLang="en-US" dirty="0"/>
              <a:t>Persistent</a:t>
            </a:r>
            <a:r>
              <a:rPr lang="tr-TR" altLang="en-US" dirty="0"/>
              <a:t>- </a:t>
            </a:r>
            <a:r>
              <a:rPr lang="en-US" altLang="en-US" dirty="0"/>
              <a:t>Attentive</a:t>
            </a:r>
            <a:r>
              <a:rPr lang="tr-TR" altLang="en-US" dirty="0"/>
              <a:t>- </a:t>
            </a:r>
            <a:r>
              <a:rPr lang="en-US" altLang="en-US" dirty="0"/>
              <a:t>Honest</a:t>
            </a:r>
            <a:r>
              <a:rPr lang="tr-TR" altLang="en-US" dirty="0"/>
              <a:t>- </a:t>
            </a:r>
            <a:r>
              <a:rPr lang="en-US" altLang="en-US" sz="900" dirty="0"/>
              <a:t>Internally Motivated</a:t>
            </a:r>
            <a:r>
              <a:rPr lang="tr-TR" altLang="en-US" sz="900" dirty="0"/>
              <a:t>- </a:t>
            </a:r>
            <a:r>
              <a:rPr lang="en-US" altLang="en-US" sz="900" dirty="0"/>
              <a:t>Relationship Oriented</a:t>
            </a:r>
            <a:r>
              <a:rPr lang="tr-TR" altLang="en-US" sz="900" dirty="0"/>
              <a:t>- </a:t>
            </a:r>
            <a:r>
              <a:rPr lang="en-US" altLang="en-US" sz="900" dirty="0"/>
              <a:t>Disciplined</a:t>
            </a:r>
            <a:r>
              <a:rPr lang="tr-TR" altLang="en-US" sz="900" dirty="0"/>
              <a:t>- </a:t>
            </a:r>
            <a:r>
              <a:rPr lang="en-US" altLang="en-US" sz="900" dirty="0"/>
              <a:t>Hardworking</a:t>
            </a:r>
            <a:r>
              <a:rPr lang="tr-TR" altLang="en-US" sz="900" dirty="0"/>
              <a:t>- </a:t>
            </a:r>
            <a:r>
              <a:rPr lang="en-US" altLang="en-US" sz="900" dirty="0"/>
              <a:t>Team Players</a:t>
            </a:r>
            <a:endParaRPr lang="tr-TR" altLang="en-US" sz="900" dirty="0"/>
          </a:p>
          <a:p>
            <a:r>
              <a:rPr lang="en-US" altLang="en-US" dirty="0"/>
              <a:t>Careful selection can greatly enhance overall sales force performance while minimizing costly turnover.</a:t>
            </a:r>
          </a:p>
          <a:p>
            <a:r>
              <a:rPr lang="en-US" altLang="en-US" dirty="0"/>
              <a:t>Key talents of successful salespeople:</a:t>
            </a:r>
          </a:p>
          <a:p>
            <a:pPr lvl="1"/>
            <a:r>
              <a:rPr lang="en-US" altLang="en-US" dirty="0"/>
              <a:t>Intrinsic motivation.</a:t>
            </a:r>
            <a:r>
              <a:rPr lang="tr-TR" altLang="en-US" dirty="0"/>
              <a:t> </a:t>
            </a:r>
            <a:r>
              <a:rPr lang="en-US" altLang="en-US" dirty="0"/>
              <a:t>Disciplined work style.</a:t>
            </a:r>
            <a:r>
              <a:rPr lang="tr-TR" altLang="en-US" dirty="0"/>
              <a:t> </a:t>
            </a:r>
            <a:r>
              <a:rPr lang="en-US" altLang="en-US" dirty="0"/>
              <a:t>Ability to close a sale.</a:t>
            </a:r>
            <a:r>
              <a:rPr lang="tr-TR" altLang="en-US" dirty="0"/>
              <a:t> </a:t>
            </a:r>
            <a:r>
              <a:rPr lang="en-US" altLang="en-US" dirty="0"/>
              <a:t>Ability to build relationships with customers.</a:t>
            </a:r>
          </a:p>
          <a:p>
            <a:endParaRPr lang="en-US" altLang="en-US" dirty="0"/>
          </a:p>
          <a:p>
            <a:pPr>
              <a:buClr>
                <a:srgbClr val="CC0000"/>
              </a:buClr>
            </a:pPr>
            <a:endParaRPr lang="en-US" altLang="en-US" sz="9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139D45BB-2795-4251-9818-E48853479C3A}" type="slidenum">
              <a:rPr lang="en-US" altLang="en-US"/>
              <a:pPr/>
              <a:t>8</a:t>
            </a:fld>
            <a:endParaRPr lang="en-US" altLang="en-US"/>
          </a:p>
        </p:txBody>
      </p:sp>
      <p:sp>
        <p:nvSpPr>
          <p:cNvPr id="1618946" name="Rectangle 2"/>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itchFamily="18" charset="0"/>
              </a:rPr>
              <a:t>19-15</a:t>
            </a:r>
          </a:p>
        </p:txBody>
      </p:sp>
      <p:sp>
        <p:nvSpPr>
          <p:cNvPr id="1618947" name="Rectangle 3"/>
          <p:cNvSpPr>
            <a:spLocks noChangeArrowheads="1"/>
          </p:cNvSpPr>
          <p:nvPr/>
        </p:nvSpPr>
        <p:spPr bwMode="auto">
          <a:xfrm>
            <a:off x="455613"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nchor="b"/>
          <a:lstStyle/>
          <a:p>
            <a:pPr eaLnBrk="0" hangingPunct="0"/>
            <a:r>
              <a:rPr lang="en-US" altLang="en-US" sz="900">
                <a:latin typeface="Times New Roman" pitchFamily="18" charset="0"/>
              </a:rPr>
              <a:t>Copyright © 2000 by Houghton Mifflin Company. All rights reserved.</a:t>
            </a:r>
          </a:p>
        </p:txBody>
      </p:sp>
      <p:sp>
        <p:nvSpPr>
          <p:cNvPr id="1618948" name="Rectangle 4"/>
          <p:cNvSpPr>
            <a:spLocks noGrp="1" noRot="1" noChangeAspect="1" noChangeArrowheads="1" noTextEdit="1"/>
          </p:cNvSpPr>
          <p:nvPr>
            <p:ph type="sldImg"/>
          </p:nvPr>
        </p:nvSpPr>
        <p:spPr>
          <a:xfrm>
            <a:off x="1152525" y="692150"/>
            <a:ext cx="4554538" cy="3416300"/>
          </a:xfrm>
          <a:ln w="12700" cap="flat"/>
        </p:spPr>
      </p:sp>
      <p:graphicFrame>
        <p:nvGraphicFramePr>
          <p:cNvPr id="1618949" name="Object 5">
            <a:hlinkClick r:id="" action="ppaction://ole?verb=0"/>
          </p:cNvPr>
          <p:cNvGraphicFramePr>
            <a:graphicFrameLocks/>
          </p:cNvGraphicFramePr>
          <p:nvPr/>
        </p:nvGraphicFramePr>
        <p:xfrm>
          <a:off x="455613" y="2741613"/>
          <a:ext cx="5705475" cy="7299325"/>
        </p:xfrm>
        <a:graphic>
          <a:graphicData uri="http://schemas.openxmlformats.org/presentationml/2006/ole">
            <mc:AlternateContent xmlns:mc="http://schemas.openxmlformats.org/markup-compatibility/2006">
              <mc:Choice xmlns:v="urn:schemas-microsoft-com:vml" Requires="v">
                <p:oleObj spid="_x0000_s2056" name="Document" r:id="rId4" imgW="5703840" imgH="7297560" progId="Word.Document.8">
                  <p:embed/>
                </p:oleObj>
              </mc:Choice>
              <mc:Fallback>
                <p:oleObj name="Document" r:id="rId4" imgW="5703840" imgH="7297560" progId="Word.Documen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613" y="2741613"/>
                        <a:ext cx="5705475" cy="729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18950" name="Rectangle 6"/>
          <p:cNvSpPr>
            <a:spLocks noGrp="1" noChangeArrowheads="1"/>
          </p:cNvSpPr>
          <p:nvPr>
            <p:ph type="body" idx="1"/>
          </p:nvPr>
        </p:nvSpPr>
        <p:spPr/>
        <p:txBody>
          <a:bodyPr/>
          <a:lstStyle/>
          <a:p>
            <a:r>
              <a:rPr lang="en-US" altLang="en-US" sz="1600" b="1" dirty="0"/>
              <a:t>Order getting</a:t>
            </a:r>
            <a:r>
              <a:rPr lang="tr-TR" altLang="en-US" sz="1600" b="1" dirty="0"/>
              <a:t>: </a:t>
            </a:r>
            <a:r>
              <a:rPr lang="en-US" altLang="en-US" dirty="0"/>
              <a:t>Seeking out customers</a:t>
            </a:r>
            <a:r>
              <a:rPr lang="tr-TR" altLang="en-US" dirty="0"/>
              <a:t>, </a:t>
            </a:r>
            <a:r>
              <a:rPr lang="en-US" altLang="en-US" dirty="0"/>
              <a:t>Creative selling</a:t>
            </a:r>
            <a:r>
              <a:rPr lang="tr-TR" altLang="en-US" dirty="0"/>
              <a:t>, </a:t>
            </a:r>
            <a:r>
              <a:rPr lang="en-US" altLang="en-US" dirty="0"/>
              <a:t>Pioneering</a:t>
            </a:r>
            <a:r>
              <a:rPr lang="tr-TR" altLang="en-US" dirty="0"/>
              <a:t>, </a:t>
            </a:r>
            <a:r>
              <a:rPr lang="en-US" altLang="en-US" dirty="0"/>
              <a:t>Account management</a:t>
            </a:r>
            <a:r>
              <a:rPr lang="tr-TR" altLang="en-US" dirty="0"/>
              <a:t>. </a:t>
            </a:r>
            <a:r>
              <a:rPr lang="en-US" altLang="en-US" dirty="0"/>
              <a:t>personal selling involving situations in which a considerable degree of analytical decision making on the buyer’s part results in the need for skillful proposals of solutions for the customer’s needs</a:t>
            </a:r>
          </a:p>
          <a:p>
            <a:r>
              <a:rPr kumimoji="1" lang="tr-TR" altLang="en-US" b="1" dirty="0" err="1"/>
              <a:t>Order</a:t>
            </a:r>
            <a:r>
              <a:rPr kumimoji="1" lang="tr-TR" altLang="en-US" b="1" dirty="0"/>
              <a:t> </a:t>
            </a:r>
            <a:r>
              <a:rPr kumimoji="1" lang="tr-TR" altLang="en-US" b="1" dirty="0" err="1"/>
              <a:t>taker</a:t>
            </a:r>
            <a:r>
              <a:rPr kumimoji="1" lang="tr-TR" altLang="en-US" b="1" dirty="0"/>
              <a:t>: </a:t>
            </a:r>
            <a:r>
              <a:rPr kumimoji="1" lang="en-US" altLang="en-US" dirty="0"/>
              <a:t>Routine</a:t>
            </a:r>
            <a:r>
              <a:rPr kumimoji="1" lang="tr-TR" altLang="en-US" dirty="0"/>
              <a:t>..</a:t>
            </a:r>
            <a:r>
              <a:rPr kumimoji="1" lang="en-US" altLang="en-US" dirty="0"/>
              <a:t>writing up orders</a:t>
            </a:r>
            <a:r>
              <a:rPr kumimoji="1" lang="tr-TR" altLang="en-US" dirty="0"/>
              <a:t>, </a:t>
            </a:r>
            <a:r>
              <a:rPr kumimoji="1" lang="en-US" altLang="en-US" dirty="0"/>
              <a:t>checking invoices</a:t>
            </a:r>
            <a:r>
              <a:rPr kumimoji="1" lang="tr-TR" altLang="en-US" dirty="0"/>
              <a:t>, </a:t>
            </a:r>
            <a:r>
              <a:rPr kumimoji="1" lang="en-US" altLang="en-US" dirty="0"/>
              <a:t>assuring prompt order processing</a:t>
            </a:r>
            <a:r>
              <a:rPr kumimoji="1" lang="tr-TR" altLang="en-US" dirty="0"/>
              <a:t>, </a:t>
            </a:r>
            <a:r>
              <a:rPr kumimoji="1" lang="en-US" altLang="en-US" dirty="0"/>
              <a:t>Suggestive selling</a:t>
            </a:r>
            <a:r>
              <a:rPr kumimoji="1" lang="tr-TR" altLang="en-US" dirty="0"/>
              <a:t>. </a:t>
            </a:r>
            <a:r>
              <a:rPr lang="en-US" altLang="en-US" dirty="0"/>
              <a:t>selling, mostly at the wholesale and retail levels, that involves identifying customer needs, pointing them out to customers, and completing orders</a:t>
            </a:r>
          </a:p>
          <a:p>
            <a:r>
              <a:rPr lang="en-US" altLang="en-US" dirty="0"/>
              <a:t>An </a:t>
            </a:r>
            <a:r>
              <a:rPr lang="en-US" altLang="en-US" i="1" dirty="0"/>
              <a:t>outside</a:t>
            </a:r>
            <a:r>
              <a:rPr lang="en-US" altLang="en-US" dirty="0"/>
              <a:t> sales force travels to call on customers in the field.</a:t>
            </a:r>
          </a:p>
          <a:p>
            <a:r>
              <a:rPr lang="en-US" altLang="en-US" dirty="0"/>
              <a:t>An </a:t>
            </a:r>
            <a:r>
              <a:rPr lang="en-US" altLang="en-US" i="1" dirty="0"/>
              <a:t>inside</a:t>
            </a:r>
            <a:r>
              <a:rPr lang="en-US" altLang="en-US" dirty="0"/>
              <a:t> sales force conducts business from their offices via telephone or visits from perspective buyers. Includes:</a:t>
            </a:r>
            <a:r>
              <a:rPr lang="tr-TR" altLang="en-US" dirty="0"/>
              <a:t> </a:t>
            </a:r>
            <a:r>
              <a:rPr lang="en-US" altLang="en-US" dirty="0"/>
              <a:t>Technical support people</a:t>
            </a:r>
            <a:r>
              <a:rPr lang="tr-TR" altLang="en-US" dirty="0"/>
              <a:t>,</a:t>
            </a:r>
            <a:r>
              <a:rPr lang="en-US" altLang="en-US" dirty="0"/>
              <a:t>Sales assistants</a:t>
            </a:r>
            <a:r>
              <a:rPr lang="tr-TR" altLang="en-US" dirty="0"/>
              <a:t>,</a:t>
            </a:r>
            <a:r>
              <a:rPr lang="en-US" altLang="en-US" dirty="0"/>
              <a:t>Telemarketers</a:t>
            </a:r>
          </a:p>
          <a:p>
            <a:r>
              <a:rPr lang="en-US" altLang="en-US" b="1" dirty="0"/>
              <a:t>Missionary</a:t>
            </a:r>
            <a:r>
              <a:rPr lang="tr-TR" altLang="en-US" b="1" dirty="0"/>
              <a:t>: </a:t>
            </a:r>
            <a:r>
              <a:rPr lang="en-US" altLang="en-US" dirty="0"/>
              <a:t>indirect type of selling in which specialized salespeople promote the firm’s goodwill among indirect customers, often by assisting customers in product use</a:t>
            </a:r>
          </a:p>
          <a:p>
            <a:r>
              <a:rPr lang="en-US" altLang="en-US" dirty="0"/>
              <a:t>Detailer</a:t>
            </a:r>
            <a:r>
              <a:rPr lang="tr-TR" altLang="en-US" dirty="0"/>
              <a:t>, </a:t>
            </a:r>
            <a:r>
              <a:rPr lang="en-US" altLang="en-US" dirty="0"/>
              <a:t>Goodwill</a:t>
            </a:r>
            <a:r>
              <a:rPr lang="tr-TR" altLang="en-US" dirty="0"/>
              <a:t>, </a:t>
            </a:r>
            <a:r>
              <a:rPr lang="en-US" altLang="en-US" dirty="0"/>
              <a:t>“Closers”</a:t>
            </a:r>
            <a:endParaRPr lang="tr-TR"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516205-CA35-42C3-8C3B-B4D17A4F8A86}" type="slidenum">
              <a:rPr lang="en-US" altLang="en-US"/>
              <a:pPr/>
              <a:t>9</a:t>
            </a:fld>
            <a:endParaRPr lang="en-US" altLang="en-US"/>
          </a:p>
        </p:txBody>
      </p:sp>
      <p:sp>
        <p:nvSpPr>
          <p:cNvPr id="1765378" name="Rectangle 2"/>
          <p:cNvSpPr>
            <a:spLocks noGrp="1" noRot="1" noChangeAspect="1" noChangeArrowheads="1" noTextEdit="1"/>
          </p:cNvSpPr>
          <p:nvPr>
            <p:ph type="sldImg"/>
          </p:nvPr>
        </p:nvSpPr>
        <p:spPr>
          <a:ln/>
        </p:spPr>
      </p:sp>
      <p:sp>
        <p:nvSpPr>
          <p:cNvPr id="1765379" name="Rectangle 3"/>
          <p:cNvSpPr>
            <a:spLocks noGrp="1" noChangeArrowheads="1"/>
          </p:cNvSpPr>
          <p:nvPr>
            <p:ph type="body" idx="1"/>
          </p:nvPr>
        </p:nvSpPr>
        <p:spPr/>
        <p:txBody>
          <a:bodyPr/>
          <a:lstStyle/>
          <a:p>
            <a:pPr>
              <a:lnSpc>
                <a:spcPct val="95000"/>
              </a:lnSpc>
              <a:spcBef>
                <a:spcPct val="65000"/>
              </a:spcBef>
            </a:pPr>
            <a:r>
              <a:rPr lang="en-US" altLang="en-US" b="1" dirty="0">
                <a:effectLst>
                  <a:outerShdw blurRad="38100" dist="38100" dir="2700000" algn="tl">
                    <a:srgbClr val="C0C0C0"/>
                  </a:outerShdw>
                </a:effectLst>
              </a:rPr>
              <a:t>Over-the-Counter</a:t>
            </a:r>
            <a:r>
              <a:rPr lang="en-US" altLang="en-US" b="1" dirty="0"/>
              <a:t>:</a:t>
            </a:r>
            <a:r>
              <a:rPr lang="en-US" altLang="en-US" dirty="0"/>
              <a:t> personal selling conducted in retail and some wholesale locations in which customers come to the seller’ place of business</a:t>
            </a:r>
          </a:p>
          <a:p>
            <a:pPr>
              <a:lnSpc>
                <a:spcPct val="95000"/>
              </a:lnSpc>
              <a:spcBef>
                <a:spcPct val="65000"/>
              </a:spcBef>
            </a:pPr>
            <a:r>
              <a:rPr lang="en-US" altLang="en-US" b="1" dirty="0">
                <a:effectLst>
                  <a:outerShdw blurRad="38100" dist="38100" dir="2700000" algn="tl">
                    <a:srgbClr val="C0C0C0"/>
                  </a:outerShdw>
                </a:effectLst>
              </a:rPr>
              <a:t>Field selling</a:t>
            </a:r>
            <a:r>
              <a:rPr lang="en-US" altLang="en-US" b="1" dirty="0"/>
              <a:t>:</a:t>
            </a:r>
            <a:r>
              <a:rPr lang="en-US" altLang="en-US" dirty="0"/>
              <a:t>  sales presentations made at prospective customers’ homes or businesses on a face-to-face basis</a:t>
            </a:r>
            <a:endParaRPr lang="tr-TR" altLang="en-US" dirty="0"/>
          </a:p>
          <a:p>
            <a:pPr>
              <a:lnSpc>
                <a:spcPct val="95000"/>
              </a:lnSpc>
              <a:spcBef>
                <a:spcPct val="65000"/>
              </a:spcBef>
            </a:pPr>
            <a:r>
              <a:rPr lang="en-US" altLang="en-US" b="1" dirty="0">
                <a:effectLst>
                  <a:outerShdw blurRad="38100" dist="38100" dir="2700000" algn="tl">
                    <a:srgbClr val="C0C0C0"/>
                  </a:outerShdw>
                </a:effectLst>
              </a:rPr>
              <a:t>Telemarketing</a:t>
            </a:r>
            <a:r>
              <a:rPr lang="en-US" altLang="en-US" b="1" dirty="0"/>
              <a:t>:</a:t>
            </a:r>
            <a:r>
              <a:rPr lang="en-US" altLang="en-US" dirty="0"/>
              <a:t>  promotional presentation involving the use of the telephone on an outbound basis by salespeople or on an inbound basis by customers who initiate calls to obtain information and place orders</a:t>
            </a:r>
            <a:endParaRPr lang="tr-TR" altLang="en-US" dirty="0"/>
          </a:p>
          <a:p>
            <a:pPr>
              <a:lnSpc>
                <a:spcPct val="95000"/>
              </a:lnSpc>
              <a:spcBef>
                <a:spcPct val="65000"/>
              </a:spcBef>
            </a:pPr>
            <a:r>
              <a:rPr lang="en-US" altLang="en-US" b="1" dirty="0">
                <a:effectLst>
                  <a:outerShdw blurRad="38100" dist="38100" dir="2700000" algn="tl">
                    <a:srgbClr val="C0C0C0"/>
                  </a:outerShdw>
                </a:effectLst>
              </a:rPr>
              <a:t>Inside Selling</a:t>
            </a:r>
            <a:r>
              <a:rPr lang="en-US" altLang="en-US" b="1" dirty="0"/>
              <a:t>:</a:t>
            </a:r>
            <a:r>
              <a:rPr lang="en-US" altLang="en-US" dirty="0"/>
              <a:t> performing the functions of field selling but avoiding travel-related expenses by relying on phone, mail, and electronic commerce to provide sales and product service for customers on a continuing basis</a:t>
            </a:r>
          </a:p>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B7BAF6-E5D9-49F4-99A6-E68DAE7D7B57}" type="datetimeFigureOut">
              <a:rPr lang="en-US" smtClean="0"/>
              <a:t>12/15/2014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46811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7BAF6-E5D9-49F4-99A6-E68DAE7D7B57}" type="datetimeFigureOut">
              <a:rPr lang="en-US" smtClean="0"/>
              <a:t>12/15/2014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4100227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7BAF6-E5D9-49F4-99A6-E68DAE7D7B57}" type="datetimeFigureOut">
              <a:rPr lang="en-US" smtClean="0"/>
              <a:t>12/15/2014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2083115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95400" y="1295400"/>
            <a:ext cx="2705100" cy="4830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152900" y="1295400"/>
            <a:ext cx="2705100" cy="4830763"/>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94C81F3A-7D83-4449-A7E2-3127BDB81080}" type="slidenum">
              <a:rPr lang="en-US" altLang="en-US"/>
              <a:pPr/>
              <a:t>‹#›</a:t>
            </a:fld>
            <a:endParaRPr lang="en-US" altLang="en-US"/>
          </a:p>
        </p:txBody>
      </p:sp>
    </p:spTree>
    <p:extLst>
      <p:ext uri="{BB962C8B-B14F-4D97-AF65-F5344CB8AC3E}">
        <p14:creationId xmlns:p14="http://schemas.microsoft.com/office/powerpoint/2010/main" val="3170585043"/>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7BAF6-E5D9-49F4-99A6-E68DAE7D7B57}" type="datetimeFigureOut">
              <a:rPr lang="en-US" smtClean="0"/>
              <a:t>12/15/2014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2777904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B7BAF6-E5D9-49F4-99A6-E68DAE7D7B57}" type="datetimeFigureOut">
              <a:rPr lang="en-US" smtClean="0"/>
              <a:t>12/15/2014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188710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B7BAF6-E5D9-49F4-99A6-E68DAE7D7B57}" type="datetimeFigureOut">
              <a:rPr lang="en-US" smtClean="0"/>
              <a:t>12/15/2014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242556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B7BAF6-E5D9-49F4-99A6-E68DAE7D7B57}" type="datetimeFigureOut">
              <a:rPr lang="en-US" smtClean="0"/>
              <a:t>12/15/2014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3780240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B7BAF6-E5D9-49F4-99A6-E68DAE7D7B57}" type="datetimeFigureOut">
              <a:rPr lang="en-US" smtClean="0"/>
              <a:t>12/15/2014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3912495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7BAF6-E5D9-49F4-99A6-E68DAE7D7B57}" type="datetimeFigureOut">
              <a:rPr lang="en-US" smtClean="0"/>
              <a:t>12/15/2014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3904647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B7BAF6-E5D9-49F4-99A6-E68DAE7D7B57}" type="datetimeFigureOut">
              <a:rPr lang="en-US" smtClean="0"/>
              <a:t>12/15/2014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221318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B7BAF6-E5D9-49F4-99A6-E68DAE7D7B57}" type="datetimeFigureOut">
              <a:rPr lang="en-US" smtClean="0"/>
              <a:t>12/15/2014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663381-0775-4713-878A-DD6202408C1D}" type="slidenum">
              <a:rPr lang="en-US" smtClean="0"/>
              <a:t>‹#›</a:t>
            </a:fld>
            <a:endParaRPr lang="en-US"/>
          </a:p>
        </p:txBody>
      </p:sp>
    </p:spTree>
    <p:extLst>
      <p:ext uri="{BB962C8B-B14F-4D97-AF65-F5344CB8AC3E}">
        <p14:creationId xmlns:p14="http://schemas.microsoft.com/office/powerpoint/2010/main" val="243871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7BAF6-E5D9-49F4-99A6-E68DAE7D7B57}" type="datetimeFigureOut">
              <a:rPr lang="en-US" smtClean="0"/>
              <a:t>12/15/2014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63381-0775-4713-878A-DD6202408C1D}" type="slidenum">
              <a:rPr lang="en-US" smtClean="0"/>
              <a:t>‹#›</a:t>
            </a:fld>
            <a:endParaRPr lang="en-US"/>
          </a:p>
        </p:txBody>
      </p:sp>
    </p:spTree>
    <p:extLst>
      <p:ext uri="{BB962C8B-B14F-4D97-AF65-F5344CB8AC3E}">
        <p14:creationId xmlns:p14="http://schemas.microsoft.com/office/powerpoint/2010/main" val="2729873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9.e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wmf"/><Relationship Id="rId4"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8.xml"/><Relationship Id="rId7" Type="http://schemas.openxmlformats.org/officeDocument/2006/relationships/image" Target="../media/image3.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64" name="Rectangle 12"/>
          <p:cNvSpPr>
            <a:spLocks noChangeArrowheads="1"/>
          </p:cNvSpPr>
          <p:nvPr/>
        </p:nvSpPr>
        <p:spPr bwMode="auto">
          <a:xfrm>
            <a:off x="250825" y="260350"/>
            <a:ext cx="92900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a:solidFill>
                  <a:schemeClr val="tx2"/>
                </a:solidFill>
                <a:latin typeface="Arial Black" pitchFamily="34" charset="0"/>
                <a:cs typeface="Arial" charset="0"/>
              </a:defRPr>
            </a:lvl1pPr>
            <a:lvl2pPr>
              <a:defRPr sz="3600">
                <a:solidFill>
                  <a:schemeClr val="tx2"/>
                </a:solidFill>
                <a:latin typeface="Arial Black" pitchFamily="34" charset="0"/>
                <a:cs typeface="Arial" charset="0"/>
              </a:defRPr>
            </a:lvl2pPr>
            <a:lvl3pPr>
              <a:defRPr sz="3600">
                <a:solidFill>
                  <a:schemeClr val="tx2"/>
                </a:solidFill>
                <a:latin typeface="Arial Black" pitchFamily="34" charset="0"/>
                <a:cs typeface="Arial" charset="0"/>
              </a:defRPr>
            </a:lvl3pPr>
            <a:lvl4pPr>
              <a:defRPr sz="3600">
                <a:solidFill>
                  <a:schemeClr val="tx2"/>
                </a:solidFill>
                <a:latin typeface="Arial Black" pitchFamily="34" charset="0"/>
                <a:cs typeface="Arial" charset="0"/>
              </a:defRPr>
            </a:lvl4pPr>
            <a:lvl5pPr>
              <a:defRPr sz="3600">
                <a:solidFill>
                  <a:schemeClr val="tx2"/>
                </a:solidFill>
                <a:latin typeface="Arial Black" pitchFamily="34" charset="0"/>
                <a:cs typeface="Arial" charset="0"/>
              </a:defRPr>
            </a:lvl5pPr>
            <a:lvl6pPr marL="457200" fontAlgn="base">
              <a:spcBef>
                <a:spcPct val="0"/>
              </a:spcBef>
              <a:spcAft>
                <a:spcPct val="0"/>
              </a:spcAft>
              <a:defRPr sz="3600">
                <a:solidFill>
                  <a:schemeClr val="tx2"/>
                </a:solidFill>
                <a:latin typeface="Arial Black" pitchFamily="34" charset="0"/>
                <a:cs typeface="Arial" charset="0"/>
              </a:defRPr>
            </a:lvl6pPr>
            <a:lvl7pPr marL="914400" fontAlgn="base">
              <a:spcBef>
                <a:spcPct val="0"/>
              </a:spcBef>
              <a:spcAft>
                <a:spcPct val="0"/>
              </a:spcAft>
              <a:defRPr sz="3600">
                <a:solidFill>
                  <a:schemeClr val="tx2"/>
                </a:solidFill>
                <a:latin typeface="Arial Black" pitchFamily="34" charset="0"/>
                <a:cs typeface="Arial" charset="0"/>
              </a:defRPr>
            </a:lvl7pPr>
            <a:lvl8pPr marL="1371600" fontAlgn="base">
              <a:spcBef>
                <a:spcPct val="0"/>
              </a:spcBef>
              <a:spcAft>
                <a:spcPct val="0"/>
              </a:spcAft>
              <a:defRPr sz="3600">
                <a:solidFill>
                  <a:schemeClr val="tx2"/>
                </a:solidFill>
                <a:latin typeface="Arial Black" pitchFamily="34" charset="0"/>
                <a:cs typeface="Arial" charset="0"/>
              </a:defRPr>
            </a:lvl8pPr>
            <a:lvl9pPr marL="1828800" fontAlgn="base">
              <a:spcBef>
                <a:spcPct val="0"/>
              </a:spcBef>
              <a:spcAft>
                <a:spcPct val="0"/>
              </a:spcAft>
              <a:defRPr sz="3600">
                <a:solidFill>
                  <a:schemeClr val="tx2"/>
                </a:solidFill>
                <a:latin typeface="Arial Black" pitchFamily="34" charset="0"/>
                <a:cs typeface="Arial" charset="0"/>
              </a:defRPr>
            </a:lvl9pPr>
          </a:lstStyle>
          <a:p>
            <a:r>
              <a:rPr lang="en-GB" altLang="en-US">
                <a:solidFill>
                  <a:srgbClr val="0000CC"/>
                </a:solidFill>
              </a:rPr>
              <a:t>BA230-Marketing Communication</a:t>
            </a:r>
          </a:p>
        </p:txBody>
      </p:sp>
      <p:grpSp>
        <p:nvGrpSpPr>
          <p:cNvPr id="100366" name="Group 14"/>
          <p:cNvGrpSpPr>
            <a:grpSpLocks/>
          </p:cNvGrpSpPr>
          <p:nvPr/>
        </p:nvGrpSpPr>
        <p:grpSpPr bwMode="auto">
          <a:xfrm>
            <a:off x="1763713" y="1809750"/>
            <a:ext cx="5257800" cy="4572000"/>
            <a:chOff x="1248" y="1296"/>
            <a:chExt cx="3312" cy="2880"/>
          </a:xfrm>
        </p:grpSpPr>
        <p:sp>
          <p:nvSpPr>
            <p:cNvPr id="100367" name="Oval 15"/>
            <p:cNvSpPr>
              <a:spLocks noChangeArrowheads="1"/>
            </p:cNvSpPr>
            <p:nvPr/>
          </p:nvSpPr>
          <p:spPr bwMode="auto">
            <a:xfrm>
              <a:off x="2928" y="1344"/>
              <a:ext cx="1104" cy="1152"/>
            </a:xfrm>
            <a:prstGeom prst="ellipse">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00368" name="Oval 16"/>
            <p:cNvSpPr>
              <a:spLocks noChangeArrowheads="1"/>
            </p:cNvSpPr>
            <p:nvPr/>
          </p:nvSpPr>
          <p:spPr bwMode="auto">
            <a:xfrm>
              <a:off x="3264" y="2437"/>
              <a:ext cx="1104" cy="1152"/>
            </a:xfrm>
            <a:prstGeom prst="ellipse">
              <a:avLst/>
            </a:prstGeom>
            <a:solidFill>
              <a:srgbClr val="FF00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00369" name="Oval 17"/>
            <p:cNvSpPr>
              <a:spLocks noChangeArrowheads="1"/>
            </p:cNvSpPr>
            <p:nvPr/>
          </p:nvSpPr>
          <p:spPr bwMode="auto">
            <a:xfrm>
              <a:off x="2304" y="3024"/>
              <a:ext cx="1104" cy="115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00370" name="Oval 18"/>
            <p:cNvSpPr>
              <a:spLocks noChangeArrowheads="1"/>
            </p:cNvSpPr>
            <p:nvPr/>
          </p:nvSpPr>
          <p:spPr bwMode="auto">
            <a:xfrm>
              <a:off x="1392" y="2352"/>
              <a:ext cx="1104" cy="1152"/>
            </a:xfrm>
            <a:prstGeom prst="ellipse">
              <a:avLst/>
            </a:prstGeom>
            <a:solidFill>
              <a:srgbClr val="CC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00371" name="Oval 19"/>
            <p:cNvSpPr>
              <a:spLocks noChangeArrowheads="1"/>
            </p:cNvSpPr>
            <p:nvPr/>
          </p:nvSpPr>
          <p:spPr bwMode="auto">
            <a:xfrm>
              <a:off x="1824" y="1296"/>
              <a:ext cx="1104" cy="1152"/>
            </a:xfrm>
            <a:prstGeom prst="ellipse">
              <a:avLst/>
            </a:prstGeom>
            <a:solidFill>
              <a:srgbClr val="3399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00372" name="Oval 20"/>
            <p:cNvSpPr>
              <a:spLocks noChangeArrowheads="1"/>
            </p:cNvSpPr>
            <p:nvPr/>
          </p:nvSpPr>
          <p:spPr bwMode="auto">
            <a:xfrm>
              <a:off x="2208" y="2064"/>
              <a:ext cx="1392" cy="1392"/>
            </a:xfrm>
            <a:prstGeom prst="ellipse">
              <a:avLst/>
            </a:prstGeom>
            <a:solidFill>
              <a:srgbClr val="0000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00373" name="Text Box 21"/>
            <p:cNvSpPr txBox="1">
              <a:spLocks noChangeArrowheads="1"/>
            </p:cNvSpPr>
            <p:nvPr/>
          </p:nvSpPr>
          <p:spPr bwMode="auto">
            <a:xfrm>
              <a:off x="2160" y="2352"/>
              <a:ext cx="1488" cy="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solidFill>
                    <a:schemeClr val="bg1"/>
                  </a:solidFill>
                </a:rPr>
                <a:t>Integrated Marketing Communications Mix</a:t>
              </a:r>
              <a:endParaRPr lang="en-US" altLang="en-US" sz="2000" b="1">
                <a:solidFill>
                  <a:schemeClr val="bg1"/>
                </a:solidFill>
              </a:endParaRPr>
            </a:p>
          </p:txBody>
        </p:sp>
        <p:sp>
          <p:nvSpPr>
            <p:cNvPr id="100374" name="Text Box 22"/>
            <p:cNvSpPr txBox="1">
              <a:spLocks noChangeArrowheads="1"/>
            </p:cNvSpPr>
            <p:nvPr/>
          </p:nvSpPr>
          <p:spPr bwMode="auto">
            <a:xfrm>
              <a:off x="2928" y="1680"/>
              <a:ext cx="1200"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t>Public Relations</a:t>
              </a:r>
              <a:endParaRPr lang="en-US" altLang="en-US" sz="2000" b="1"/>
            </a:p>
          </p:txBody>
        </p:sp>
        <p:sp>
          <p:nvSpPr>
            <p:cNvPr id="100375" name="Text Box 23"/>
            <p:cNvSpPr txBox="1">
              <a:spLocks noChangeArrowheads="1"/>
            </p:cNvSpPr>
            <p:nvPr/>
          </p:nvSpPr>
          <p:spPr bwMode="auto">
            <a:xfrm>
              <a:off x="2304" y="3484"/>
              <a:ext cx="1200"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t>Direct Marketing</a:t>
              </a:r>
              <a:endParaRPr lang="en-US" altLang="en-US" sz="2000" b="1"/>
            </a:p>
          </p:txBody>
        </p:sp>
        <p:sp>
          <p:nvSpPr>
            <p:cNvPr id="100376" name="Text Box 24"/>
            <p:cNvSpPr txBox="1">
              <a:spLocks noChangeArrowheads="1"/>
            </p:cNvSpPr>
            <p:nvPr/>
          </p:nvSpPr>
          <p:spPr bwMode="auto">
            <a:xfrm>
              <a:off x="1248" y="2688"/>
              <a:ext cx="1200"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t>Sales Promotion</a:t>
              </a:r>
              <a:endParaRPr lang="en-US" altLang="en-US" sz="2000" b="1"/>
            </a:p>
          </p:txBody>
        </p:sp>
        <p:sp>
          <p:nvSpPr>
            <p:cNvPr id="100377" name="Text Box 25"/>
            <p:cNvSpPr txBox="1">
              <a:spLocks noChangeArrowheads="1"/>
            </p:cNvSpPr>
            <p:nvPr/>
          </p:nvSpPr>
          <p:spPr bwMode="auto">
            <a:xfrm>
              <a:off x="1824" y="1680"/>
              <a:ext cx="12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t>Advertising</a:t>
              </a:r>
              <a:endParaRPr lang="en-US" altLang="en-US" sz="2000" b="1"/>
            </a:p>
          </p:txBody>
        </p:sp>
        <p:sp>
          <p:nvSpPr>
            <p:cNvPr id="100378" name="Text Box 26"/>
            <p:cNvSpPr txBox="1">
              <a:spLocks noChangeArrowheads="1"/>
            </p:cNvSpPr>
            <p:nvPr/>
          </p:nvSpPr>
          <p:spPr bwMode="auto">
            <a:xfrm>
              <a:off x="3360" y="2860"/>
              <a:ext cx="1200"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90000"/>
                </a:lnSpc>
                <a:spcBef>
                  <a:spcPct val="50000"/>
                </a:spcBef>
              </a:pPr>
              <a:r>
                <a:rPr lang="tr-TR" altLang="en-US" sz="2000" b="1"/>
                <a:t>Personal Selling</a:t>
              </a:r>
              <a:endParaRPr lang="en-US" altLang="en-US" sz="2000" b="1"/>
            </a:p>
          </p:txBody>
        </p:sp>
      </p:grpSp>
    </p:spTree>
    <p:extLst>
      <p:ext uri="{BB962C8B-B14F-4D97-AF65-F5344CB8AC3E}">
        <p14:creationId xmlns:p14="http://schemas.microsoft.com/office/powerpoint/2010/main" val="258785625"/>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8450" name="Rectangle 2"/>
          <p:cNvSpPr>
            <a:spLocks noGrp="1" noChangeArrowheads="1"/>
          </p:cNvSpPr>
          <p:nvPr>
            <p:ph type="title"/>
          </p:nvPr>
        </p:nvSpPr>
        <p:spPr>
          <a:xfrm>
            <a:off x="576263" y="188913"/>
            <a:ext cx="370840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a:solidFill>
                  <a:srgbClr val="0000CC"/>
                </a:solidFill>
              </a:rPr>
              <a:t>Advantages</a:t>
            </a:r>
          </a:p>
        </p:txBody>
      </p:sp>
      <p:sp>
        <p:nvSpPr>
          <p:cNvPr id="1768451" name="Rectangle 3"/>
          <p:cNvSpPr>
            <a:spLocks noGrp="1" noChangeArrowheads="1"/>
          </p:cNvSpPr>
          <p:nvPr>
            <p:ph type="body" idx="1"/>
          </p:nvPr>
        </p:nvSpPr>
        <p:spPr>
          <a:xfrm>
            <a:off x="179388" y="981075"/>
            <a:ext cx="5400675" cy="5616575"/>
          </a:xfrm>
        </p:spPr>
        <p:txBody>
          <a:bodyPr/>
          <a:lstStyle/>
          <a:p>
            <a:pPr>
              <a:lnSpc>
                <a:spcPct val="90000"/>
              </a:lnSpc>
              <a:spcBef>
                <a:spcPct val="30000"/>
              </a:spcBef>
            </a:pPr>
            <a:r>
              <a:rPr lang="en-US" altLang="en-US" sz="2200" b="0"/>
              <a:t>Build, maintain and enhance interactions w</a:t>
            </a:r>
            <a:r>
              <a:rPr lang="tr-TR" altLang="en-US" sz="2200" b="0"/>
              <a:t>ith </a:t>
            </a:r>
            <a:r>
              <a:rPr lang="en-US" altLang="en-US" sz="2200" b="0"/>
              <a:t>customers to develop long-term satisfaction through mutually beneficial partnerships </a:t>
            </a:r>
            <a:endParaRPr lang="tr-TR" altLang="en-US" sz="2200" b="0"/>
          </a:p>
          <a:p>
            <a:pPr>
              <a:lnSpc>
                <a:spcPct val="90000"/>
              </a:lnSpc>
              <a:spcBef>
                <a:spcPct val="30000"/>
              </a:spcBef>
            </a:pPr>
            <a:r>
              <a:rPr lang="en-US" altLang="en-US" sz="2200" b="0"/>
              <a:t>More than just a transaction or one-time sale</a:t>
            </a:r>
          </a:p>
          <a:p>
            <a:pPr>
              <a:lnSpc>
                <a:spcPct val="90000"/>
              </a:lnSpc>
              <a:spcBef>
                <a:spcPct val="30000"/>
              </a:spcBef>
            </a:pPr>
            <a:r>
              <a:rPr lang="en-US" altLang="en-US" sz="2200" b="0"/>
              <a:t>Detailed explanation/demonstration of product</a:t>
            </a:r>
          </a:p>
          <a:p>
            <a:pPr>
              <a:lnSpc>
                <a:spcPct val="90000"/>
              </a:lnSpc>
              <a:spcBef>
                <a:spcPct val="30000"/>
              </a:spcBef>
            </a:pPr>
            <a:r>
              <a:rPr lang="en-US" altLang="en-US" sz="2200" b="0"/>
              <a:t>Sales message can be varied according to motivations/interests of prospect; can respond to objections</a:t>
            </a:r>
          </a:p>
          <a:p>
            <a:pPr>
              <a:lnSpc>
                <a:spcPct val="90000"/>
              </a:lnSpc>
              <a:spcBef>
                <a:spcPct val="30000"/>
              </a:spcBef>
            </a:pPr>
            <a:r>
              <a:rPr lang="en-US" altLang="en-US" sz="2200" b="0"/>
              <a:t>Directed only to qualified prospects</a:t>
            </a:r>
          </a:p>
          <a:p>
            <a:pPr>
              <a:lnSpc>
                <a:spcPct val="90000"/>
              </a:lnSpc>
              <a:spcBef>
                <a:spcPct val="30000"/>
              </a:spcBef>
            </a:pPr>
            <a:r>
              <a:rPr lang="en-US" altLang="en-US" sz="2200" b="0"/>
              <a:t>Costs can be controlled by adjusting size of sales force in one-person increments</a:t>
            </a:r>
          </a:p>
          <a:p>
            <a:pPr>
              <a:lnSpc>
                <a:spcPct val="90000"/>
              </a:lnSpc>
              <a:spcBef>
                <a:spcPct val="30000"/>
              </a:spcBef>
            </a:pPr>
            <a:r>
              <a:rPr lang="en-US" altLang="en-US" sz="2200" b="0"/>
              <a:t>More effective in gaining a sale!</a:t>
            </a:r>
          </a:p>
        </p:txBody>
      </p:sp>
      <p:sp>
        <p:nvSpPr>
          <p:cNvPr id="1768452" name="Rectangle 4"/>
          <p:cNvSpPr>
            <a:spLocks noChangeArrowheads="1"/>
          </p:cNvSpPr>
          <p:nvPr/>
        </p:nvSpPr>
        <p:spPr bwMode="auto">
          <a:xfrm>
            <a:off x="5549900" y="1196975"/>
            <a:ext cx="348615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a:lnSpc>
                <a:spcPct val="90000"/>
              </a:lnSpc>
              <a:spcBef>
                <a:spcPct val="50000"/>
              </a:spcBef>
              <a:buFontTx/>
              <a:buChar char="•"/>
            </a:pPr>
            <a:r>
              <a:rPr lang="en-US" altLang="en-US" sz="2200">
                <a:latin typeface="Arial" charset="0"/>
              </a:rPr>
              <a:t>Can not reach mass audience</a:t>
            </a:r>
          </a:p>
          <a:p>
            <a:pPr>
              <a:lnSpc>
                <a:spcPct val="90000"/>
              </a:lnSpc>
              <a:spcBef>
                <a:spcPct val="50000"/>
              </a:spcBef>
              <a:buFontTx/>
              <a:buChar char="•"/>
            </a:pPr>
            <a:r>
              <a:rPr lang="en-US" altLang="en-US" sz="2200">
                <a:latin typeface="Arial" charset="0"/>
              </a:rPr>
              <a:t>Expensive per contact</a:t>
            </a:r>
          </a:p>
          <a:p>
            <a:pPr>
              <a:lnSpc>
                <a:spcPct val="90000"/>
              </a:lnSpc>
              <a:spcBef>
                <a:spcPct val="50000"/>
              </a:spcBef>
              <a:buFontTx/>
              <a:buChar char="•"/>
            </a:pPr>
            <a:r>
              <a:rPr lang="en-US" altLang="en-US" sz="2200">
                <a:latin typeface="Arial" charset="0"/>
              </a:rPr>
              <a:t>Numerous calls needed to generate sale</a:t>
            </a:r>
          </a:p>
          <a:p>
            <a:pPr>
              <a:lnSpc>
                <a:spcPct val="90000"/>
              </a:lnSpc>
              <a:spcBef>
                <a:spcPct val="50000"/>
              </a:spcBef>
              <a:buFontTx/>
              <a:buChar char="•"/>
            </a:pPr>
            <a:r>
              <a:rPr lang="en-US" altLang="en-US" sz="2200">
                <a:latin typeface="Arial" charset="0"/>
              </a:rPr>
              <a:t>Labor intensive</a:t>
            </a:r>
          </a:p>
        </p:txBody>
      </p:sp>
      <p:sp>
        <p:nvSpPr>
          <p:cNvPr id="1768453" name="Rectangle 5"/>
          <p:cNvSpPr>
            <a:spLocks noChangeArrowheads="1"/>
          </p:cNvSpPr>
          <p:nvPr/>
        </p:nvSpPr>
        <p:spPr bwMode="auto">
          <a:xfrm>
            <a:off x="5292725" y="260350"/>
            <a:ext cx="38877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a:solidFill>
                  <a:schemeClr val="tx2"/>
                </a:solidFill>
                <a:latin typeface="Arial Black" pitchFamily="34" charset="0"/>
                <a:cs typeface="Arial" charset="0"/>
              </a:defRPr>
            </a:lvl1pPr>
            <a:lvl2pPr>
              <a:defRPr sz="3600">
                <a:solidFill>
                  <a:schemeClr val="tx2"/>
                </a:solidFill>
                <a:latin typeface="Arial Black" pitchFamily="34" charset="0"/>
                <a:cs typeface="Arial" charset="0"/>
              </a:defRPr>
            </a:lvl2pPr>
            <a:lvl3pPr>
              <a:defRPr sz="3600">
                <a:solidFill>
                  <a:schemeClr val="tx2"/>
                </a:solidFill>
                <a:latin typeface="Arial Black" pitchFamily="34" charset="0"/>
                <a:cs typeface="Arial" charset="0"/>
              </a:defRPr>
            </a:lvl3pPr>
            <a:lvl4pPr>
              <a:defRPr sz="3600">
                <a:solidFill>
                  <a:schemeClr val="tx2"/>
                </a:solidFill>
                <a:latin typeface="Arial Black" pitchFamily="34" charset="0"/>
                <a:cs typeface="Arial" charset="0"/>
              </a:defRPr>
            </a:lvl4pPr>
            <a:lvl5pPr>
              <a:defRPr sz="3600">
                <a:solidFill>
                  <a:schemeClr val="tx2"/>
                </a:solidFill>
                <a:latin typeface="Arial Black" pitchFamily="34" charset="0"/>
                <a:cs typeface="Arial" charset="0"/>
              </a:defRPr>
            </a:lvl5pPr>
            <a:lvl6pPr marL="457200" fontAlgn="base">
              <a:spcBef>
                <a:spcPct val="0"/>
              </a:spcBef>
              <a:spcAft>
                <a:spcPct val="0"/>
              </a:spcAft>
              <a:defRPr sz="3600">
                <a:solidFill>
                  <a:schemeClr val="tx2"/>
                </a:solidFill>
                <a:latin typeface="Arial Black" pitchFamily="34" charset="0"/>
                <a:cs typeface="Arial" charset="0"/>
              </a:defRPr>
            </a:lvl6pPr>
            <a:lvl7pPr marL="914400" fontAlgn="base">
              <a:spcBef>
                <a:spcPct val="0"/>
              </a:spcBef>
              <a:spcAft>
                <a:spcPct val="0"/>
              </a:spcAft>
              <a:defRPr sz="3600">
                <a:solidFill>
                  <a:schemeClr val="tx2"/>
                </a:solidFill>
                <a:latin typeface="Arial Black" pitchFamily="34" charset="0"/>
                <a:cs typeface="Arial" charset="0"/>
              </a:defRPr>
            </a:lvl7pPr>
            <a:lvl8pPr marL="1371600" fontAlgn="base">
              <a:spcBef>
                <a:spcPct val="0"/>
              </a:spcBef>
              <a:spcAft>
                <a:spcPct val="0"/>
              </a:spcAft>
              <a:defRPr sz="3600">
                <a:solidFill>
                  <a:schemeClr val="tx2"/>
                </a:solidFill>
                <a:latin typeface="Arial Black" pitchFamily="34" charset="0"/>
                <a:cs typeface="Arial" charset="0"/>
              </a:defRPr>
            </a:lvl8pPr>
            <a:lvl9pPr marL="1828800" fontAlgn="base">
              <a:spcBef>
                <a:spcPct val="0"/>
              </a:spcBef>
              <a:spcAft>
                <a:spcPct val="0"/>
              </a:spcAft>
              <a:defRPr sz="3600">
                <a:solidFill>
                  <a:schemeClr val="tx2"/>
                </a:solidFill>
                <a:latin typeface="Arial Black" pitchFamily="34" charset="0"/>
                <a:cs typeface="Arial" charset="0"/>
              </a:defRPr>
            </a:lvl9pPr>
          </a:lstStyle>
          <a:p>
            <a:r>
              <a:rPr lang="tr-TR" altLang="en-US">
                <a:solidFill>
                  <a:srgbClr val="0000CC"/>
                </a:solidFill>
              </a:rPr>
              <a:t>Disa</a:t>
            </a:r>
            <a:r>
              <a:rPr lang="en-US" altLang="en-US">
                <a:solidFill>
                  <a:srgbClr val="0000CC"/>
                </a:solidFill>
              </a:rPr>
              <a:t>dvantages</a:t>
            </a:r>
          </a:p>
        </p:txBody>
      </p:sp>
      <p:sp>
        <p:nvSpPr>
          <p:cNvPr id="1768454" name="Line 6"/>
          <p:cNvSpPr>
            <a:spLocks noChangeShapeType="1"/>
          </p:cNvSpPr>
          <p:nvPr/>
        </p:nvSpPr>
        <p:spPr bwMode="auto">
          <a:xfrm>
            <a:off x="5580063" y="1125538"/>
            <a:ext cx="0" cy="5472112"/>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Tree>
    <p:extLst>
      <p:ext uri="{BB962C8B-B14F-4D97-AF65-F5344CB8AC3E}">
        <p14:creationId xmlns:p14="http://schemas.microsoft.com/office/powerpoint/2010/main" val="1031212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8452">
                                            <p:txEl>
                                              <p:pRg st="0" end="0"/>
                                            </p:txEl>
                                          </p:spTgt>
                                        </p:tgtEl>
                                        <p:attrNameLst>
                                          <p:attrName>style.visibility</p:attrName>
                                        </p:attrNameLst>
                                      </p:cBhvr>
                                      <p:to>
                                        <p:strVal val="visible"/>
                                      </p:to>
                                    </p:set>
                                    <p:anim calcmode="lin" valueType="num">
                                      <p:cBhvr additive="base">
                                        <p:cTn id="7" dur="500" fill="hold"/>
                                        <p:tgtEl>
                                          <p:spTgt spid="176845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684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68452">
                                            <p:txEl>
                                              <p:pRg st="1" end="1"/>
                                            </p:txEl>
                                          </p:spTgt>
                                        </p:tgtEl>
                                        <p:attrNameLst>
                                          <p:attrName>style.visibility</p:attrName>
                                        </p:attrNameLst>
                                      </p:cBhvr>
                                      <p:to>
                                        <p:strVal val="visible"/>
                                      </p:to>
                                    </p:set>
                                    <p:anim calcmode="lin" valueType="num">
                                      <p:cBhvr additive="base">
                                        <p:cTn id="13" dur="500" fill="hold"/>
                                        <p:tgtEl>
                                          <p:spTgt spid="176845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6845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68452">
                                            <p:txEl>
                                              <p:pRg st="2" end="2"/>
                                            </p:txEl>
                                          </p:spTgt>
                                        </p:tgtEl>
                                        <p:attrNameLst>
                                          <p:attrName>style.visibility</p:attrName>
                                        </p:attrNameLst>
                                      </p:cBhvr>
                                      <p:to>
                                        <p:strVal val="visible"/>
                                      </p:to>
                                    </p:set>
                                    <p:anim calcmode="lin" valueType="num">
                                      <p:cBhvr additive="base">
                                        <p:cTn id="19" dur="500" fill="hold"/>
                                        <p:tgtEl>
                                          <p:spTgt spid="176845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6845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68452">
                                            <p:txEl>
                                              <p:pRg st="3" end="3"/>
                                            </p:txEl>
                                          </p:spTgt>
                                        </p:tgtEl>
                                        <p:attrNameLst>
                                          <p:attrName>style.visibility</p:attrName>
                                        </p:attrNameLst>
                                      </p:cBhvr>
                                      <p:to>
                                        <p:strVal val="visible"/>
                                      </p:to>
                                    </p:set>
                                    <p:anim calcmode="lin" valueType="num">
                                      <p:cBhvr additive="base">
                                        <p:cTn id="25" dur="500" fill="hold"/>
                                        <p:tgtEl>
                                          <p:spTgt spid="176845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6845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8452"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a:xfrm>
            <a:off x="323850" y="381000"/>
            <a:ext cx="876300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a:solidFill>
                  <a:srgbClr val="0000CC"/>
                </a:solidFill>
              </a:rPr>
              <a:t>How salespeople spend their time</a:t>
            </a:r>
          </a:p>
        </p:txBody>
      </p:sp>
      <p:graphicFrame>
        <p:nvGraphicFramePr>
          <p:cNvPr id="1454083" name="Object 3">
            <a:hlinkClick r:id="" action="ppaction://ole?verb=0"/>
          </p:cNvPr>
          <p:cNvGraphicFramePr>
            <a:graphicFrameLocks/>
          </p:cNvGraphicFramePr>
          <p:nvPr/>
        </p:nvGraphicFramePr>
        <p:xfrm>
          <a:off x="1371600" y="1600200"/>
          <a:ext cx="7378700" cy="5008563"/>
        </p:xfrm>
        <a:graphic>
          <a:graphicData uri="http://schemas.openxmlformats.org/presentationml/2006/ole">
            <mc:AlternateContent xmlns:mc="http://schemas.openxmlformats.org/markup-compatibility/2006">
              <mc:Choice xmlns:v="urn:schemas-microsoft-com:vml" Requires="v">
                <p:oleObj spid="_x0000_s3080" name="Chart" r:id="rId4" imgW="6019681" imgH="4086255" progId="MSGraph.Chart.8">
                  <p:embed followColorScheme="full"/>
                </p:oleObj>
              </mc:Choice>
              <mc:Fallback>
                <p:oleObj name="Chart" r:id="rId4" imgW="6019681" imgH="4086255" progId="MSGraph.Chart.8">
                  <p:embed followColorScheme="full"/>
                  <p:pic>
                    <p:nvPicPr>
                      <p:cNvPr id="0" name=""/>
                      <p:cNvPicPr>
                        <a:picLocks noChangeArrowheads="1"/>
                      </p:cNvPicPr>
                      <p:nvPr/>
                    </p:nvPicPr>
                    <p:blipFill>
                      <a:blip r:embed="rId5"/>
                      <a:srcRect/>
                      <a:stretch>
                        <a:fillRect/>
                      </a:stretch>
                    </p:blipFill>
                    <p:spPr bwMode="auto">
                      <a:xfrm>
                        <a:off x="1371600" y="1600200"/>
                        <a:ext cx="7378700" cy="500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54085" name="Rectangle 5"/>
          <p:cNvSpPr>
            <a:spLocks noChangeArrowheads="1"/>
          </p:cNvSpPr>
          <p:nvPr/>
        </p:nvSpPr>
        <p:spPr bwMode="auto">
          <a:xfrm>
            <a:off x="5940425" y="4806950"/>
            <a:ext cx="2359025" cy="114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Internal Meetings</a:t>
            </a:r>
          </a:p>
          <a:p>
            <a:pPr algn="ctr" eaLnBrk="0" hangingPunct="0">
              <a:lnSpc>
                <a:spcPct val="80000"/>
              </a:lnSpc>
              <a:spcBef>
                <a:spcPct val="50000"/>
              </a:spcBef>
            </a:pPr>
            <a:r>
              <a:rPr lang="en-US" altLang="en-US" sz="2400" b="1"/>
              <a:t>5%</a:t>
            </a:r>
          </a:p>
        </p:txBody>
      </p:sp>
      <p:sp>
        <p:nvSpPr>
          <p:cNvPr id="1454086" name="Rectangle 6"/>
          <p:cNvSpPr>
            <a:spLocks noChangeArrowheads="1"/>
          </p:cNvSpPr>
          <p:nvPr/>
        </p:nvSpPr>
        <p:spPr bwMode="auto">
          <a:xfrm>
            <a:off x="4054475" y="5165725"/>
            <a:ext cx="1978025"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Travel</a:t>
            </a:r>
          </a:p>
          <a:p>
            <a:pPr algn="ctr" eaLnBrk="0" hangingPunct="0">
              <a:lnSpc>
                <a:spcPct val="80000"/>
              </a:lnSpc>
              <a:spcBef>
                <a:spcPct val="50000"/>
              </a:spcBef>
            </a:pPr>
            <a:r>
              <a:rPr lang="en-US" altLang="en-US" sz="2400" b="1"/>
              <a:t>20%</a:t>
            </a:r>
          </a:p>
        </p:txBody>
      </p:sp>
      <p:sp>
        <p:nvSpPr>
          <p:cNvPr id="1454087" name="Rectangle 7"/>
          <p:cNvSpPr>
            <a:spLocks noChangeArrowheads="1"/>
          </p:cNvSpPr>
          <p:nvPr/>
        </p:nvSpPr>
        <p:spPr bwMode="auto">
          <a:xfrm>
            <a:off x="2411413" y="1844675"/>
            <a:ext cx="3121025" cy="114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Face-to-Face Selling</a:t>
            </a:r>
          </a:p>
          <a:p>
            <a:pPr algn="ctr" eaLnBrk="0" hangingPunct="0">
              <a:lnSpc>
                <a:spcPct val="80000"/>
              </a:lnSpc>
              <a:spcBef>
                <a:spcPct val="50000"/>
              </a:spcBef>
            </a:pPr>
            <a:r>
              <a:rPr lang="en-US" altLang="en-US" sz="2400" b="1"/>
              <a:t>33%</a:t>
            </a:r>
          </a:p>
        </p:txBody>
      </p:sp>
      <p:sp>
        <p:nvSpPr>
          <p:cNvPr id="1454088" name="Rectangle 8"/>
          <p:cNvSpPr>
            <a:spLocks noChangeArrowheads="1"/>
          </p:cNvSpPr>
          <p:nvPr/>
        </p:nvSpPr>
        <p:spPr bwMode="auto">
          <a:xfrm>
            <a:off x="0" y="3500438"/>
            <a:ext cx="1978025" cy="114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Phone Selling</a:t>
            </a:r>
          </a:p>
          <a:p>
            <a:pPr algn="ctr" eaLnBrk="0" hangingPunct="0">
              <a:lnSpc>
                <a:spcPct val="80000"/>
              </a:lnSpc>
              <a:spcBef>
                <a:spcPct val="50000"/>
              </a:spcBef>
            </a:pPr>
            <a:r>
              <a:rPr lang="en-US" altLang="en-US" sz="2400" b="1"/>
              <a:t>16%</a:t>
            </a:r>
          </a:p>
        </p:txBody>
      </p:sp>
      <p:sp>
        <p:nvSpPr>
          <p:cNvPr id="1454089" name="Rectangle 9"/>
          <p:cNvSpPr>
            <a:spLocks noChangeArrowheads="1"/>
          </p:cNvSpPr>
          <p:nvPr/>
        </p:nvSpPr>
        <p:spPr bwMode="auto">
          <a:xfrm>
            <a:off x="6443663" y="2492375"/>
            <a:ext cx="2141537"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Account Service Coordination</a:t>
            </a:r>
          </a:p>
          <a:p>
            <a:pPr algn="ctr" eaLnBrk="0" hangingPunct="0">
              <a:lnSpc>
                <a:spcPct val="80000"/>
              </a:lnSpc>
              <a:spcBef>
                <a:spcPct val="50000"/>
              </a:spcBef>
            </a:pPr>
            <a:r>
              <a:rPr lang="en-US" altLang="en-US" sz="2400" b="1"/>
              <a:t>16%</a:t>
            </a:r>
          </a:p>
        </p:txBody>
      </p:sp>
      <p:sp>
        <p:nvSpPr>
          <p:cNvPr id="1454090" name="Rectangle 10"/>
          <p:cNvSpPr>
            <a:spLocks noChangeArrowheads="1"/>
          </p:cNvSpPr>
          <p:nvPr/>
        </p:nvSpPr>
        <p:spPr bwMode="auto">
          <a:xfrm>
            <a:off x="1258888" y="5013325"/>
            <a:ext cx="2359025"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lnSpc>
                <a:spcPct val="80000"/>
              </a:lnSpc>
              <a:spcBef>
                <a:spcPct val="50000"/>
              </a:spcBef>
            </a:pPr>
            <a:r>
              <a:rPr lang="en-US" altLang="en-US" sz="2400" b="1"/>
              <a:t>Administration</a:t>
            </a:r>
          </a:p>
          <a:p>
            <a:pPr algn="ctr" eaLnBrk="0" hangingPunct="0">
              <a:lnSpc>
                <a:spcPct val="80000"/>
              </a:lnSpc>
              <a:spcBef>
                <a:spcPct val="50000"/>
              </a:spcBef>
            </a:pPr>
            <a:r>
              <a:rPr lang="en-US" altLang="en-US" sz="2400" b="1"/>
              <a:t>10%</a:t>
            </a:r>
          </a:p>
        </p:txBody>
      </p:sp>
      <p:sp>
        <p:nvSpPr>
          <p:cNvPr id="1454091" name="Rectangle 11"/>
          <p:cNvSpPr>
            <a:spLocks noChangeArrowheads="1"/>
          </p:cNvSpPr>
          <p:nvPr/>
        </p:nvSpPr>
        <p:spPr bwMode="auto">
          <a:xfrm>
            <a:off x="496888" y="6192838"/>
            <a:ext cx="2359025" cy="23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lnSpc>
                <a:spcPct val="80000"/>
              </a:lnSpc>
              <a:spcBef>
                <a:spcPct val="50000"/>
              </a:spcBef>
            </a:pPr>
            <a:r>
              <a:rPr lang="en-US" altLang="en-US" sz="1200" b="1"/>
              <a:t>SOURCE:</a:t>
            </a:r>
          </a:p>
        </p:txBody>
      </p:sp>
      <p:sp>
        <p:nvSpPr>
          <p:cNvPr id="1454092" name="Rectangle 12"/>
          <p:cNvSpPr>
            <a:spLocks noChangeArrowheads="1"/>
          </p:cNvSpPr>
          <p:nvPr/>
        </p:nvSpPr>
        <p:spPr bwMode="auto">
          <a:xfrm>
            <a:off x="1447800" y="6172200"/>
            <a:ext cx="60928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spcBef>
                <a:spcPct val="50000"/>
              </a:spcBef>
            </a:pPr>
            <a:r>
              <a:rPr lang="en-US" altLang="en-US" sz="1200"/>
              <a:t>William A. O’Connell and William Keenan, Jr., “The Shape of Things to Come,” </a:t>
            </a:r>
            <a:r>
              <a:rPr lang="en-US" altLang="en-US" sz="1200" b="1"/>
              <a:t>Sales &amp; Marketing Management</a:t>
            </a:r>
            <a:r>
              <a:rPr lang="en-US" altLang="en-US" sz="1200"/>
              <a:t>, January 1990, pp. 36-41.</a:t>
            </a:r>
          </a:p>
        </p:txBody>
      </p:sp>
    </p:spTree>
    <p:extLst>
      <p:ext uri="{BB962C8B-B14F-4D97-AF65-F5344CB8AC3E}">
        <p14:creationId xmlns:p14="http://schemas.microsoft.com/office/powerpoint/2010/main" val="3905334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7378" name="Group 2"/>
          <p:cNvGrpSpPr>
            <a:grpSpLocks/>
          </p:cNvGrpSpPr>
          <p:nvPr/>
        </p:nvGrpSpPr>
        <p:grpSpPr bwMode="auto">
          <a:xfrm>
            <a:off x="381000" y="1219200"/>
            <a:ext cx="8458200" cy="5181600"/>
            <a:chOff x="240" y="720"/>
            <a:chExt cx="5328" cy="3264"/>
          </a:xfrm>
        </p:grpSpPr>
        <p:sp>
          <p:nvSpPr>
            <p:cNvPr id="1637379" name="Rectangle 3"/>
            <p:cNvSpPr>
              <a:spLocks noChangeArrowheads="1"/>
            </p:cNvSpPr>
            <p:nvPr/>
          </p:nvSpPr>
          <p:spPr bwMode="auto">
            <a:xfrm>
              <a:off x="240" y="720"/>
              <a:ext cx="5328" cy="3264"/>
            </a:xfrm>
            <a:prstGeom prst="rect">
              <a:avLst/>
            </a:prstGeom>
            <a:solidFill>
              <a:schemeClr val="bg1"/>
            </a:solidFill>
            <a:ln w="25400">
              <a:solidFill>
                <a:srgbClr val="99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637380" name="Group 4"/>
            <p:cNvGrpSpPr>
              <a:grpSpLocks/>
            </p:cNvGrpSpPr>
            <p:nvPr/>
          </p:nvGrpSpPr>
          <p:grpSpPr bwMode="auto">
            <a:xfrm>
              <a:off x="336" y="1152"/>
              <a:ext cx="5136" cy="2592"/>
              <a:chOff x="336" y="1392"/>
              <a:chExt cx="5136" cy="2592"/>
            </a:xfrm>
          </p:grpSpPr>
          <p:grpSp>
            <p:nvGrpSpPr>
              <p:cNvPr id="1637381" name="Group 5"/>
              <p:cNvGrpSpPr>
                <a:grpSpLocks/>
              </p:cNvGrpSpPr>
              <p:nvPr/>
            </p:nvGrpSpPr>
            <p:grpSpPr bwMode="auto">
              <a:xfrm>
                <a:off x="432" y="1392"/>
                <a:ext cx="5040" cy="1968"/>
                <a:chOff x="624" y="960"/>
                <a:chExt cx="4416" cy="1968"/>
              </a:xfrm>
            </p:grpSpPr>
            <p:grpSp>
              <p:nvGrpSpPr>
                <p:cNvPr id="1637382" name="Group 6"/>
                <p:cNvGrpSpPr>
                  <a:grpSpLocks/>
                </p:cNvGrpSpPr>
                <p:nvPr/>
              </p:nvGrpSpPr>
              <p:grpSpPr bwMode="auto">
                <a:xfrm>
                  <a:off x="624" y="960"/>
                  <a:ext cx="3936" cy="576"/>
                  <a:chOff x="624" y="960"/>
                  <a:chExt cx="3936" cy="576"/>
                </a:xfrm>
              </p:grpSpPr>
              <p:sp>
                <p:nvSpPr>
                  <p:cNvPr id="1637383" name="Rectangle 7"/>
                  <p:cNvSpPr>
                    <a:spLocks noChangeArrowheads="1"/>
                  </p:cNvSpPr>
                  <p:nvPr/>
                </p:nvSpPr>
                <p:spPr bwMode="auto">
                  <a:xfrm>
                    <a:off x="624" y="960"/>
                    <a:ext cx="912" cy="576"/>
                  </a:xfrm>
                  <a:prstGeom prst="rect">
                    <a:avLst/>
                  </a:prstGeom>
                  <a:gradFill rotWithShape="1">
                    <a:gsLst>
                      <a:gs pos="0">
                        <a:schemeClr val="bg1"/>
                      </a:gs>
                      <a:gs pos="100000">
                        <a:srgbClr val="6699FF"/>
                      </a:gs>
                    </a:gsLst>
                    <a:path path="shape">
                      <a:fillToRect l="50000" t="50000" r="50000" b="50000"/>
                    </a:path>
                  </a:gra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Prospecting &amp; qualifying</a:t>
                    </a:r>
                    <a:endParaRPr lang="en-GB" altLang="en-US" sz="2000">
                      <a:latin typeface="Franklin Gothic Medium Cond" pitchFamily="34" charset="0"/>
                    </a:endParaRPr>
                  </a:p>
                </p:txBody>
              </p:sp>
              <p:sp>
                <p:nvSpPr>
                  <p:cNvPr id="1637384" name="Rectangle 8"/>
                  <p:cNvSpPr>
                    <a:spLocks noChangeArrowheads="1"/>
                  </p:cNvSpPr>
                  <p:nvPr/>
                </p:nvSpPr>
                <p:spPr bwMode="auto">
                  <a:xfrm>
                    <a:off x="1680" y="960"/>
                    <a:ext cx="768" cy="576"/>
                  </a:xfrm>
                  <a:prstGeom prst="rect">
                    <a:avLst/>
                  </a:prstGeom>
                  <a:gradFill rotWithShape="1">
                    <a:gsLst>
                      <a:gs pos="0">
                        <a:schemeClr val="bg1"/>
                      </a:gs>
                      <a:gs pos="100000">
                        <a:srgbClr val="66FF66"/>
                      </a:gs>
                    </a:gsLst>
                    <a:path path="shape">
                      <a:fillToRect l="50000" t="50000" r="50000" b="50000"/>
                    </a:path>
                  </a:gradFill>
                  <a:ln w="25400">
                    <a:solidFill>
                      <a:srgbClr val="3399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Pre-approach</a:t>
                    </a:r>
                    <a:r>
                      <a:rPr lang="en-US" altLang="en-US" sz="2000">
                        <a:solidFill>
                          <a:srgbClr val="008000"/>
                        </a:solidFill>
                        <a:latin typeface="Franklin Gothic Medium Cond" pitchFamily="34" charset="0"/>
                      </a:rPr>
                      <a:t> </a:t>
                    </a:r>
                    <a:endParaRPr lang="en-GB" altLang="en-US" sz="2000">
                      <a:solidFill>
                        <a:srgbClr val="008000"/>
                      </a:solidFill>
                      <a:latin typeface="Franklin Gothic Medium Cond" pitchFamily="34" charset="0"/>
                    </a:endParaRPr>
                  </a:p>
                </p:txBody>
              </p:sp>
              <p:sp>
                <p:nvSpPr>
                  <p:cNvPr id="1637385" name="Rectangle 9"/>
                  <p:cNvSpPr>
                    <a:spLocks noChangeArrowheads="1"/>
                  </p:cNvSpPr>
                  <p:nvPr/>
                </p:nvSpPr>
                <p:spPr bwMode="auto">
                  <a:xfrm>
                    <a:off x="2592" y="960"/>
                    <a:ext cx="720" cy="576"/>
                  </a:xfrm>
                  <a:prstGeom prst="rect">
                    <a:avLst/>
                  </a:prstGeom>
                  <a:gradFill rotWithShape="1">
                    <a:gsLst>
                      <a:gs pos="0">
                        <a:schemeClr val="bg1"/>
                      </a:gs>
                      <a:gs pos="100000">
                        <a:srgbClr val="FF5050">
                          <a:alpha val="60001"/>
                        </a:srgbClr>
                      </a:gs>
                    </a:gsLst>
                    <a:path path="shape">
                      <a:fillToRect l="50000" t="50000" r="50000" b="50000"/>
                    </a:path>
                  </a:gradFill>
                  <a:ln w="25400">
                    <a:solidFill>
                      <a:srgbClr val="FF505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Approach</a:t>
                    </a:r>
                    <a:endParaRPr lang="en-GB" altLang="en-US" sz="2000">
                      <a:latin typeface="Franklin Gothic Medium Cond" pitchFamily="34" charset="0"/>
                    </a:endParaRPr>
                  </a:p>
                </p:txBody>
              </p:sp>
              <p:sp>
                <p:nvSpPr>
                  <p:cNvPr id="1637386" name="Line 10"/>
                  <p:cNvSpPr>
                    <a:spLocks noChangeShapeType="1"/>
                  </p:cNvSpPr>
                  <p:nvPr/>
                </p:nvSpPr>
                <p:spPr bwMode="auto">
                  <a:xfrm>
                    <a:off x="1536" y="1248"/>
                    <a:ext cx="144" cy="0"/>
                  </a:xfrm>
                  <a:prstGeom prst="line">
                    <a:avLst/>
                  </a:prstGeom>
                  <a:noFill/>
                  <a:ln w="63500">
                    <a:solidFill>
                      <a:srgbClr val="00008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7387" name="Line 11"/>
                  <p:cNvSpPr>
                    <a:spLocks noChangeShapeType="1"/>
                  </p:cNvSpPr>
                  <p:nvPr/>
                </p:nvSpPr>
                <p:spPr bwMode="auto">
                  <a:xfrm>
                    <a:off x="2448" y="1248"/>
                    <a:ext cx="144" cy="0"/>
                  </a:xfrm>
                  <a:prstGeom prst="line">
                    <a:avLst/>
                  </a:prstGeom>
                  <a:noFill/>
                  <a:ln w="63500">
                    <a:solidFill>
                      <a:srgbClr val="00008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7388" name="Rectangle 12"/>
                  <p:cNvSpPr>
                    <a:spLocks noChangeArrowheads="1"/>
                  </p:cNvSpPr>
                  <p:nvPr/>
                </p:nvSpPr>
                <p:spPr bwMode="auto">
                  <a:xfrm>
                    <a:off x="3456" y="960"/>
                    <a:ext cx="1104" cy="576"/>
                  </a:xfrm>
                  <a:prstGeom prst="rect">
                    <a:avLst/>
                  </a:prstGeom>
                  <a:gradFill rotWithShape="1">
                    <a:gsLst>
                      <a:gs pos="0">
                        <a:schemeClr val="bg1"/>
                      </a:gs>
                      <a:gs pos="100000">
                        <a:srgbClr val="D60093">
                          <a:alpha val="52000"/>
                        </a:srgbClr>
                      </a:gs>
                    </a:gsLst>
                    <a:path path="shape">
                      <a:fillToRect l="50000" t="50000" r="50000" b="50000"/>
                    </a:path>
                  </a:gradFill>
                  <a:ln w="25400">
                    <a:solidFill>
                      <a:srgbClr val="CC33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solidFill>
                          <a:srgbClr val="993366"/>
                        </a:solidFill>
                        <a:latin typeface="Franklin Gothic Medium Cond" pitchFamily="34" charset="0"/>
                      </a:rPr>
                      <a:t>Presentation &amp; demonstration</a:t>
                    </a:r>
                    <a:endParaRPr lang="en-GB" altLang="en-US" sz="2000">
                      <a:solidFill>
                        <a:srgbClr val="993366"/>
                      </a:solidFill>
                      <a:latin typeface="Franklin Gothic Medium Cond" pitchFamily="34" charset="0"/>
                    </a:endParaRPr>
                  </a:p>
                </p:txBody>
              </p:sp>
              <p:sp>
                <p:nvSpPr>
                  <p:cNvPr id="1637389" name="Line 13"/>
                  <p:cNvSpPr>
                    <a:spLocks noChangeShapeType="1"/>
                  </p:cNvSpPr>
                  <p:nvPr/>
                </p:nvSpPr>
                <p:spPr bwMode="auto">
                  <a:xfrm>
                    <a:off x="3312" y="1248"/>
                    <a:ext cx="144" cy="0"/>
                  </a:xfrm>
                  <a:prstGeom prst="line">
                    <a:avLst/>
                  </a:prstGeom>
                  <a:noFill/>
                  <a:ln w="63500">
                    <a:solidFill>
                      <a:srgbClr val="00008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390" name="Group 14"/>
                <p:cNvGrpSpPr>
                  <a:grpSpLocks/>
                </p:cNvGrpSpPr>
                <p:nvPr/>
              </p:nvGrpSpPr>
              <p:grpSpPr bwMode="auto">
                <a:xfrm>
                  <a:off x="1008" y="2352"/>
                  <a:ext cx="2400" cy="576"/>
                  <a:chOff x="1008" y="2352"/>
                  <a:chExt cx="2400" cy="576"/>
                </a:xfrm>
              </p:grpSpPr>
              <p:sp>
                <p:nvSpPr>
                  <p:cNvPr id="1637391" name="Rectangle 15"/>
                  <p:cNvSpPr>
                    <a:spLocks noChangeArrowheads="1"/>
                  </p:cNvSpPr>
                  <p:nvPr/>
                </p:nvSpPr>
                <p:spPr bwMode="auto">
                  <a:xfrm>
                    <a:off x="1008" y="2352"/>
                    <a:ext cx="768" cy="576"/>
                  </a:xfrm>
                  <a:prstGeom prst="rect">
                    <a:avLst/>
                  </a:prstGeom>
                  <a:gradFill rotWithShape="1">
                    <a:gsLst>
                      <a:gs pos="0">
                        <a:schemeClr val="bg1"/>
                      </a:gs>
                      <a:gs pos="100000">
                        <a:srgbClr val="FFCC00"/>
                      </a:gs>
                    </a:gsLst>
                    <a:path path="shape">
                      <a:fillToRect l="50000" t="50000" r="50000" b="50000"/>
                    </a:path>
                  </a:gradFill>
                  <a:ln w="25400">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Handling objections</a:t>
                    </a:r>
                    <a:endParaRPr lang="en-GB" altLang="en-US" sz="2000">
                      <a:latin typeface="Franklin Gothic Medium Cond" pitchFamily="34" charset="0"/>
                    </a:endParaRPr>
                  </a:p>
                </p:txBody>
              </p:sp>
              <p:sp>
                <p:nvSpPr>
                  <p:cNvPr id="1637392" name="Rectangle 16"/>
                  <p:cNvSpPr>
                    <a:spLocks noChangeArrowheads="1"/>
                  </p:cNvSpPr>
                  <p:nvPr/>
                </p:nvSpPr>
                <p:spPr bwMode="auto">
                  <a:xfrm>
                    <a:off x="1872" y="2352"/>
                    <a:ext cx="720" cy="576"/>
                  </a:xfrm>
                  <a:prstGeom prst="rect">
                    <a:avLst/>
                  </a:prstGeom>
                  <a:gradFill rotWithShape="1">
                    <a:gsLst>
                      <a:gs pos="0">
                        <a:schemeClr val="bg1"/>
                      </a:gs>
                      <a:gs pos="100000">
                        <a:srgbClr val="66FFCC">
                          <a:alpha val="60001"/>
                        </a:srgbClr>
                      </a:gs>
                    </a:gsLst>
                    <a:path path="shape">
                      <a:fillToRect l="50000" t="50000" r="50000" b="50000"/>
                    </a:path>
                  </a:gra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Closing</a:t>
                    </a:r>
                    <a:endParaRPr lang="en-GB" altLang="en-US" sz="2000">
                      <a:latin typeface="Franklin Gothic Medium Cond" pitchFamily="34" charset="0"/>
                    </a:endParaRPr>
                  </a:p>
                </p:txBody>
              </p:sp>
              <p:sp>
                <p:nvSpPr>
                  <p:cNvPr id="1637393" name="Rectangle 17"/>
                  <p:cNvSpPr>
                    <a:spLocks noChangeArrowheads="1"/>
                  </p:cNvSpPr>
                  <p:nvPr/>
                </p:nvSpPr>
                <p:spPr bwMode="auto">
                  <a:xfrm>
                    <a:off x="2688" y="2352"/>
                    <a:ext cx="720" cy="576"/>
                  </a:xfrm>
                  <a:prstGeom prst="rect">
                    <a:avLst/>
                  </a:prstGeom>
                  <a:gradFill rotWithShape="1">
                    <a:gsLst>
                      <a:gs pos="0">
                        <a:schemeClr val="bg1"/>
                      </a:gs>
                      <a:gs pos="100000">
                        <a:srgbClr val="99FF99">
                          <a:alpha val="64999"/>
                        </a:srgbClr>
                      </a:gs>
                    </a:gsLst>
                    <a:path path="shape">
                      <a:fillToRect l="50000" t="50000" r="50000" b="50000"/>
                    </a:path>
                  </a:gradFill>
                  <a:ln w="25400">
                    <a:solidFill>
                      <a:srgbClr val="00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a:latin typeface="Franklin Gothic Medium Cond" pitchFamily="34" charset="0"/>
                      </a:rPr>
                      <a:t>Follow-up</a:t>
                    </a:r>
                    <a:endParaRPr lang="en-GB" altLang="en-US" sz="2000">
                      <a:latin typeface="Franklin Gothic Medium Cond" pitchFamily="34" charset="0"/>
                    </a:endParaRPr>
                  </a:p>
                </p:txBody>
              </p:sp>
              <p:sp>
                <p:nvSpPr>
                  <p:cNvPr id="1637394" name="Line 18"/>
                  <p:cNvSpPr>
                    <a:spLocks noChangeShapeType="1"/>
                  </p:cNvSpPr>
                  <p:nvPr/>
                </p:nvSpPr>
                <p:spPr bwMode="auto">
                  <a:xfrm>
                    <a:off x="1776" y="2640"/>
                    <a:ext cx="144" cy="0"/>
                  </a:xfrm>
                  <a:prstGeom prst="line">
                    <a:avLst/>
                  </a:prstGeom>
                  <a:noFill/>
                  <a:ln w="63500">
                    <a:solidFill>
                      <a:srgbClr val="00008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7395" name="Line 19"/>
                  <p:cNvSpPr>
                    <a:spLocks noChangeShapeType="1"/>
                  </p:cNvSpPr>
                  <p:nvPr/>
                </p:nvSpPr>
                <p:spPr bwMode="auto">
                  <a:xfrm>
                    <a:off x="2592" y="2640"/>
                    <a:ext cx="144" cy="0"/>
                  </a:xfrm>
                  <a:prstGeom prst="line">
                    <a:avLst/>
                  </a:prstGeom>
                  <a:noFill/>
                  <a:ln w="63500">
                    <a:solidFill>
                      <a:srgbClr val="00008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37396" name="Freeform 20"/>
                <p:cNvSpPr>
                  <a:spLocks/>
                </p:cNvSpPr>
                <p:nvPr/>
              </p:nvSpPr>
              <p:spPr bwMode="auto">
                <a:xfrm>
                  <a:off x="672" y="1248"/>
                  <a:ext cx="4368" cy="1392"/>
                </a:xfrm>
                <a:custGeom>
                  <a:avLst/>
                  <a:gdLst>
                    <a:gd name="T0" fmla="*/ 3888 w 4368"/>
                    <a:gd name="T1" fmla="*/ 0 h 1392"/>
                    <a:gd name="T2" fmla="*/ 4368 w 4368"/>
                    <a:gd name="T3" fmla="*/ 0 h 1392"/>
                    <a:gd name="T4" fmla="*/ 4368 w 4368"/>
                    <a:gd name="T5" fmla="*/ 960 h 1392"/>
                    <a:gd name="T6" fmla="*/ 0 w 4368"/>
                    <a:gd name="T7" fmla="*/ 960 h 1392"/>
                    <a:gd name="T8" fmla="*/ 0 w 4368"/>
                    <a:gd name="T9" fmla="*/ 1392 h 1392"/>
                    <a:gd name="T10" fmla="*/ 317 w 4368"/>
                    <a:gd name="T11" fmla="*/ 1392 h 1392"/>
                  </a:gdLst>
                  <a:ahLst/>
                  <a:cxnLst>
                    <a:cxn ang="0">
                      <a:pos x="T0" y="T1"/>
                    </a:cxn>
                    <a:cxn ang="0">
                      <a:pos x="T2" y="T3"/>
                    </a:cxn>
                    <a:cxn ang="0">
                      <a:pos x="T4" y="T5"/>
                    </a:cxn>
                    <a:cxn ang="0">
                      <a:pos x="T6" y="T7"/>
                    </a:cxn>
                    <a:cxn ang="0">
                      <a:pos x="T8" y="T9"/>
                    </a:cxn>
                    <a:cxn ang="0">
                      <a:pos x="T10" y="T11"/>
                    </a:cxn>
                  </a:cxnLst>
                  <a:rect l="0" t="0" r="r" b="b"/>
                  <a:pathLst>
                    <a:path w="4368" h="1392">
                      <a:moveTo>
                        <a:pt x="3888" y="0"/>
                      </a:moveTo>
                      <a:lnTo>
                        <a:pt x="4368" y="0"/>
                      </a:lnTo>
                      <a:lnTo>
                        <a:pt x="4368" y="960"/>
                      </a:lnTo>
                      <a:lnTo>
                        <a:pt x="0" y="960"/>
                      </a:lnTo>
                      <a:lnTo>
                        <a:pt x="0" y="1392"/>
                      </a:lnTo>
                      <a:cubicBezTo>
                        <a:pt x="106" y="1392"/>
                        <a:pt x="211" y="1392"/>
                        <a:pt x="317" y="1392"/>
                      </a:cubicBezTo>
                    </a:path>
                  </a:pathLst>
                </a:custGeom>
                <a:noFill/>
                <a:ln w="38100" cap="flat">
                  <a:solidFill>
                    <a:srgbClr val="000080"/>
                  </a:solidFill>
                  <a:prstDash val="sysDot"/>
                  <a:round/>
                  <a:headEn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397" name="Group 21"/>
              <p:cNvGrpSpPr>
                <a:grpSpLocks/>
              </p:cNvGrpSpPr>
              <p:nvPr/>
            </p:nvGrpSpPr>
            <p:grpSpPr bwMode="auto">
              <a:xfrm>
                <a:off x="336" y="1968"/>
                <a:ext cx="1056" cy="624"/>
                <a:chOff x="576" y="1536"/>
                <a:chExt cx="912" cy="624"/>
              </a:xfrm>
            </p:grpSpPr>
            <p:sp>
              <p:nvSpPr>
                <p:cNvPr id="1637398" name="Rectangle 22"/>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Identify qualified potential customers</a:t>
                  </a:r>
                  <a:endParaRPr lang="en-GB" altLang="en-US" sz="1600">
                    <a:solidFill>
                      <a:srgbClr val="990000"/>
                    </a:solidFill>
                    <a:latin typeface="Franklin Gothic Medium Cond" pitchFamily="34" charset="0"/>
                  </a:endParaRPr>
                </a:p>
              </p:txBody>
            </p:sp>
            <p:sp>
              <p:nvSpPr>
                <p:cNvPr id="1637399" name="Line 23"/>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00" name="Group 24"/>
              <p:cNvGrpSpPr>
                <a:grpSpLocks/>
              </p:cNvGrpSpPr>
              <p:nvPr/>
            </p:nvGrpSpPr>
            <p:grpSpPr bwMode="auto">
              <a:xfrm>
                <a:off x="1536" y="1968"/>
                <a:ext cx="1008" cy="624"/>
                <a:chOff x="576" y="1536"/>
                <a:chExt cx="912" cy="624"/>
              </a:xfrm>
            </p:grpSpPr>
            <p:sp>
              <p:nvSpPr>
                <p:cNvPr id="1637401" name="Rectangle 25"/>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Learn as much as possible about customer</a:t>
                  </a:r>
                  <a:endParaRPr lang="en-GB" altLang="en-US" sz="1600">
                    <a:solidFill>
                      <a:srgbClr val="990000"/>
                    </a:solidFill>
                    <a:latin typeface="Franklin Gothic Medium Cond" pitchFamily="34" charset="0"/>
                  </a:endParaRPr>
                </a:p>
              </p:txBody>
            </p:sp>
            <p:sp>
              <p:nvSpPr>
                <p:cNvPr id="1637402" name="Line 26"/>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03" name="Group 27"/>
              <p:cNvGrpSpPr>
                <a:grpSpLocks/>
              </p:cNvGrpSpPr>
              <p:nvPr/>
            </p:nvGrpSpPr>
            <p:grpSpPr bwMode="auto">
              <a:xfrm>
                <a:off x="2592" y="1968"/>
                <a:ext cx="912" cy="624"/>
                <a:chOff x="576" y="1536"/>
                <a:chExt cx="912" cy="624"/>
              </a:xfrm>
            </p:grpSpPr>
            <p:sp>
              <p:nvSpPr>
                <p:cNvPr id="1637404" name="Rectangle 28"/>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Make a relationship</a:t>
                  </a:r>
                  <a:endParaRPr lang="en-GB" altLang="en-US" sz="1600">
                    <a:solidFill>
                      <a:srgbClr val="990000"/>
                    </a:solidFill>
                    <a:latin typeface="Franklin Gothic Medium Cond" pitchFamily="34" charset="0"/>
                  </a:endParaRPr>
                </a:p>
              </p:txBody>
            </p:sp>
            <p:sp>
              <p:nvSpPr>
                <p:cNvPr id="1637405" name="Line 29"/>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06" name="Group 30"/>
              <p:cNvGrpSpPr>
                <a:grpSpLocks/>
              </p:cNvGrpSpPr>
              <p:nvPr/>
            </p:nvGrpSpPr>
            <p:grpSpPr bwMode="auto">
              <a:xfrm>
                <a:off x="3504" y="1968"/>
                <a:ext cx="1632" cy="624"/>
                <a:chOff x="576" y="1536"/>
                <a:chExt cx="912" cy="624"/>
              </a:xfrm>
            </p:grpSpPr>
            <p:sp>
              <p:nvSpPr>
                <p:cNvPr id="1637407" name="Rectangle 31"/>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Tell the product “story” &amp; focus on customer benefits </a:t>
                  </a:r>
                  <a:endParaRPr lang="en-GB" altLang="en-US" sz="1600">
                    <a:solidFill>
                      <a:srgbClr val="990000"/>
                    </a:solidFill>
                    <a:latin typeface="Franklin Gothic Medium Cond" pitchFamily="34" charset="0"/>
                  </a:endParaRPr>
                </a:p>
              </p:txBody>
            </p:sp>
            <p:sp>
              <p:nvSpPr>
                <p:cNvPr id="1637408" name="Line 32"/>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09" name="Group 33"/>
              <p:cNvGrpSpPr>
                <a:grpSpLocks/>
              </p:cNvGrpSpPr>
              <p:nvPr/>
            </p:nvGrpSpPr>
            <p:grpSpPr bwMode="auto">
              <a:xfrm>
                <a:off x="672" y="3360"/>
                <a:ext cx="1248" cy="624"/>
                <a:chOff x="576" y="1536"/>
                <a:chExt cx="912" cy="624"/>
              </a:xfrm>
            </p:grpSpPr>
            <p:sp>
              <p:nvSpPr>
                <p:cNvPr id="1637410" name="Rectangle 34"/>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Overcome customer objections</a:t>
                  </a:r>
                  <a:endParaRPr lang="en-GB" altLang="en-US" sz="1600">
                    <a:solidFill>
                      <a:srgbClr val="990000"/>
                    </a:solidFill>
                    <a:latin typeface="Franklin Gothic Medium Cond" pitchFamily="34" charset="0"/>
                  </a:endParaRPr>
                </a:p>
              </p:txBody>
            </p:sp>
            <p:sp>
              <p:nvSpPr>
                <p:cNvPr id="1637411" name="Line 35"/>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12" name="Group 36"/>
              <p:cNvGrpSpPr>
                <a:grpSpLocks/>
              </p:cNvGrpSpPr>
              <p:nvPr/>
            </p:nvGrpSpPr>
            <p:grpSpPr bwMode="auto">
              <a:xfrm>
                <a:off x="1968" y="3360"/>
                <a:ext cx="576" cy="624"/>
                <a:chOff x="576" y="1536"/>
                <a:chExt cx="912" cy="624"/>
              </a:xfrm>
            </p:grpSpPr>
            <p:sp>
              <p:nvSpPr>
                <p:cNvPr id="1637413" name="Rectangle 37"/>
                <p:cNvSpPr>
                  <a:spLocks noChangeArrowheads="1"/>
                </p:cNvSpPr>
                <p:nvPr/>
              </p:nvSpPr>
              <p:spPr bwMode="auto">
                <a:xfrm>
                  <a:off x="576" y="1680"/>
                  <a:ext cx="912"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Ask for an order</a:t>
                  </a:r>
                  <a:endParaRPr lang="en-GB" altLang="en-US" sz="1600">
                    <a:solidFill>
                      <a:srgbClr val="990000"/>
                    </a:solidFill>
                    <a:latin typeface="Franklin Gothic Medium Cond" pitchFamily="34" charset="0"/>
                  </a:endParaRPr>
                </a:p>
              </p:txBody>
            </p:sp>
            <p:sp>
              <p:nvSpPr>
                <p:cNvPr id="1637414" name="Line 38"/>
                <p:cNvSpPr>
                  <a:spLocks noChangeShapeType="1"/>
                </p:cNvSpPr>
                <p:nvPr/>
              </p:nvSpPr>
              <p:spPr bwMode="auto">
                <a:xfrm>
                  <a:off x="1056" y="1536"/>
                  <a:ext cx="0" cy="144"/>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37415" name="Group 39"/>
              <p:cNvGrpSpPr>
                <a:grpSpLocks/>
              </p:cNvGrpSpPr>
              <p:nvPr/>
            </p:nvGrpSpPr>
            <p:grpSpPr bwMode="auto">
              <a:xfrm>
                <a:off x="3519" y="2928"/>
                <a:ext cx="1377" cy="480"/>
                <a:chOff x="3423" y="2496"/>
                <a:chExt cx="1377" cy="480"/>
              </a:xfrm>
            </p:grpSpPr>
            <p:sp>
              <p:nvSpPr>
                <p:cNvPr id="1637416" name="Rectangle 40"/>
                <p:cNvSpPr>
                  <a:spLocks noChangeArrowheads="1"/>
                </p:cNvSpPr>
                <p:nvPr/>
              </p:nvSpPr>
              <p:spPr bwMode="auto">
                <a:xfrm>
                  <a:off x="3552" y="2496"/>
                  <a:ext cx="1248" cy="480"/>
                </a:xfrm>
                <a:prstGeom prst="rect">
                  <a:avLst/>
                </a:prstGeom>
                <a:noFill/>
                <a:ln>
                  <a:noFill/>
                </a:ln>
                <a:effectLst/>
                <a:extLst>
                  <a:ext uri="{909E8E84-426E-40DD-AFC4-6F175D3DCCD1}">
                    <a14:hiddenFill xmlns:a14="http://schemas.microsoft.com/office/drawing/2010/main">
                      <a:solidFill>
                        <a:srgbClr val="FF5050">
                          <a:alpha val="60001"/>
                        </a:srgbClr>
                      </a:solidFill>
                    </a14:hiddenFill>
                  </a:ext>
                  <a:ext uri="{91240B29-F687-4F45-9708-019B960494DF}">
                    <a14:hiddenLine xmlns:a14="http://schemas.microsoft.com/office/drawing/2010/main" w="25400">
                      <a:solidFill>
                        <a:srgbClr val="FF505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1600">
                      <a:solidFill>
                        <a:srgbClr val="990000"/>
                      </a:solidFill>
                      <a:latin typeface="Franklin Gothic Medium Cond" pitchFamily="34" charset="0"/>
                    </a:rPr>
                    <a:t>To insure customer satisfaction &amp; repeat business</a:t>
                  </a:r>
                  <a:endParaRPr lang="en-GB" altLang="en-US" sz="1600">
                    <a:solidFill>
                      <a:srgbClr val="990000"/>
                    </a:solidFill>
                    <a:latin typeface="Franklin Gothic Medium Cond" pitchFamily="34" charset="0"/>
                  </a:endParaRPr>
                </a:p>
              </p:txBody>
            </p:sp>
            <p:sp>
              <p:nvSpPr>
                <p:cNvPr id="1637417" name="Line 41"/>
                <p:cNvSpPr>
                  <a:spLocks noChangeShapeType="1"/>
                </p:cNvSpPr>
                <p:nvPr/>
              </p:nvSpPr>
              <p:spPr bwMode="auto">
                <a:xfrm>
                  <a:off x="3423" y="2640"/>
                  <a:ext cx="177" cy="0"/>
                </a:xfrm>
                <a:prstGeom prst="line">
                  <a:avLst/>
                </a:prstGeom>
                <a:noFill/>
                <a:ln w="2540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sp>
        <p:nvSpPr>
          <p:cNvPr id="1637418" name="Rectangle 42"/>
          <p:cNvSpPr>
            <a:spLocks noChangeArrowheads="1"/>
          </p:cNvSpPr>
          <p:nvPr/>
        </p:nvSpPr>
        <p:spPr bwMode="auto">
          <a:xfrm>
            <a:off x="914400" y="381000"/>
            <a:ext cx="7772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fontAlgn="base">
              <a:spcBef>
                <a:spcPct val="0"/>
              </a:spcBef>
              <a:spcAft>
                <a:spcPct val="0"/>
              </a:spcAft>
              <a:defRPr sz="2400">
                <a:solidFill>
                  <a:schemeClr val="tx1"/>
                </a:solidFill>
                <a:latin typeface="Times New Roman" pitchFamily="18" charset="0"/>
              </a:defRPr>
            </a:lvl6pPr>
            <a:lvl7pPr marL="914400" fontAlgn="base">
              <a:spcBef>
                <a:spcPct val="0"/>
              </a:spcBef>
              <a:spcAft>
                <a:spcPct val="0"/>
              </a:spcAft>
              <a:defRPr sz="2400">
                <a:solidFill>
                  <a:schemeClr val="tx1"/>
                </a:solidFill>
                <a:latin typeface="Times New Roman" pitchFamily="18" charset="0"/>
              </a:defRPr>
            </a:lvl7pPr>
            <a:lvl8pPr marL="1371600" fontAlgn="base">
              <a:spcBef>
                <a:spcPct val="0"/>
              </a:spcBef>
              <a:spcAft>
                <a:spcPct val="0"/>
              </a:spcAft>
              <a:defRPr sz="2400">
                <a:solidFill>
                  <a:schemeClr val="tx1"/>
                </a:solidFill>
                <a:latin typeface="Times New Roman" pitchFamily="18" charset="0"/>
              </a:defRPr>
            </a:lvl8pPr>
            <a:lvl9pPr marL="1828800" fontAlgn="base">
              <a:spcBef>
                <a:spcPct val="0"/>
              </a:spcBef>
              <a:spcAft>
                <a:spcPct val="0"/>
              </a:spcAft>
              <a:defRPr sz="2400">
                <a:solidFill>
                  <a:schemeClr val="tx1"/>
                </a:solidFill>
                <a:latin typeface="Times New Roman" pitchFamily="18" charset="0"/>
              </a:defRPr>
            </a:lvl9pPr>
          </a:lstStyle>
          <a:p>
            <a:r>
              <a:rPr lang="en-US" altLang="en-US" sz="4000">
                <a:solidFill>
                  <a:srgbClr val="0000CC"/>
                </a:solidFill>
                <a:latin typeface="Arial Black" pitchFamily="34" charset="0"/>
              </a:rPr>
              <a:t>The Sales Process</a:t>
            </a:r>
          </a:p>
        </p:txBody>
      </p:sp>
    </p:spTree>
    <p:extLst>
      <p:ext uri="{BB962C8B-B14F-4D97-AF65-F5344CB8AC3E}">
        <p14:creationId xmlns:p14="http://schemas.microsoft.com/office/powerpoint/2010/main" val="500592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426" name="Rectangle 2"/>
          <p:cNvSpPr>
            <a:spLocks noGrp="1" noChangeArrowheads="1"/>
          </p:cNvSpPr>
          <p:nvPr>
            <p:ph type="title"/>
          </p:nvPr>
        </p:nvSpPr>
        <p:spPr>
          <a:xfrm>
            <a:off x="755650" y="188913"/>
            <a:ext cx="777240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sz="4000">
                <a:solidFill>
                  <a:srgbClr val="0000CC"/>
                </a:solidFill>
              </a:rPr>
              <a:t>The Sales Process</a:t>
            </a:r>
          </a:p>
        </p:txBody>
      </p:sp>
      <p:sp>
        <p:nvSpPr>
          <p:cNvPr id="1639427" name="Rectangle 3"/>
          <p:cNvSpPr>
            <a:spLocks noGrp="1" noChangeArrowheads="1"/>
          </p:cNvSpPr>
          <p:nvPr>
            <p:ph type="body" idx="1"/>
          </p:nvPr>
        </p:nvSpPr>
        <p:spPr>
          <a:xfrm>
            <a:off x="381000" y="1052513"/>
            <a:ext cx="8382000" cy="609600"/>
          </a:xfrm>
        </p:spPr>
        <p:txBody>
          <a:bodyPr/>
          <a:lstStyle/>
          <a:p>
            <a:pPr>
              <a:lnSpc>
                <a:spcPct val="90000"/>
              </a:lnSpc>
            </a:pPr>
            <a:r>
              <a:rPr lang="en-US" altLang="en-US" sz="2800" b="0"/>
              <a:t>The AIDA Concept and the Personal Selling Process</a:t>
            </a:r>
          </a:p>
        </p:txBody>
      </p:sp>
      <p:pic>
        <p:nvPicPr>
          <p:cNvPr id="1639428" name="Picture 4" descr="boo36735_17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903413"/>
            <a:ext cx="8686800" cy="4424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91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1474" name="Rectangle 2"/>
          <p:cNvSpPr>
            <a:spLocks noGrp="1" noChangeArrowheads="1"/>
          </p:cNvSpPr>
          <p:nvPr>
            <p:ph type="title"/>
          </p:nvPr>
        </p:nvSpPr>
        <p:spPr>
          <a:xfrm>
            <a:off x="173038" y="582613"/>
            <a:ext cx="9871075"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3800">
                <a:solidFill>
                  <a:srgbClr val="0000CC"/>
                </a:solidFill>
              </a:rPr>
              <a:t>Step 1. </a:t>
            </a:r>
            <a:r>
              <a:rPr lang="en-US" altLang="en-US" sz="3800">
                <a:solidFill>
                  <a:srgbClr val="0000CC"/>
                </a:solidFill>
              </a:rPr>
              <a:t>Prospecting</a:t>
            </a:r>
            <a:r>
              <a:rPr lang="tr-TR" altLang="en-US" sz="3800">
                <a:solidFill>
                  <a:srgbClr val="0000CC"/>
                </a:solidFill>
              </a:rPr>
              <a:t> &amp; </a:t>
            </a:r>
            <a:r>
              <a:rPr lang="en-US" altLang="en-US" sz="3800">
                <a:solidFill>
                  <a:srgbClr val="0000CC"/>
                </a:solidFill>
              </a:rPr>
              <a:t>Qualifying</a:t>
            </a:r>
          </a:p>
        </p:txBody>
      </p:sp>
      <p:sp>
        <p:nvSpPr>
          <p:cNvPr id="1641475" name="Rectangle 3"/>
          <p:cNvSpPr>
            <a:spLocks noGrp="1" noChangeArrowheads="1"/>
          </p:cNvSpPr>
          <p:nvPr>
            <p:ph type="body" sz="half" idx="1"/>
          </p:nvPr>
        </p:nvSpPr>
        <p:spPr>
          <a:xfrm>
            <a:off x="609600" y="1989138"/>
            <a:ext cx="8534400" cy="3916362"/>
          </a:xfrm>
        </p:spPr>
        <p:txBody>
          <a:bodyPr/>
          <a:lstStyle/>
          <a:p>
            <a:pPr eaLnBrk="0" hangingPunct="0">
              <a:lnSpc>
                <a:spcPct val="90000"/>
              </a:lnSpc>
              <a:spcBef>
                <a:spcPct val="50000"/>
              </a:spcBef>
              <a:buFontTx/>
              <a:buNone/>
            </a:pPr>
            <a:r>
              <a:rPr lang="tr-TR" altLang="en-US" b="0" dirty="0">
                <a:solidFill>
                  <a:srgbClr val="000000"/>
                </a:solidFill>
                <a:latin typeface="Tahoma" pitchFamily="34" charset="0"/>
              </a:rPr>
              <a:t>P: </a:t>
            </a:r>
            <a:r>
              <a:rPr lang="en-US" altLang="en-US" b="0" dirty="0">
                <a:solidFill>
                  <a:srgbClr val="000000"/>
                </a:solidFill>
                <a:latin typeface="Tahoma" pitchFamily="34" charset="0"/>
              </a:rPr>
              <a:t>Salesperson identifies potential customers. </a:t>
            </a:r>
            <a:endParaRPr lang="en-US" altLang="en-US" dirty="0"/>
          </a:p>
          <a:p>
            <a:pPr lvl="1"/>
            <a:r>
              <a:rPr lang="en-US" altLang="en-US" sz="2400" b="0" dirty="0" smtClean="0"/>
              <a:t>Developing </a:t>
            </a:r>
            <a:r>
              <a:rPr lang="en-US" altLang="en-US" sz="2400" b="0" dirty="0"/>
              <a:t>lists of potential customers</a:t>
            </a:r>
            <a:endParaRPr lang="tr-TR" altLang="en-US" sz="2400" b="0" dirty="0">
              <a:solidFill>
                <a:srgbClr val="000000"/>
              </a:solidFill>
              <a:latin typeface="Tahoma" pitchFamily="34" charset="0"/>
            </a:endParaRPr>
          </a:p>
          <a:p>
            <a:pPr eaLnBrk="0" hangingPunct="0">
              <a:lnSpc>
                <a:spcPct val="90000"/>
              </a:lnSpc>
              <a:spcBef>
                <a:spcPct val="50000"/>
              </a:spcBef>
              <a:buFontTx/>
              <a:buNone/>
            </a:pPr>
            <a:r>
              <a:rPr lang="tr-TR" altLang="en-US" b="0" dirty="0">
                <a:solidFill>
                  <a:srgbClr val="000000"/>
                </a:solidFill>
                <a:latin typeface="Tahoma" pitchFamily="34" charset="0"/>
              </a:rPr>
              <a:t>Q: </a:t>
            </a:r>
            <a:r>
              <a:rPr lang="en-US" altLang="en-US" b="0" dirty="0">
                <a:solidFill>
                  <a:srgbClr val="000000"/>
                </a:solidFill>
                <a:latin typeface="Tahoma" pitchFamily="34" charset="0"/>
              </a:rPr>
              <a:t>Process of identifying good </a:t>
            </a:r>
            <a:r>
              <a:rPr lang="en-US" altLang="en-US" b="0" dirty="0" smtClean="0">
                <a:solidFill>
                  <a:srgbClr val="000000"/>
                </a:solidFill>
                <a:latin typeface="Tahoma" pitchFamily="34" charset="0"/>
              </a:rPr>
              <a:t>prospects</a:t>
            </a:r>
            <a:endParaRPr lang="tr-TR" altLang="en-US" b="0" dirty="0">
              <a:solidFill>
                <a:srgbClr val="000000"/>
              </a:solidFill>
              <a:latin typeface="Tahoma" pitchFamily="34" charset="0"/>
            </a:endParaRPr>
          </a:p>
          <a:p>
            <a:pPr eaLnBrk="0" hangingPunct="0">
              <a:buClr>
                <a:schemeClr val="tx1"/>
              </a:buClr>
            </a:pPr>
            <a:r>
              <a:rPr lang="en-US" altLang="en-US" sz="2400" b="0" dirty="0"/>
              <a:t>Finding and analyzing information about prospects</a:t>
            </a:r>
          </a:p>
          <a:p>
            <a:pPr eaLnBrk="0" hangingPunct="0">
              <a:buClr>
                <a:schemeClr val="tx1"/>
              </a:buClr>
            </a:pPr>
            <a:r>
              <a:rPr lang="en-US" altLang="en-US" sz="2400" b="0" dirty="0"/>
              <a:t>Evaluating a prospect’s potential</a:t>
            </a:r>
          </a:p>
          <a:p>
            <a:pPr eaLnBrk="0" hangingPunct="0">
              <a:lnSpc>
                <a:spcPct val="90000"/>
              </a:lnSpc>
              <a:spcBef>
                <a:spcPct val="50000"/>
              </a:spcBef>
              <a:buFontTx/>
              <a:buNone/>
            </a:pPr>
            <a:endParaRPr lang="en-US" altLang="en-US" sz="2400" b="0" dirty="0"/>
          </a:p>
          <a:p>
            <a:endParaRPr lang="en-US" altLang="en-US" dirty="0"/>
          </a:p>
        </p:txBody>
      </p:sp>
    </p:spTree>
    <p:extLst>
      <p:ext uri="{BB962C8B-B14F-4D97-AF65-F5344CB8AC3E}">
        <p14:creationId xmlns:p14="http://schemas.microsoft.com/office/powerpoint/2010/main" val="1765071256"/>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2" name="Rectangle 2"/>
          <p:cNvSpPr>
            <a:spLocks noChangeArrowheads="1"/>
          </p:cNvSpPr>
          <p:nvPr/>
        </p:nvSpPr>
        <p:spPr bwMode="auto">
          <a:xfrm>
            <a:off x="785813" y="404813"/>
            <a:ext cx="861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a:solidFill>
                  <a:schemeClr val="tx2"/>
                </a:solidFill>
                <a:latin typeface="Arial Black" pitchFamily="34" charset="0"/>
                <a:cs typeface="Arial" charset="0"/>
              </a:defRPr>
            </a:lvl1pPr>
            <a:lvl2pPr>
              <a:defRPr sz="3600">
                <a:solidFill>
                  <a:schemeClr val="tx2"/>
                </a:solidFill>
                <a:latin typeface="Arial Black" pitchFamily="34" charset="0"/>
                <a:cs typeface="Arial" charset="0"/>
              </a:defRPr>
            </a:lvl2pPr>
            <a:lvl3pPr>
              <a:defRPr sz="3600">
                <a:solidFill>
                  <a:schemeClr val="tx2"/>
                </a:solidFill>
                <a:latin typeface="Arial Black" pitchFamily="34" charset="0"/>
                <a:cs typeface="Arial" charset="0"/>
              </a:defRPr>
            </a:lvl3pPr>
            <a:lvl4pPr>
              <a:defRPr sz="3600">
                <a:solidFill>
                  <a:schemeClr val="tx2"/>
                </a:solidFill>
                <a:latin typeface="Arial Black" pitchFamily="34" charset="0"/>
                <a:cs typeface="Arial" charset="0"/>
              </a:defRPr>
            </a:lvl4pPr>
            <a:lvl5pPr>
              <a:defRPr sz="3600">
                <a:solidFill>
                  <a:schemeClr val="tx2"/>
                </a:solidFill>
                <a:latin typeface="Arial Black" pitchFamily="34" charset="0"/>
                <a:cs typeface="Arial" charset="0"/>
              </a:defRPr>
            </a:lvl5pPr>
            <a:lvl6pPr marL="457200" fontAlgn="base">
              <a:spcBef>
                <a:spcPct val="0"/>
              </a:spcBef>
              <a:spcAft>
                <a:spcPct val="0"/>
              </a:spcAft>
              <a:defRPr sz="3600">
                <a:solidFill>
                  <a:schemeClr val="tx2"/>
                </a:solidFill>
                <a:latin typeface="Arial Black" pitchFamily="34" charset="0"/>
                <a:cs typeface="Arial" charset="0"/>
              </a:defRPr>
            </a:lvl6pPr>
            <a:lvl7pPr marL="914400" fontAlgn="base">
              <a:spcBef>
                <a:spcPct val="0"/>
              </a:spcBef>
              <a:spcAft>
                <a:spcPct val="0"/>
              </a:spcAft>
              <a:defRPr sz="3600">
                <a:solidFill>
                  <a:schemeClr val="tx2"/>
                </a:solidFill>
                <a:latin typeface="Arial Black" pitchFamily="34" charset="0"/>
                <a:cs typeface="Arial" charset="0"/>
              </a:defRPr>
            </a:lvl7pPr>
            <a:lvl8pPr marL="1371600" fontAlgn="base">
              <a:spcBef>
                <a:spcPct val="0"/>
              </a:spcBef>
              <a:spcAft>
                <a:spcPct val="0"/>
              </a:spcAft>
              <a:defRPr sz="3600">
                <a:solidFill>
                  <a:schemeClr val="tx2"/>
                </a:solidFill>
                <a:latin typeface="Arial Black" pitchFamily="34" charset="0"/>
                <a:cs typeface="Arial" charset="0"/>
              </a:defRPr>
            </a:lvl8pPr>
            <a:lvl9pPr marL="1828800" fontAlgn="base">
              <a:spcBef>
                <a:spcPct val="0"/>
              </a:spcBef>
              <a:spcAft>
                <a:spcPct val="0"/>
              </a:spcAft>
              <a:defRPr sz="3600">
                <a:solidFill>
                  <a:schemeClr val="tx2"/>
                </a:solidFill>
                <a:latin typeface="Arial Black" pitchFamily="34" charset="0"/>
                <a:cs typeface="Arial" charset="0"/>
              </a:defRPr>
            </a:lvl9pPr>
          </a:lstStyle>
          <a:p>
            <a:r>
              <a:rPr lang="tr-TR" altLang="en-US" sz="4000">
                <a:solidFill>
                  <a:srgbClr val="0000CC"/>
                </a:solidFill>
              </a:rPr>
              <a:t>Step 2. </a:t>
            </a:r>
            <a:r>
              <a:rPr lang="en-US" altLang="en-US" sz="4000">
                <a:solidFill>
                  <a:srgbClr val="0000CC"/>
                </a:solidFill>
              </a:rPr>
              <a:t>Preapproach</a:t>
            </a:r>
          </a:p>
        </p:txBody>
      </p:sp>
      <p:sp>
        <p:nvSpPr>
          <p:cNvPr id="1643523" name="Rectangle 3"/>
          <p:cNvSpPr>
            <a:spLocks noChangeArrowheads="1"/>
          </p:cNvSpPr>
          <p:nvPr/>
        </p:nvSpPr>
        <p:spPr bwMode="auto">
          <a:xfrm>
            <a:off x="684213" y="2349500"/>
            <a:ext cx="4752975" cy="255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b="1">
                <a:solidFill>
                  <a:schemeClr val="tx1"/>
                </a:solidFill>
                <a:latin typeface="Arial" charset="0"/>
                <a:cs typeface="Arial" charset="0"/>
              </a:defRPr>
            </a:lvl1pPr>
            <a:lvl2pPr marL="742950" indent="-285750">
              <a:spcBef>
                <a:spcPct val="20000"/>
              </a:spcBef>
              <a:buChar char="–"/>
              <a:defRPr sz="2400" b="1">
                <a:solidFill>
                  <a:schemeClr val="tx1"/>
                </a:solidFill>
                <a:latin typeface="Arial" charset="0"/>
                <a:cs typeface="Arial" charset="0"/>
              </a:defRPr>
            </a:lvl2pPr>
            <a:lvl3pPr marL="1143000" indent="-228600">
              <a:spcBef>
                <a:spcPct val="20000"/>
              </a:spcBef>
              <a:buChar char="•"/>
              <a:defRPr sz="2000" b="1">
                <a:solidFill>
                  <a:schemeClr val="tx1"/>
                </a:solidFill>
                <a:latin typeface="Arial" charset="0"/>
                <a:cs typeface="Arial" charset="0"/>
              </a:defRPr>
            </a:lvl3pPr>
            <a:lvl4pPr marL="1600200" indent="-228600">
              <a:spcBef>
                <a:spcPct val="20000"/>
              </a:spcBef>
              <a:buChar char="–"/>
              <a:defRPr b="1">
                <a:solidFill>
                  <a:schemeClr val="tx1"/>
                </a:solidFill>
                <a:latin typeface="Arial" charset="0"/>
                <a:cs typeface="Arial" charset="0"/>
              </a:defRPr>
            </a:lvl4pPr>
            <a:lvl5pPr marL="2057400" indent="-228600">
              <a:spcBef>
                <a:spcPct val="20000"/>
              </a:spcBef>
              <a:buChar char="»"/>
              <a:defRPr b="1">
                <a:solidFill>
                  <a:schemeClr val="tx1"/>
                </a:solidFill>
                <a:latin typeface="Arial" charset="0"/>
                <a:cs typeface="Arial" charset="0"/>
              </a:defRPr>
            </a:lvl5pPr>
            <a:lvl6pPr marL="2514600" indent="-228600" fontAlgn="base">
              <a:spcBef>
                <a:spcPct val="20000"/>
              </a:spcBef>
              <a:spcAft>
                <a:spcPct val="0"/>
              </a:spcAft>
              <a:buChar char="»"/>
              <a:defRPr b="1">
                <a:solidFill>
                  <a:schemeClr val="tx1"/>
                </a:solidFill>
                <a:latin typeface="Arial" charset="0"/>
                <a:cs typeface="Arial" charset="0"/>
              </a:defRPr>
            </a:lvl6pPr>
            <a:lvl7pPr marL="2971800" indent="-228600" fontAlgn="base">
              <a:spcBef>
                <a:spcPct val="20000"/>
              </a:spcBef>
              <a:spcAft>
                <a:spcPct val="0"/>
              </a:spcAft>
              <a:buChar char="»"/>
              <a:defRPr b="1">
                <a:solidFill>
                  <a:schemeClr val="tx1"/>
                </a:solidFill>
                <a:latin typeface="Arial" charset="0"/>
                <a:cs typeface="Arial" charset="0"/>
              </a:defRPr>
            </a:lvl7pPr>
            <a:lvl8pPr marL="3429000" indent="-228600" fontAlgn="base">
              <a:spcBef>
                <a:spcPct val="20000"/>
              </a:spcBef>
              <a:spcAft>
                <a:spcPct val="0"/>
              </a:spcAft>
              <a:buChar char="»"/>
              <a:defRPr b="1">
                <a:solidFill>
                  <a:schemeClr val="tx1"/>
                </a:solidFill>
                <a:latin typeface="Arial" charset="0"/>
                <a:cs typeface="Arial" charset="0"/>
              </a:defRPr>
            </a:lvl8pPr>
            <a:lvl9pPr marL="3886200" indent="-228600" fontAlgn="base">
              <a:spcBef>
                <a:spcPct val="20000"/>
              </a:spcBef>
              <a:spcAft>
                <a:spcPct val="0"/>
              </a:spcAft>
              <a:buChar char="»"/>
              <a:defRPr b="1">
                <a:solidFill>
                  <a:schemeClr val="tx1"/>
                </a:solidFill>
                <a:latin typeface="Arial" charset="0"/>
                <a:cs typeface="Arial" charset="0"/>
              </a:defRPr>
            </a:lvl9pPr>
          </a:lstStyle>
          <a:p>
            <a:pPr eaLnBrk="0" hangingPunct="0">
              <a:lnSpc>
                <a:spcPct val="90000"/>
              </a:lnSpc>
              <a:spcBef>
                <a:spcPct val="0"/>
              </a:spcBef>
              <a:buFontTx/>
              <a:buNone/>
            </a:pPr>
            <a:r>
              <a:rPr lang="tr-TR" altLang="en-US" b="0">
                <a:solidFill>
                  <a:srgbClr val="000000"/>
                </a:solidFill>
                <a:latin typeface="Tahoma" pitchFamily="34" charset="0"/>
              </a:rPr>
              <a:t>	</a:t>
            </a:r>
            <a:r>
              <a:rPr lang="en-US" altLang="en-US" b="0">
                <a:solidFill>
                  <a:srgbClr val="000000"/>
                </a:solidFill>
                <a:latin typeface="Tahoma" pitchFamily="34" charset="0"/>
              </a:rPr>
              <a:t>Salesperson learns as much as possible about a prospective customer before making a sales call.</a:t>
            </a:r>
            <a:endParaRPr lang="en-US" altLang="en-US"/>
          </a:p>
        </p:txBody>
      </p:sp>
      <p:pic>
        <p:nvPicPr>
          <p:cNvPr id="1643527" name="Picture 7" descr="produc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1844675"/>
            <a:ext cx="2928938" cy="3595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329786"/>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45570" name="Group 2"/>
          <p:cNvGrpSpPr>
            <a:grpSpLocks/>
          </p:cNvGrpSpPr>
          <p:nvPr/>
        </p:nvGrpSpPr>
        <p:grpSpPr bwMode="auto">
          <a:xfrm>
            <a:off x="3200400" y="2536825"/>
            <a:ext cx="5562600" cy="1828800"/>
            <a:chOff x="1519" y="960"/>
            <a:chExt cx="3807" cy="1585"/>
          </a:xfrm>
        </p:grpSpPr>
        <p:sp>
          <p:nvSpPr>
            <p:cNvPr id="1645571" name="Freeform 3"/>
            <p:cNvSpPr>
              <a:spLocks/>
            </p:cNvSpPr>
            <p:nvPr/>
          </p:nvSpPr>
          <p:spPr bwMode="auto">
            <a:xfrm>
              <a:off x="1671" y="1014"/>
              <a:ext cx="3538" cy="1488"/>
            </a:xfrm>
            <a:custGeom>
              <a:avLst/>
              <a:gdLst>
                <a:gd name="T0" fmla="*/ 3265 w 3538"/>
                <a:gd name="T1" fmla="*/ 593 h 1488"/>
                <a:gd name="T2" fmla="*/ 3183 w 3538"/>
                <a:gd name="T3" fmla="*/ 535 h 1488"/>
                <a:gd name="T4" fmla="*/ 3169 w 3538"/>
                <a:gd name="T5" fmla="*/ 481 h 1488"/>
                <a:gd name="T6" fmla="*/ 3297 w 3538"/>
                <a:gd name="T7" fmla="*/ 391 h 1488"/>
                <a:gd name="T8" fmla="*/ 3288 w 3538"/>
                <a:gd name="T9" fmla="*/ 304 h 1488"/>
                <a:gd name="T10" fmla="*/ 3177 w 3538"/>
                <a:gd name="T11" fmla="*/ 235 h 1488"/>
                <a:gd name="T12" fmla="*/ 3229 w 3538"/>
                <a:gd name="T13" fmla="*/ 181 h 1488"/>
                <a:gd name="T14" fmla="*/ 3348 w 3538"/>
                <a:gd name="T15" fmla="*/ 110 h 1488"/>
                <a:gd name="T16" fmla="*/ 3229 w 3538"/>
                <a:gd name="T17" fmla="*/ 27 h 1488"/>
                <a:gd name="T18" fmla="*/ 3011 w 3538"/>
                <a:gd name="T19" fmla="*/ 13 h 1488"/>
                <a:gd name="T20" fmla="*/ 2808 w 3538"/>
                <a:gd name="T21" fmla="*/ 61 h 1488"/>
                <a:gd name="T22" fmla="*/ 2740 w 3538"/>
                <a:gd name="T23" fmla="*/ 45 h 1488"/>
                <a:gd name="T24" fmla="*/ 2597 w 3538"/>
                <a:gd name="T25" fmla="*/ 35 h 1488"/>
                <a:gd name="T26" fmla="*/ 2462 w 3538"/>
                <a:gd name="T27" fmla="*/ 121 h 1488"/>
                <a:gd name="T28" fmla="*/ 2304 w 3538"/>
                <a:gd name="T29" fmla="*/ 37 h 1488"/>
                <a:gd name="T30" fmla="*/ 1809 w 3538"/>
                <a:gd name="T31" fmla="*/ 0 h 1488"/>
                <a:gd name="T32" fmla="*/ 1457 w 3538"/>
                <a:gd name="T33" fmla="*/ 78 h 1488"/>
                <a:gd name="T34" fmla="*/ 1283 w 3538"/>
                <a:gd name="T35" fmla="*/ 45 h 1488"/>
                <a:gd name="T36" fmla="*/ 1021 w 3538"/>
                <a:gd name="T37" fmla="*/ 75 h 1488"/>
                <a:gd name="T38" fmla="*/ 937 w 3538"/>
                <a:gd name="T39" fmla="*/ 110 h 1488"/>
                <a:gd name="T40" fmla="*/ 803 w 3538"/>
                <a:gd name="T41" fmla="*/ 14 h 1488"/>
                <a:gd name="T42" fmla="*/ 411 w 3538"/>
                <a:gd name="T43" fmla="*/ 45 h 1488"/>
                <a:gd name="T44" fmla="*/ 305 w 3538"/>
                <a:gd name="T45" fmla="*/ 173 h 1488"/>
                <a:gd name="T46" fmla="*/ 480 w 3538"/>
                <a:gd name="T47" fmla="*/ 238 h 1488"/>
                <a:gd name="T48" fmla="*/ 239 w 3538"/>
                <a:gd name="T49" fmla="*/ 249 h 1488"/>
                <a:gd name="T50" fmla="*/ 329 w 3538"/>
                <a:gd name="T51" fmla="*/ 323 h 1488"/>
                <a:gd name="T52" fmla="*/ 117 w 3538"/>
                <a:gd name="T53" fmla="*/ 407 h 1488"/>
                <a:gd name="T54" fmla="*/ 6 w 3538"/>
                <a:gd name="T55" fmla="*/ 596 h 1488"/>
                <a:gd name="T56" fmla="*/ 202 w 3538"/>
                <a:gd name="T57" fmla="*/ 733 h 1488"/>
                <a:gd name="T58" fmla="*/ 230 w 3538"/>
                <a:gd name="T59" fmla="*/ 792 h 1488"/>
                <a:gd name="T60" fmla="*/ 202 w 3538"/>
                <a:gd name="T61" fmla="*/ 888 h 1488"/>
                <a:gd name="T62" fmla="*/ 465 w 3538"/>
                <a:gd name="T63" fmla="*/ 936 h 1488"/>
                <a:gd name="T64" fmla="*/ 352 w 3538"/>
                <a:gd name="T65" fmla="*/ 992 h 1488"/>
                <a:gd name="T66" fmla="*/ 600 w 3538"/>
                <a:gd name="T67" fmla="*/ 1038 h 1488"/>
                <a:gd name="T68" fmla="*/ 177 w 3538"/>
                <a:gd name="T69" fmla="*/ 1146 h 1488"/>
                <a:gd name="T70" fmla="*/ 230 w 3538"/>
                <a:gd name="T71" fmla="*/ 1292 h 1488"/>
                <a:gd name="T72" fmla="*/ 480 w 3538"/>
                <a:gd name="T73" fmla="*/ 1355 h 1488"/>
                <a:gd name="T74" fmla="*/ 713 w 3538"/>
                <a:gd name="T75" fmla="*/ 1342 h 1488"/>
                <a:gd name="T76" fmla="*/ 749 w 3538"/>
                <a:gd name="T77" fmla="*/ 1387 h 1488"/>
                <a:gd name="T78" fmla="*/ 937 w 3538"/>
                <a:gd name="T79" fmla="*/ 1422 h 1488"/>
                <a:gd name="T80" fmla="*/ 1102 w 3538"/>
                <a:gd name="T81" fmla="*/ 1376 h 1488"/>
                <a:gd name="T82" fmla="*/ 1321 w 3538"/>
                <a:gd name="T83" fmla="*/ 1454 h 1488"/>
                <a:gd name="T84" fmla="*/ 1621 w 3538"/>
                <a:gd name="T85" fmla="*/ 1487 h 1488"/>
                <a:gd name="T86" fmla="*/ 1943 w 3538"/>
                <a:gd name="T87" fmla="*/ 1447 h 1488"/>
                <a:gd name="T88" fmla="*/ 2018 w 3538"/>
                <a:gd name="T89" fmla="*/ 1387 h 1488"/>
                <a:gd name="T90" fmla="*/ 2095 w 3538"/>
                <a:gd name="T91" fmla="*/ 1361 h 1488"/>
                <a:gd name="T92" fmla="*/ 2273 w 3538"/>
                <a:gd name="T93" fmla="*/ 1412 h 1488"/>
                <a:gd name="T94" fmla="*/ 2426 w 3538"/>
                <a:gd name="T95" fmla="*/ 1398 h 1488"/>
                <a:gd name="T96" fmla="*/ 2507 w 3538"/>
                <a:gd name="T97" fmla="*/ 1291 h 1488"/>
                <a:gd name="T98" fmla="*/ 2846 w 3538"/>
                <a:gd name="T99" fmla="*/ 1377 h 1488"/>
                <a:gd name="T100" fmla="*/ 3145 w 3538"/>
                <a:gd name="T101" fmla="*/ 1332 h 1488"/>
                <a:gd name="T102" fmla="*/ 3265 w 3538"/>
                <a:gd name="T103" fmla="*/ 1237 h 1488"/>
                <a:gd name="T104" fmla="*/ 3160 w 3538"/>
                <a:gd name="T105" fmla="*/ 1165 h 1488"/>
                <a:gd name="T106" fmla="*/ 3528 w 3538"/>
                <a:gd name="T107" fmla="*/ 987 h 1488"/>
                <a:gd name="T108" fmla="*/ 3491 w 3538"/>
                <a:gd name="T109" fmla="*/ 812 h 1488"/>
                <a:gd name="T110" fmla="*/ 3265 w 3538"/>
                <a:gd name="T111" fmla="*/ 676 h 1488"/>
                <a:gd name="T112" fmla="*/ 3192 w 3538"/>
                <a:gd name="T113" fmla="*/ 636 h 1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538" h="1488">
                  <a:moveTo>
                    <a:pt x="3192" y="636"/>
                  </a:moveTo>
                  <a:lnTo>
                    <a:pt x="3258" y="613"/>
                  </a:lnTo>
                  <a:lnTo>
                    <a:pt x="3265" y="593"/>
                  </a:lnTo>
                  <a:lnTo>
                    <a:pt x="3258" y="570"/>
                  </a:lnTo>
                  <a:lnTo>
                    <a:pt x="3229" y="548"/>
                  </a:lnTo>
                  <a:lnTo>
                    <a:pt x="3183" y="535"/>
                  </a:lnTo>
                  <a:lnTo>
                    <a:pt x="3026" y="522"/>
                  </a:lnTo>
                  <a:lnTo>
                    <a:pt x="3092" y="503"/>
                  </a:lnTo>
                  <a:lnTo>
                    <a:pt x="3169" y="481"/>
                  </a:lnTo>
                  <a:lnTo>
                    <a:pt x="3244" y="446"/>
                  </a:lnTo>
                  <a:lnTo>
                    <a:pt x="3265" y="427"/>
                  </a:lnTo>
                  <a:lnTo>
                    <a:pt x="3297" y="391"/>
                  </a:lnTo>
                  <a:lnTo>
                    <a:pt x="3304" y="355"/>
                  </a:lnTo>
                  <a:lnTo>
                    <a:pt x="3304" y="328"/>
                  </a:lnTo>
                  <a:lnTo>
                    <a:pt x="3288" y="304"/>
                  </a:lnTo>
                  <a:lnTo>
                    <a:pt x="3273" y="281"/>
                  </a:lnTo>
                  <a:lnTo>
                    <a:pt x="3229" y="260"/>
                  </a:lnTo>
                  <a:lnTo>
                    <a:pt x="3177" y="235"/>
                  </a:lnTo>
                  <a:lnTo>
                    <a:pt x="3122" y="212"/>
                  </a:lnTo>
                  <a:lnTo>
                    <a:pt x="3064" y="192"/>
                  </a:lnTo>
                  <a:lnTo>
                    <a:pt x="3229" y="181"/>
                  </a:lnTo>
                  <a:lnTo>
                    <a:pt x="3304" y="158"/>
                  </a:lnTo>
                  <a:lnTo>
                    <a:pt x="3340" y="133"/>
                  </a:lnTo>
                  <a:lnTo>
                    <a:pt x="3348" y="110"/>
                  </a:lnTo>
                  <a:lnTo>
                    <a:pt x="3334" y="75"/>
                  </a:lnTo>
                  <a:lnTo>
                    <a:pt x="3288" y="46"/>
                  </a:lnTo>
                  <a:lnTo>
                    <a:pt x="3229" y="27"/>
                  </a:lnTo>
                  <a:lnTo>
                    <a:pt x="3154" y="14"/>
                  </a:lnTo>
                  <a:lnTo>
                    <a:pt x="3080" y="13"/>
                  </a:lnTo>
                  <a:lnTo>
                    <a:pt x="3011" y="13"/>
                  </a:lnTo>
                  <a:lnTo>
                    <a:pt x="2951" y="22"/>
                  </a:lnTo>
                  <a:lnTo>
                    <a:pt x="2874" y="37"/>
                  </a:lnTo>
                  <a:lnTo>
                    <a:pt x="2808" y="61"/>
                  </a:lnTo>
                  <a:lnTo>
                    <a:pt x="2755" y="91"/>
                  </a:lnTo>
                  <a:lnTo>
                    <a:pt x="2763" y="61"/>
                  </a:lnTo>
                  <a:lnTo>
                    <a:pt x="2740" y="45"/>
                  </a:lnTo>
                  <a:lnTo>
                    <a:pt x="2703" y="35"/>
                  </a:lnTo>
                  <a:lnTo>
                    <a:pt x="2650" y="32"/>
                  </a:lnTo>
                  <a:lnTo>
                    <a:pt x="2597" y="35"/>
                  </a:lnTo>
                  <a:lnTo>
                    <a:pt x="2537" y="61"/>
                  </a:lnTo>
                  <a:lnTo>
                    <a:pt x="2515" y="96"/>
                  </a:lnTo>
                  <a:lnTo>
                    <a:pt x="2462" y="121"/>
                  </a:lnTo>
                  <a:lnTo>
                    <a:pt x="2394" y="72"/>
                  </a:lnTo>
                  <a:lnTo>
                    <a:pt x="2351" y="53"/>
                  </a:lnTo>
                  <a:lnTo>
                    <a:pt x="2304" y="37"/>
                  </a:lnTo>
                  <a:lnTo>
                    <a:pt x="2176" y="10"/>
                  </a:lnTo>
                  <a:lnTo>
                    <a:pt x="1990" y="0"/>
                  </a:lnTo>
                  <a:lnTo>
                    <a:pt x="1809" y="0"/>
                  </a:lnTo>
                  <a:lnTo>
                    <a:pt x="1651" y="13"/>
                  </a:lnTo>
                  <a:lnTo>
                    <a:pt x="1545" y="37"/>
                  </a:lnTo>
                  <a:lnTo>
                    <a:pt x="1457" y="78"/>
                  </a:lnTo>
                  <a:lnTo>
                    <a:pt x="1411" y="133"/>
                  </a:lnTo>
                  <a:lnTo>
                    <a:pt x="1351" y="67"/>
                  </a:lnTo>
                  <a:lnTo>
                    <a:pt x="1283" y="45"/>
                  </a:lnTo>
                  <a:lnTo>
                    <a:pt x="1208" y="37"/>
                  </a:lnTo>
                  <a:lnTo>
                    <a:pt x="1086" y="50"/>
                  </a:lnTo>
                  <a:lnTo>
                    <a:pt x="1021" y="75"/>
                  </a:lnTo>
                  <a:lnTo>
                    <a:pt x="1006" y="133"/>
                  </a:lnTo>
                  <a:lnTo>
                    <a:pt x="931" y="145"/>
                  </a:lnTo>
                  <a:lnTo>
                    <a:pt x="937" y="110"/>
                  </a:lnTo>
                  <a:lnTo>
                    <a:pt x="914" y="72"/>
                  </a:lnTo>
                  <a:lnTo>
                    <a:pt x="869" y="32"/>
                  </a:lnTo>
                  <a:lnTo>
                    <a:pt x="803" y="14"/>
                  </a:lnTo>
                  <a:lnTo>
                    <a:pt x="728" y="13"/>
                  </a:lnTo>
                  <a:lnTo>
                    <a:pt x="532" y="18"/>
                  </a:lnTo>
                  <a:lnTo>
                    <a:pt x="411" y="45"/>
                  </a:lnTo>
                  <a:lnTo>
                    <a:pt x="329" y="81"/>
                  </a:lnTo>
                  <a:lnTo>
                    <a:pt x="299" y="126"/>
                  </a:lnTo>
                  <a:lnTo>
                    <a:pt x="305" y="173"/>
                  </a:lnTo>
                  <a:lnTo>
                    <a:pt x="346" y="195"/>
                  </a:lnTo>
                  <a:lnTo>
                    <a:pt x="390" y="209"/>
                  </a:lnTo>
                  <a:lnTo>
                    <a:pt x="480" y="238"/>
                  </a:lnTo>
                  <a:lnTo>
                    <a:pt x="352" y="232"/>
                  </a:lnTo>
                  <a:lnTo>
                    <a:pt x="299" y="235"/>
                  </a:lnTo>
                  <a:lnTo>
                    <a:pt x="239" y="249"/>
                  </a:lnTo>
                  <a:lnTo>
                    <a:pt x="209" y="281"/>
                  </a:lnTo>
                  <a:lnTo>
                    <a:pt x="230" y="304"/>
                  </a:lnTo>
                  <a:lnTo>
                    <a:pt x="329" y="323"/>
                  </a:lnTo>
                  <a:lnTo>
                    <a:pt x="465" y="351"/>
                  </a:lnTo>
                  <a:lnTo>
                    <a:pt x="254" y="380"/>
                  </a:lnTo>
                  <a:lnTo>
                    <a:pt x="117" y="407"/>
                  </a:lnTo>
                  <a:lnTo>
                    <a:pt x="44" y="465"/>
                  </a:lnTo>
                  <a:lnTo>
                    <a:pt x="0" y="530"/>
                  </a:lnTo>
                  <a:lnTo>
                    <a:pt x="6" y="596"/>
                  </a:lnTo>
                  <a:lnTo>
                    <a:pt x="38" y="661"/>
                  </a:lnTo>
                  <a:lnTo>
                    <a:pt x="111" y="698"/>
                  </a:lnTo>
                  <a:lnTo>
                    <a:pt x="202" y="733"/>
                  </a:lnTo>
                  <a:lnTo>
                    <a:pt x="517" y="760"/>
                  </a:lnTo>
                  <a:lnTo>
                    <a:pt x="314" y="775"/>
                  </a:lnTo>
                  <a:lnTo>
                    <a:pt x="230" y="792"/>
                  </a:lnTo>
                  <a:lnTo>
                    <a:pt x="171" y="832"/>
                  </a:lnTo>
                  <a:lnTo>
                    <a:pt x="177" y="860"/>
                  </a:lnTo>
                  <a:lnTo>
                    <a:pt x="202" y="888"/>
                  </a:lnTo>
                  <a:lnTo>
                    <a:pt x="239" y="911"/>
                  </a:lnTo>
                  <a:lnTo>
                    <a:pt x="299" y="925"/>
                  </a:lnTo>
                  <a:lnTo>
                    <a:pt x="465" y="936"/>
                  </a:lnTo>
                  <a:lnTo>
                    <a:pt x="352" y="946"/>
                  </a:lnTo>
                  <a:lnTo>
                    <a:pt x="346" y="975"/>
                  </a:lnTo>
                  <a:lnTo>
                    <a:pt x="352" y="992"/>
                  </a:lnTo>
                  <a:lnTo>
                    <a:pt x="390" y="1008"/>
                  </a:lnTo>
                  <a:lnTo>
                    <a:pt x="495" y="1026"/>
                  </a:lnTo>
                  <a:lnTo>
                    <a:pt x="600" y="1038"/>
                  </a:lnTo>
                  <a:lnTo>
                    <a:pt x="390" y="1067"/>
                  </a:lnTo>
                  <a:lnTo>
                    <a:pt x="262" y="1102"/>
                  </a:lnTo>
                  <a:lnTo>
                    <a:pt x="177" y="1146"/>
                  </a:lnTo>
                  <a:lnTo>
                    <a:pt x="164" y="1198"/>
                  </a:lnTo>
                  <a:lnTo>
                    <a:pt x="187" y="1254"/>
                  </a:lnTo>
                  <a:lnTo>
                    <a:pt x="230" y="1292"/>
                  </a:lnTo>
                  <a:lnTo>
                    <a:pt x="329" y="1339"/>
                  </a:lnTo>
                  <a:lnTo>
                    <a:pt x="405" y="1350"/>
                  </a:lnTo>
                  <a:lnTo>
                    <a:pt x="480" y="1355"/>
                  </a:lnTo>
                  <a:lnTo>
                    <a:pt x="553" y="1361"/>
                  </a:lnTo>
                  <a:lnTo>
                    <a:pt x="629" y="1355"/>
                  </a:lnTo>
                  <a:lnTo>
                    <a:pt x="713" y="1342"/>
                  </a:lnTo>
                  <a:lnTo>
                    <a:pt x="779" y="1323"/>
                  </a:lnTo>
                  <a:lnTo>
                    <a:pt x="749" y="1369"/>
                  </a:lnTo>
                  <a:lnTo>
                    <a:pt x="749" y="1387"/>
                  </a:lnTo>
                  <a:lnTo>
                    <a:pt x="779" y="1406"/>
                  </a:lnTo>
                  <a:lnTo>
                    <a:pt x="847" y="1416"/>
                  </a:lnTo>
                  <a:lnTo>
                    <a:pt x="937" y="1422"/>
                  </a:lnTo>
                  <a:lnTo>
                    <a:pt x="1021" y="1416"/>
                  </a:lnTo>
                  <a:lnTo>
                    <a:pt x="1059" y="1401"/>
                  </a:lnTo>
                  <a:lnTo>
                    <a:pt x="1102" y="1376"/>
                  </a:lnTo>
                  <a:lnTo>
                    <a:pt x="1117" y="1345"/>
                  </a:lnTo>
                  <a:lnTo>
                    <a:pt x="1193" y="1398"/>
                  </a:lnTo>
                  <a:lnTo>
                    <a:pt x="1321" y="1454"/>
                  </a:lnTo>
                  <a:lnTo>
                    <a:pt x="1379" y="1473"/>
                  </a:lnTo>
                  <a:lnTo>
                    <a:pt x="1457" y="1483"/>
                  </a:lnTo>
                  <a:lnTo>
                    <a:pt x="1621" y="1487"/>
                  </a:lnTo>
                  <a:lnTo>
                    <a:pt x="1787" y="1481"/>
                  </a:lnTo>
                  <a:lnTo>
                    <a:pt x="1877" y="1467"/>
                  </a:lnTo>
                  <a:lnTo>
                    <a:pt x="1943" y="1447"/>
                  </a:lnTo>
                  <a:lnTo>
                    <a:pt x="1990" y="1428"/>
                  </a:lnTo>
                  <a:lnTo>
                    <a:pt x="2012" y="1412"/>
                  </a:lnTo>
                  <a:lnTo>
                    <a:pt x="2018" y="1387"/>
                  </a:lnTo>
                  <a:lnTo>
                    <a:pt x="2012" y="1361"/>
                  </a:lnTo>
                  <a:lnTo>
                    <a:pt x="2018" y="1310"/>
                  </a:lnTo>
                  <a:lnTo>
                    <a:pt x="2095" y="1361"/>
                  </a:lnTo>
                  <a:lnTo>
                    <a:pt x="2176" y="1398"/>
                  </a:lnTo>
                  <a:lnTo>
                    <a:pt x="2223" y="1406"/>
                  </a:lnTo>
                  <a:lnTo>
                    <a:pt x="2273" y="1412"/>
                  </a:lnTo>
                  <a:lnTo>
                    <a:pt x="2319" y="1416"/>
                  </a:lnTo>
                  <a:lnTo>
                    <a:pt x="2372" y="1412"/>
                  </a:lnTo>
                  <a:lnTo>
                    <a:pt x="2426" y="1398"/>
                  </a:lnTo>
                  <a:lnTo>
                    <a:pt x="2462" y="1376"/>
                  </a:lnTo>
                  <a:lnTo>
                    <a:pt x="2491" y="1332"/>
                  </a:lnTo>
                  <a:lnTo>
                    <a:pt x="2507" y="1291"/>
                  </a:lnTo>
                  <a:lnTo>
                    <a:pt x="2620" y="1332"/>
                  </a:lnTo>
                  <a:lnTo>
                    <a:pt x="2740" y="1369"/>
                  </a:lnTo>
                  <a:lnTo>
                    <a:pt x="2846" y="1377"/>
                  </a:lnTo>
                  <a:lnTo>
                    <a:pt x="2951" y="1376"/>
                  </a:lnTo>
                  <a:lnTo>
                    <a:pt x="3064" y="1355"/>
                  </a:lnTo>
                  <a:lnTo>
                    <a:pt x="3145" y="1332"/>
                  </a:lnTo>
                  <a:lnTo>
                    <a:pt x="3207" y="1307"/>
                  </a:lnTo>
                  <a:lnTo>
                    <a:pt x="3235" y="1278"/>
                  </a:lnTo>
                  <a:lnTo>
                    <a:pt x="3265" y="1237"/>
                  </a:lnTo>
                  <a:lnTo>
                    <a:pt x="3244" y="1193"/>
                  </a:lnTo>
                  <a:lnTo>
                    <a:pt x="3207" y="1173"/>
                  </a:lnTo>
                  <a:lnTo>
                    <a:pt x="3160" y="1165"/>
                  </a:lnTo>
                  <a:lnTo>
                    <a:pt x="3476" y="1051"/>
                  </a:lnTo>
                  <a:lnTo>
                    <a:pt x="3506" y="1019"/>
                  </a:lnTo>
                  <a:lnTo>
                    <a:pt x="3528" y="987"/>
                  </a:lnTo>
                  <a:lnTo>
                    <a:pt x="3537" y="933"/>
                  </a:lnTo>
                  <a:lnTo>
                    <a:pt x="3528" y="877"/>
                  </a:lnTo>
                  <a:lnTo>
                    <a:pt x="3491" y="812"/>
                  </a:lnTo>
                  <a:lnTo>
                    <a:pt x="3431" y="751"/>
                  </a:lnTo>
                  <a:lnTo>
                    <a:pt x="3325" y="693"/>
                  </a:lnTo>
                  <a:lnTo>
                    <a:pt x="3265" y="676"/>
                  </a:lnTo>
                  <a:lnTo>
                    <a:pt x="3199" y="661"/>
                  </a:lnTo>
                  <a:lnTo>
                    <a:pt x="3011" y="650"/>
                  </a:lnTo>
                  <a:lnTo>
                    <a:pt x="3192" y="636"/>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72" name="Freeform 4"/>
            <p:cNvSpPr>
              <a:spLocks/>
            </p:cNvSpPr>
            <p:nvPr/>
          </p:nvSpPr>
          <p:spPr bwMode="auto">
            <a:xfrm>
              <a:off x="1715" y="1652"/>
              <a:ext cx="3611" cy="893"/>
            </a:xfrm>
            <a:custGeom>
              <a:avLst/>
              <a:gdLst>
                <a:gd name="T0" fmla="*/ 2965 w 3611"/>
                <a:gd name="T1" fmla="*/ 13 h 893"/>
                <a:gd name="T2" fmla="*/ 3280 w 3611"/>
                <a:gd name="T3" fmla="*/ 56 h 893"/>
                <a:gd name="T4" fmla="*/ 3483 w 3611"/>
                <a:gd name="T5" fmla="*/ 241 h 893"/>
                <a:gd name="T6" fmla="*/ 3460 w 3611"/>
                <a:gd name="T7" fmla="*/ 383 h 893"/>
                <a:gd name="T8" fmla="*/ 3161 w 3611"/>
                <a:gd name="T9" fmla="*/ 536 h 893"/>
                <a:gd name="T10" fmla="*/ 3189 w 3611"/>
                <a:gd name="T11" fmla="*/ 642 h 893"/>
                <a:gd name="T12" fmla="*/ 3018 w 3611"/>
                <a:gd name="T13" fmla="*/ 718 h 893"/>
                <a:gd name="T14" fmla="*/ 2695 w 3611"/>
                <a:gd name="T15" fmla="*/ 733 h 893"/>
                <a:gd name="T16" fmla="*/ 2447 w 3611"/>
                <a:gd name="T17" fmla="*/ 696 h 893"/>
                <a:gd name="T18" fmla="*/ 2328 w 3611"/>
                <a:gd name="T19" fmla="*/ 776 h 893"/>
                <a:gd name="T20" fmla="*/ 2177 w 3611"/>
                <a:gd name="T21" fmla="*/ 769 h 893"/>
                <a:gd name="T22" fmla="*/ 1973 w 3611"/>
                <a:gd name="T23" fmla="*/ 672 h 893"/>
                <a:gd name="T24" fmla="*/ 1967 w 3611"/>
                <a:gd name="T25" fmla="*/ 776 h 893"/>
                <a:gd name="T26" fmla="*/ 1833 w 3611"/>
                <a:gd name="T27" fmla="*/ 830 h 893"/>
                <a:gd name="T28" fmla="*/ 1412 w 3611"/>
                <a:gd name="T29" fmla="*/ 846 h 893"/>
                <a:gd name="T30" fmla="*/ 1149 w 3611"/>
                <a:gd name="T31" fmla="*/ 761 h 893"/>
                <a:gd name="T32" fmla="*/ 1014 w 3611"/>
                <a:gd name="T33" fmla="*/ 763 h 893"/>
                <a:gd name="T34" fmla="*/ 801 w 3611"/>
                <a:gd name="T35" fmla="*/ 777 h 893"/>
                <a:gd name="T36" fmla="*/ 705 w 3611"/>
                <a:gd name="T37" fmla="*/ 733 h 893"/>
                <a:gd name="T38" fmla="*/ 585 w 3611"/>
                <a:gd name="T39" fmla="*/ 718 h 893"/>
                <a:gd name="T40" fmla="*/ 359 w 3611"/>
                <a:gd name="T41" fmla="*/ 712 h 893"/>
                <a:gd name="T42" fmla="*/ 143 w 3611"/>
                <a:gd name="T43" fmla="*/ 616 h 893"/>
                <a:gd name="T44" fmla="*/ 217 w 3611"/>
                <a:gd name="T45" fmla="*/ 465 h 893"/>
                <a:gd name="T46" fmla="*/ 451 w 3611"/>
                <a:gd name="T47" fmla="*/ 388 h 893"/>
                <a:gd name="T48" fmla="*/ 301 w 3611"/>
                <a:gd name="T49" fmla="*/ 337 h 893"/>
                <a:gd name="T50" fmla="*/ 254 w 3611"/>
                <a:gd name="T51" fmla="*/ 289 h 893"/>
                <a:gd name="T52" fmla="*/ 134 w 3611"/>
                <a:gd name="T53" fmla="*/ 223 h 893"/>
                <a:gd name="T54" fmla="*/ 271 w 3611"/>
                <a:gd name="T55" fmla="*/ 139 h 893"/>
                <a:gd name="T56" fmla="*/ 75 w 3611"/>
                <a:gd name="T57" fmla="*/ 133 h 893"/>
                <a:gd name="T58" fmla="*/ 21 w 3611"/>
                <a:gd name="T59" fmla="*/ 225 h 893"/>
                <a:gd name="T60" fmla="*/ 174 w 3611"/>
                <a:gd name="T61" fmla="*/ 337 h 893"/>
                <a:gd name="T62" fmla="*/ 292 w 3611"/>
                <a:gd name="T63" fmla="*/ 391 h 893"/>
                <a:gd name="T64" fmla="*/ 233 w 3611"/>
                <a:gd name="T65" fmla="*/ 426 h 893"/>
                <a:gd name="T66" fmla="*/ 68 w 3611"/>
                <a:gd name="T67" fmla="*/ 473 h 893"/>
                <a:gd name="T68" fmla="*/ 21 w 3611"/>
                <a:gd name="T69" fmla="*/ 613 h 893"/>
                <a:gd name="T70" fmla="*/ 180 w 3611"/>
                <a:gd name="T71" fmla="*/ 709 h 893"/>
                <a:gd name="T72" fmla="*/ 359 w 3611"/>
                <a:gd name="T73" fmla="*/ 747 h 893"/>
                <a:gd name="T74" fmla="*/ 495 w 3611"/>
                <a:gd name="T75" fmla="*/ 776 h 893"/>
                <a:gd name="T76" fmla="*/ 623 w 3611"/>
                <a:gd name="T77" fmla="*/ 795 h 893"/>
                <a:gd name="T78" fmla="*/ 795 w 3611"/>
                <a:gd name="T79" fmla="*/ 816 h 893"/>
                <a:gd name="T80" fmla="*/ 1080 w 3611"/>
                <a:gd name="T81" fmla="*/ 790 h 893"/>
                <a:gd name="T82" fmla="*/ 1217 w 3611"/>
                <a:gd name="T83" fmla="*/ 849 h 893"/>
                <a:gd name="T84" fmla="*/ 1621 w 3611"/>
                <a:gd name="T85" fmla="*/ 892 h 893"/>
                <a:gd name="T86" fmla="*/ 1997 w 3611"/>
                <a:gd name="T87" fmla="*/ 827 h 893"/>
                <a:gd name="T88" fmla="*/ 2153 w 3611"/>
                <a:gd name="T89" fmla="*/ 795 h 893"/>
                <a:gd name="T90" fmla="*/ 2418 w 3611"/>
                <a:gd name="T91" fmla="*/ 792 h 893"/>
                <a:gd name="T92" fmla="*/ 2523 w 3611"/>
                <a:gd name="T93" fmla="*/ 722 h 893"/>
                <a:gd name="T94" fmla="*/ 2711 w 3611"/>
                <a:gd name="T95" fmla="*/ 776 h 893"/>
                <a:gd name="T96" fmla="*/ 2995 w 3611"/>
                <a:gd name="T97" fmla="*/ 769 h 893"/>
                <a:gd name="T98" fmla="*/ 3251 w 3611"/>
                <a:gd name="T99" fmla="*/ 704 h 893"/>
                <a:gd name="T100" fmla="*/ 3332 w 3611"/>
                <a:gd name="T101" fmla="*/ 602 h 893"/>
                <a:gd name="T102" fmla="*/ 3454 w 3611"/>
                <a:gd name="T103" fmla="*/ 473 h 893"/>
                <a:gd name="T104" fmla="*/ 3610 w 3611"/>
                <a:gd name="T105" fmla="*/ 311 h 893"/>
                <a:gd name="T106" fmla="*/ 3492 w 3611"/>
                <a:gd name="T107" fmla="*/ 110 h 8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11" h="893">
                  <a:moveTo>
                    <a:pt x="3265" y="22"/>
                  </a:moveTo>
                  <a:lnTo>
                    <a:pt x="3146" y="0"/>
                  </a:lnTo>
                  <a:lnTo>
                    <a:pt x="2965" y="13"/>
                  </a:lnTo>
                  <a:lnTo>
                    <a:pt x="3153" y="26"/>
                  </a:lnTo>
                  <a:lnTo>
                    <a:pt x="3221" y="38"/>
                  </a:lnTo>
                  <a:lnTo>
                    <a:pt x="3280" y="56"/>
                  </a:lnTo>
                  <a:lnTo>
                    <a:pt x="3385" y="117"/>
                  </a:lnTo>
                  <a:lnTo>
                    <a:pt x="3445" y="176"/>
                  </a:lnTo>
                  <a:lnTo>
                    <a:pt x="3483" y="241"/>
                  </a:lnTo>
                  <a:lnTo>
                    <a:pt x="3492" y="295"/>
                  </a:lnTo>
                  <a:lnTo>
                    <a:pt x="3483" y="351"/>
                  </a:lnTo>
                  <a:lnTo>
                    <a:pt x="3460" y="383"/>
                  </a:lnTo>
                  <a:lnTo>
                    <a:pt x="3430" y="413"/>
                  </a:lnTo>
                  <a:lnTo>
                    <a:pt x="3114" y="527"/>
                  </a:lnTo>
                  <a:lnTo>
                    <a:pt x="3161" y="536"/>
                  </a:lnTo>
                  <a:lnTo>
                    <a:pt x="3198" y="556"/>
                  </a:lnTo>
                  <a:lnTo>
                    <a:pt x="3221" y="600"/>
                  </a:lnTo>
                  <a:lnTo>
                    <a:pt x="3189" y="642"/>
                  </a:lnTo>
                  <a:lnTo>
                    <a:pt x="3161" y="669"/>
                  </a:lnTo>
                  <a:lnTo>
                    <a:pt x="3101" y="696"/>
                  </a:lnTo>
                  <a:lnTo>
                    <a:pt x="3018" y="718"/>
                  </a:lnTo>
                  <a:lnTo>
                    <a:pt x="2907" y="738"/>
                  </a:lnTo>
                  <a:lnTo>
                    <a:pt x="2800" y="741"/>
                  </a:lnTo>
                  <a:lnTo>
                    <a:pt x="2695" y="733"/>
                  </a:lnTo>
                  <a:lnTo>
                    <a:pt x="2574" y="696"/>
                  </a:lnTo>
                  <a:lnTo>
                    <a:pt x="2462" y="653"/>
                  </a:lnTo>
                  <a:lnTo>
                    <a:pt x="2447" y="696"/>
                  </a:lnTo>
                  <a:lnTo>
                    <a:pt x="2418" y="738"/>
                  </a:lnTo>
                  <a:lnTo>
                    <a:pt x="2380" y="761"/>
                  </a:lnTo>
                  <a:lnTo>
                    <a:pt x="2328" y="776"/>
                  </a:lnTo>
                  <a:lnTo>
                    <a:pt x="2275" y="777"/>
                  </a:lnTo>
                  <a:lnTo>
                    <a:pt x="2229" y="776"/>
                  </a:lnTo>
                  <a:lnTo>
                    <a:pt x="2177" y="769"/>
                  </a:lnTo>
                  <a:lnTo>
                    <a:pt x="2132" y="761"/>
                  </a:lnTo>
                  <a:lnTo>
                    <a:pt x="2051" y="725"/>
                  </a:lnTo>
                  <a:lnTo>
                    <a:pt x="1973" y="672"/>
                  </a:lnTo>
                  <a:lnTo>
                    <a:pt x="1967" y="725"/>
                  </a:lnTo>
                  <a:lnTo>
                    <a:pt x="1973" y="750"/>
                  </a:lnTo>
                  <a:lnTo>
                    <a:pt x="1967" y="776"/>
                  </a:lnTo>
                  <a:lnTo>
                    <a:pt x="1944" y="792"/>
                  </a:lnTo>
                  <a:lnTo>
                    <a:pt x="1898" y="809"/>
                  </a:lnTo>
                  <a:lnTo>
                    <a:pt x="1833" y="830"/>
                  </a:lnTo>
                  <a:lnTo>
                    <a:pt x="1743" y="843"/>
                  </a:lnTo>
                  <a:lnTo>
                    <a:pt x="1577" y="849"/>
                  </a:lnTo>
                  <a:lnTo>
                    <a:pt x="1412" y="846"/>
                  </a:lnTo>
                  <a:lnTo>
                    <a:pt x="1335" y="835"/>
                  </a:lnTo>
                  <a:lnTo>
                    <a:pt x="1275" y="817"/>
                  </a:lnTo>
                  <a:lnTo>
                    <a:pt x="1149" y="761"/>
                  </a:lnTo>
                  <a:lnTo>
                    <a:pt x="1074" y="707"/>
                  </a:lnTo>
                  <a:lnTo>
                    <a:pt x="1059" y="738"/>
                  </a:lnTo>
                  <a:lnTo>
                    <a:pt x="1014" y="763"/>
                  </a:lnTo>
                  <a:lnTo>
                    <a:pt x="977" y="777"/>
                  </a:lnTo>
                  <a:lnTo>
                    <a:pt x="893" y="784"/>
                  </a:lnTo>
                  <a:lnTo>
                    <a:pt x="801" y="777"/>
                  </a:lnTo>
                  <a:lnTo>
                    <a:pt x="735" y="769"/>
                  </a:lnTo>
                  <a:lnTo>
                    <a:pt x="705" y="750"/>
                  </a:lnTo>
                  <a:lnTo>
                    <a:pt x="705" y="733"/>
                  </a:lnTo>
                  <a:lnTo>
                    <a:pt x="735" y="685"/>
                  </a:lnTo>
                  <a:lnTo>
                    <a:pt x="669" y="704"/>
                  </a:lnTo>
                  <a:lnTo>
                    <a:pt x="585" y="718"/>
                  </a:lnTo>
                  <a:lnTo>
                    <a:pt x="510" y="725"/>
                  </a:lnTo>
                  <a:lnTo>
                    <a:pt x="435" y="718"/>
                  </a:lnTo>
                  <a:lnTo>
                    <a:pt x="359" y="712"/>
                  </a:lnTo>
                  <a:lnTo>
                    <a:pt x="286" y="701"/>
                  </a:lnTo>
                  <a:lnTo>
                    <a:pt x="186" y="655"/>
                  </a:lnTo>
                  <a:lnTo>
                    <a:pt x="143" y="616"/>
                  </a:lnTo>
                  <a:lnTo>
                    <a:pt x="120" y="562"/>
                  </a:lnTo>
                  <a:lnTo>
                    <a:pt x="134" y="508"/>
                  </a:lnTo>
                  <a:lnTo>
                    <a:pt x="217" y="465"/>
                  </a:lnTo>
                  <a:lnTo>
                    <a:pt x="346" y="433"/>
                  </a:lnTo>
                  <a:lnTo>
                    <a:pt x="556" y="402"/>
                  </a:lnTo>
                  <a:lnTo>
                    <a:pt x="451" y="388"/>
                  </a:lnTo>
                  <a:lnTo>
                    <a:pt x="346" y="372"/>
                  </a:lnTo>
                  <a:lnTo>
                    <a:pt x="307" y="354"/>
                  </a:lnTo>
                  <a:lnTo>
                    <a:pt x="301" y="337"/>
                  </a:lnTo>
                  <a:lnTo>
                    <a:pt x="307" y="310"/>
                  </a:lnTo>
                  <a:lnTo>
                    <a:pt x="420" y="302"/>
                  </a:lnTo>
                  <a:lnTo>
                    <a:pt x="254" y="289"/>
                  </a:lnTo>
                  <a:lnTo>
                    <a:pt x="195" y="275"/>
                  </a:lnTo>
                  <a:lnTo>
                    <a:pt x="158" y="252"/>
                  </a:lnTo>
                  <a:lnTo>
                    <a:pt x="134" y="223"/>
                  </a:lnTo>
                  <a:lnTo>
                    <a:pt x="128" y="196"/>
                  </a:lnTo>
                  <a:lnTo>
                    <a:pt x="186" y="156"/>
                  </a:lnTo>
                  <a:lnTo>
                    <a:pt x="271" y="139"/>
                  </a:lnTo>
                  <a:lnTo>
                    <a:pt x="472" y="125"/>
                  </a:lnTo>
                  <a:lnTo>
                    <a:pt x="158" y="96"/>
                  </a:lnTo>
                  <a:lnTo>
                    <a:pt x="75" y="133"/>
                  </a:lnTo>
                  <a:lnTo>
                    <a:pt x="30" y="161"/>
                  </a:lnTo>
                  <a:lnTo>
                    <a:pt x="21" y="198"/>
                  </a:lnTo>
                  <a:lnTo>
                    <a:pt x="21" y="225"/>
                  </a:lnTo>
                  <a:lnTo>
                    <a:pt x="68" y="252"/>
                  </a:lnTo>
                  <a:lnTo>
                    <a:pt x="174" y="295"/>
                  </a:lnTo>
                  <a:lnTo>
                    <a:pt x="174" y="337"/>
                  </a:lnTo>
                  <a:lnTo>
                    <a:pt x="186" y="356"/>
                  </a:lnTo>
                  <a:lnTo>
                    <a:pt x="233" y="375"/>
                  </a:lnTo>
                  <a:lnTo>
                    <a:pt x="292" y="391"/>
                  </a:lnTo>
                  <a:lnTo>
                    <a:pt x="376" y="402"/>
                  </a:lnTo>
                  <a:lnTo>
                    <a:pt x="262" y="420"/>
                  </a:lnTo>
                  <a:lnTo>
                    <a:pt x="233" y="426"/>
                  </a:lnTo>
                  <a:lnTo>
                    <a:pt x="195" y="433"/>
                  </a:lnTo>
                  <a:lnTo>
                    <a:pt x="120" y="450"/>
                  </a:lnTo>
                  <a:lnTo>
                    <a:pt x="68" y="473"/>
                  </a:lnTo>
                  <a:lnTo>
                    <a:pt x="6" y="500"/>
                  </a:lnTo>
                  <a:lnTo>
                    <a:pt x="0" y="554"/>
                  </a:lnTo>
                  <a:lnTo>
                    <a:pt x="21" y="613"/>
                  </a:lnTo>
                  <a:lnTo>
                    <a:pt x="38" y="645"/>
                  </a:lnTo>
                  <a:lnTo>
                    <a:pt x="90" y="675"/>
                  </a:lnTo>
                  <a:lnTo>
                    <a:pt x="180" y="709"/>
                  </a:lnTo>
                  <a:lnTo>
                    <a:pt x="254" y="733"/>
                  </a:lnTo>
                  <a:lnTo>
                    <a:pt x="329" y="747"/>
                  </a:lnTo>
                  <a:lnTo>
                    <a:pt x="359" y="747"/>
                  </a:lnTo>
                  <a:lnTo>
                    <a:pt x="398" y="750"/>
                  </a:lnTo>
                  <a:lnTo>
                    <a:pt x="435" y="766"/>
                  </a:lnTo>
                  <a:lnTo>
                    <a:pt x="495" y="776"/>
                  </a:lnTo>
                  <a:lnTo>
                    <a:pt x="541" y="777"/>
                  </a:lnTo>
                  <a:lnTo>
                    <a:pt x="585" y="792"/>
                  </a:lnTo>
                  <a:lnTo>
                    <a:pt x="623" y="795"/>
                  </a:lnTo>
                  <a:lnTo>
                    <a:pt x="644" y="798"/>
                  </a:lnTo>
                  <a:lnTo>
                    <a:pt x="669" y="798"/>
                  </a:lnTo>
                  <a:lnTo>
                    <a:pt x="795" y="816"/>
                  </a:lnTo>
                  <a:lnTo>
                    <a:pt x="931" y="824"/>
                  </a:lnTo>
                  <a:lnTo>
                    <a:pt x="1014" y="813"/>
                  </a:lnTo>
                  <a:lnTo>
                    <a:pt x="1080" y="790"/>
                  </a:lnTo>
                  <a:lnTo>
                    <a:pt x="1095" y="808"/>
                  </a:lnTo>
                  <a:lnTo>
                    <a:pt x="1132" y="821"/>
                  </a:lnTo>
                  <a:lnTo>
                    <a:pt x="1217" y="849"/>
                  </a:lnTo>
                  <a:lnTo>
                    <a:pt x="1322" y="868"/>
                  </a:lnTo>
                  <a:lnTo>
                    <a:pt x="1508" y="886"/>
                  </a:lnTo>
                  <a:lnTo>
                    <a:pt x="1621" y="892"/>
                  </a:lnTo>
                  <a:lnTo>
                    <a:pt x="1764" y="884"/>
                  </a:lnTo>
                  <a:lnTo>
                    <a:pt x="1898" y="856"/>
                  </a:lnTo>
                  <a:lnTo>
                    <a:pt x="1997" y="827"/>
                  </a:lnTo>
                  <a:lnTo>
                    <a:pt x="2041" y="800"/>
                  </a:lnTo>
                  <a:lnTo>
                    <a:pt x="2080" y="776"/>
                  </a:lnTo>
                  <a:lnTo>
                    <a:pt x="2153" y="795"/>
                  </a:lnTo>
                  <a:lnTo>
                    <a:pt x="2268" y="808"/>
                  </a:lnTo>
                  <a:lnTo>
                    <a:pt x="2349" y="803"/>
                  </a:lnTo>
                  <a:lnTo>
                    <a:pt x="2418" y="792"/>
                  </a:lnTo>
                  <a:lnTo>
                    <a:pt x="2471" y="781"/>
                  </a:lnTo>
                  <a:lnTo>
                    <a:pt x="2499" y="750"/>
                  </a:lnTo>
                  <a:lnTo>
                    <a:pt x="2523" y="722"/>
                  </a:lnTo>
                  <a:lnTo>
                    <a:pt x="2559" y="741"/>
                  </a:lnTo>
                  <a:lnTo>
                    <a:pt x="2627" y="761"/>
                  </a:lnTo>
                  <a:lnTo>
                    <a:pt x="2711" y="776"/>
                  </a:lnTo>
                  <a:lnTo>
                    <a:pt x="2817" y="777"/>
                  </a:lnTo>
                  <a:lnTo>
                    <a:pt x="2913" y="777"/>
                  </a:lnTo>
                  <a:lnTo>
                    <a:pt x="2995" y="769"/>
                  </a:lnTo>
                  <a:lnTo>
                    <a:pt x="3093" y="755"/>
                  </a:lnTo>
                  <a:lnTo>
                    <a:pt x="3174" y="734"/>
                  </a:lnTo>
                  <a:lnTo>
                    <a:pt x="3251" y="704"/>
                  </a:lnTo>
                  <a:lnTo>
                    <a:pt x="3302" y="669"/>
                  </a:lnTo>
                  <a:lnTo>
                    <a:pt x="3332" y="639"/>
                  </a:lnTo>
                  <a:lnTo>
                    <a:pt x="3332" y="602"/>
                  </a:lnTo>
                  <a:lnTo>
                    <a:pt x="3296" y="508"/>
                  </a:lnTo>
                  <a:lnTo>
                    <a:pt x="3385" y="496"/>
                  </a:lnTo>
                  <a:lnTo>
                    <a:pt x="3454" y="473"/>
                  </a:lnTo>
                  <a:lnTo>
                    <a:pt x="3528" y="429"/>
                  </a:lnTo>
                  <a:lnTo>
                    <a:pt x="3573" y="380"/>
                  </a:lnTo>
                  <a:lnTo>
                    <a:pt x="3610" y="311"/>
                  </a:lnTo>
                  <a:lnTo>
                    <a:pt x="3588" y="238"/>
                  </a:lnTo>
                  <a:lnTo>
                    <a:pt x="3528" y="156"/>
                  </a:lnTo>
                  <a:lnTo>
                    <a:pt x="3492" y="110"/>
                  </a:lnTo>
                  <a:lnTo>
                    <a:pt x="3445" y="81"/>
                  </a:lnTo>
                  <a:lnTo>
                    <a:pt x="3265" y="22"/>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73" name="Freeform 5"/>
            <p:cNvSpPr>
              <a:spLocks/>
            </p:cNvSpPr>
            <p:nvPr/>
          </p:nvSpPr>
          <p:spPr bwMode="auto">
            <a:xfrm>
              <a:off x="1519" y="960"/>
              <a:ext cx="3604" cy="826"/>
            </a:xfrm>
            <a:custGeom>
              <a:avLst/>
              <a:gdLst>
                <a:gd name="T0" fmla="*/ 3549 w 3604"/>
                <a:gd name="T1" fmla="*/ 663 h 826"/>
                <a:gd name="T2" fmla="*/ 3385 w 3604"/>
                <a:gd name="T3" fmla="*/ 557 h 826"/>
                <a:gd name="T4" fmla="*/ 3528 w 3604"/>
                <a:gd name="T5" fmla="*/ 503 h 826"/>
                <a:gd name="T6" fmla="*/ 3549 w 3604"/>
                <a:gd name="T7" fmla="*/ 385 h 826"/>
                <a:gd name="T8" fmla="*/ 3566 w 3604"/>
                <a:gd name="T9" fmla="*/ 222 h 826"/>
                <a:gd name="T10" fmla="*/ 3588 w 3604"/>
                <a:gd name="T11" fmla="*/ 133 h 826"/>
                <a:gd name="T12" fmla="*/ 3400 w 3604"/>
                <a:gd name="T13" fmla="*/ 40 h 826"/>
                <a:gd name="T14" fmla="*/ 3024 w 3604"/>
                <a:gd name="T15" fmla="*/ 45 h 826"/>
                <a:gd name="T16" fmla="*/ 2809 w 3604"/>
                <a:gd name="T17" fmla="*/ 49 h 826"/>
                <a:gd name="T18" fmla="*/ 2635 w 3604"/>
                <a:gd name="T19" fmla="*/ 91 h 826"/>
                <a:gd name="T20" fmla="*/ 2470 w 3604"/>
                <a:gd name="T21" fmla="*/ 30 h 826"/>
                <a:gd name="T22" fmla="*/ 2125 w 3604"/>
                <a:gd name="T23" fmla="*/ 0 h 826"/>
                <a:gd name="T24" fmla="*/ 1539 w 3604"/>
                <a:gd name="T25" fmla="*/ 72 h 826"/>
                <a:gd name="T26" fmla="*/ 1232 w 3604"/>
                <a:gd name="T27" fmla="*/ 64 h 826"/>
                <a:gd name="T28" fmla="*/ 967 w 3604"/>
                <a:gd name="T29" fmla="*/ 22 h 826"/>
                <a:gd name="T30" fmla="*/ 624 w 3604"/>
                <a:gd name="T31" fmla="*/ 24 h 826"/>
                <a:gd name="T32" fmla="*/ 353 w 3604"/>
                <a:gd name="T33" fmla="*/ 129 h 826"/>
                <a:gd name="T34" fmla="*/ 211 w 3604"/>
                <a:gd name="T35" fmla="*/ 263 h 826"/>
                <a:gd name="T36" fmla="*/ 263 w 3604"/>
                <a:gd name="T37" fmla="*/ 359 h 826"/>
                <a:gd name="T38" fmla="*/ 173 w 3604"/>
                <a:gd name="T39" fmla="*/ 431 h 826"/>
                <a:gd name="T40" fmla="*/ 15 w 3604"/>
                <a:gd name="T41" fmla="*/ 540 h 826"/>
                <a:gd name="T42" fmla="*/ 53 w 3604"/>
                <a:gd name="T43" fmla="*/ 702 h 826"/>
                <a:gd name="T44" fmla="*/ 271 w 3604"/>
                <a:gd name="T45" fmla="*/ 825 h 826"/>
                <a:gd name="T46" fmla="*/ 188 w 3604"/>
                <a:gd name="T47" fmla="*/ 715 h 826"/>
                <a:gd name="T48" fmla="*/ 194 w 3604"/>
                <a:gd name="T49" fmla="*/ 520 h 826"/>
                <a:gd name="T50" fmla="*/ 615 w 3604"/>
                <a:gd name="T51" fmla="*/ 406 h 826"/>
                <a:gd name="T52" fmla="*/ 359 w 3604"/>
                <a:gd name="T53" fmla="*/ 334 h 826"/>
                <a:gd name="T54" fmla="*/ 504 w 3604"/>
                <a:gd name="T55" fmla="*/ 286 h 826"/>
                <a:gd name="T56" fmla="*/ 496 w 3604"/>
                <a:gd name="T57" fmla="*/ 249 h 826"/>
                <a:gd name="T58" fmla="*/ 481 w 3604"/>
                <a:gd name="T59" fmla="*/ 136 h 826"/>
                <a:gd name="T60" fmla="*/ 878 w 3604"/>
                <a:gd name="T61" fmla="*/ 67 h 826"/>
                <a:gd name="T62" fmla="*/ 1066 w 3604"/>
                <a:gd name="T63" fmla="*/ 126 h 826"/>
                <a:gd name="T64" fmla="*/ 1157 w 3604"/>
                <a:gd name="T65" fmla="*/ 187 h 826"/>
                <a:gd name="T66" fmla="*/ 1360 w 3604"/>
                <a:gd name="T67" fmla="*/ 93 h 826"/>
                <a:gd name="T68" fmla="*/ 1561 w 3604"/>
                <a:gd name="T69" fmla="*/ 187 h 826"/>
                <a:gd name="T70" fmla="*/ 1802 w 3604"/>
                <a:gd name="T71" fmla="*/ 67 h 826"/>
                <a:gd name="T72" fmla="*/ 2327 w 3604"/>
                <a:gd name="T73" fmla="*/ 64 h 826"/>
                <a:gd name="T74" fmla="*/ 2545 w 3604"/>
                <a:gd name="T75" fmla="*/ 126 h 826"/>
                <a:gd name="T76" fmla="*/ 2688 w 3604"/>
                <a:gd name="T77" fmla="*/ 115 h 826"/>
                <a:gd name="T78" fmla="*/ 2853 w 3604"/>
                <a:gd name="T79" fmla="*/ 91 h 826"/>
                <a:gd name="T80" fmla="*/ 2906 w 3604"/>
                <a:gd name="T81" fmla="*/ 144 h 826"/>
                <a:gd name="T82" fmla="*/ 3101 w 3604"/>
                <a:gd name="T83" fmla="*/ 75 h 826"/>
                <a:gd name="T84" fmla="*/ 3304 w 3604"/>
                <a:gd name="T85" fmla="*/ 69 h 826"/>
                <a:gd name="T86" fmla="*/ 3485 w 3604"/>
                <a:gd name="T87" fmla="*/ 129 h 826"/>
                <a:gd name="T88" fmla="*/ 3453 w 3604"/>
                <a:gd name="T89" fmla="*/ 212 h 826"/>
                <a:gd name="T90" fmla="*/ 3273 w 3604"/>
                <a:gd name="T91" fmla="*/ 267 h 826"/>
                <a:gd name="T92" fmla="*/ 3423 w 3604"/>
                <a:gd name="T93" fmla="*/ 334 h 826"/>
                <a:gd name="T94" fmla="*/ 3453 w 3604"/>
                <a:gd name="T95" fmla="*/ 409 h 826"/>
                <a:gd name="T96" fmla="*/ 3394 w 3604"/>
                <a:gd name="T97" fmla="*/ 500 h 826"/>
                <a:gd name="T98" fmla="*/ 3176 w 3604"/>
                <a:gd name="T99" fmla="*/ 576 h 826"/>
                <a:gd name="T100" fmla="*/ 3408 w 3604"/>
                <a:gd name="T101" fmla="*/ 626 h 826"/>
                <a:gd name="T102" fmla="*/ 3342 w 3604"/>
                <a:gd name="T103" fmla="*/ 690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604" h="826">
                  <a:moveTo>
                    <a:pt x="3461" y="712"/>
                  </a:moveTo>
                  <a:lnTo>
                    <a:pt x="3521" y="690"/>
                  </a:lnTo>
                  <a:lnTo>
                    <a:pt x="3549" y="663"/>
                  </a:lnTo>
                  <a:lnTo>
                    <a:pt x="3537" y="626"/>
                  </a:lnTo>
                  <a:lnTo>
                    <a:pt x="3513" y="597"/>
                  </a:lnTo>
                  <a:lnTo>
                    <a:pt x="3385" y="557"/>
                  </a:lnTo>
                  <a:lnTo>
                    <a:pt x="3447" y="543"/>
                  </a:lnTo>
                  <a:lnTo>
                    <a:pt x="3485" y="525"/>
                  </a:lnTo>
                  <a:lnTo>
                    <a:pt x="3528" y="503"/>
                  </a:lnTo>
                  <a:lnTo>
                    <a:pt x="3549" y="482"/>
                  </a:lnTo>
                  <a:lnTo>
                    <a:pt x="3566" y="428"/>
                  </a:lnTo>
                  <a:lnTo>
                    <a:pt x="3549" y="385"/>
                  </a:lnTo>
                  <a:lnTo>
                    <a:pt x="3521" y="353"/>
                  </a:lnTo>
                  <a:lnTo>
                    <a:pt x="3378" y="278"/>
                  </a:lnTo>
                  <a:lnTo>
                    <a:pt x="3566" y="222"/>
                  </a:lnTo>
                  <a:lnTo>
                    <a:pt x="3588" y="192"/>
                  </a:lnTo>
                  <a:lnTo>
                    <a:pt x="3603" y="163"/>
                  </a:lnTo>
                  <a:lnTo>
                    <a:pt x="3588" y="133"/>
                  </a:lnTo>
                  <a:lnTo>
                    <a:pt x="3566" y="107"/>
                  </a:lnTo>
                  <a:lnTo>
                    <a:pt x="3491" y="67"/>
                  </a:lnTo>
                  <a:lnTo>
                    <a:pt x="3400" y="40"/>
                  </a:lnTo>
                  <a:lnTo>
                    <a:pt x="3304" y="30"/>
                  </a:lnTo>
                  <a:lnTo>
                    <a:pt x="3115" y="32"/>
                  </a:lnTo>
                  <a:lnTo>
                    <a:pt x="3024" y="45"/>
                  </a:lnTo>
                  <a:lnTo>
                    <a:pt x="2936" y="64"/>
                  </a:lnTo>
                  <a:lnTo>
                    <a:pt x="2876" y="56"/>
                  </a:lnTo>
                  <a:lnTo>
                    <a:pt x="2809" y="49"/>
                  </a:lnTo>
                  <a:lnTo>
                    <a:pt x="2748" y="53"/>
                  </a:lnTo>
                  <a:lnTo>
                    <a:pt x="2710" y="64"/>
                  </a:lnTo>
                  <a:lnTo>
                    <a:pt x="2635" y="91"/>
                  </a:lnTo>
                  <a:lnTo>
                    <a:pt x="2605" y="72"/>
                  </a:lnTo>
                  <a:lnTo>
                    <a:pt x="2560" y="59"/>
                  </a:lnTo>
                  <a:lnTo>
                    <a:pt x="2470" y="30"/>
                  </a:lnTo>
                  <a:lnTo>
                    <a:pt x="2387" y="14"/>
                  </a:lnTo>
                  <a:lnTo>
                    <a:pt x="2251" y="5"/>
                  </a:lnTo>
                  <a:lnTo>
                    <a:pt x="2125" y="0"/>
                  </a:lnTo>
                  <a:lnTo>
                    <a:pt x="1922" y="8"/>
                  </a:lnTo>
                  <a:lnTo>
                    <a:pt x="1779" y="22"/>
                  </a:lnTo>
                  <a:lnTo>
                    <a:pt x="1539" y="72"/>
                  </a:lnTo>
                  <a:lnTo>
                    <a:pt x="1450" y="56"/>
                  </a:lnTo>
                  <a:lnTo>
                    <a:pt x="1352" y="53"/>
                  </a:lnTo>
                  <a:lnTo>
                    <a:pt x="1232" y="64"/>
                  </a:lnTo>
                  <a:lnTo>
                    <a:pt x="1135" y="78"/>
                  </a:lnTo>
                  <a:lnTo>
                    <a:pt x="1051" y="37"/>
                  </a:lnTo>
                  <a:lnTo>
                    <a:pt x="967" y="22"/>
                  </a:lnTo>
                  <a:lnTo>
                    <a:pt x="878" y="14"/>
                  </a:lnTo>
                  <a:lnTo>
                    <a:pt x="781" y="18"/>
                  </a:lnTo>
                  <a:lnTo>
                    <a:pt x="624" y="24"/>
                  </a:lnTo>
                  <a:lnTo>
                    <a:pt x="487" y="49"/>
                  </a:lnTo>
                  <a:lnTo>
                    <a:pt x="406" y="88"/>
                  </a:lnTo>
                  <a:lnTo>
                    <a:pt x="353" y="129"/>
                  </a:lnTo>
                  <a:lnTo>
                    <a:pt x="307" y="235"/>
                  </a:lnTo>
                  <a:lnTo>
                    <a:pt x="239" y="249"/>
                  </a:lnTo>
                  <a:lnTo>
                    <a:pt x="211" y="263"/>
                  </a:lnTo>
                  <a:lnTo>
                    <a:pt x="194" y="283"/>
                  </a:lnTo>
                  <a:lnTo>
                    <a:pt x="211" y="334"/>
                  </a:lnTo>
                  <a:lnTo>
                    <a:pt x="263" y="359"/>
                  </a:lnTo>
                  <a:lnTo>
                    <a:pt x="338" y="385"/>
                  </a:lnTo>
                  <a:lnTo>
                    <a:pt x="226" y="413"/>
                  </a:lnTo>
                  <a:lnTo>
                    <a:pt x="173" y="431"/>
                  </a:lnTo>
                  <a:lnTo>
                    <a:pt x="111" y="449"/>
                  </a:lnTo>
                  <a:lnTo>
                    <a:pt x="53" y="485"/>
                  </a:lnTo>
                  <a:lnTo>
                    <a:pt x="15" y="540"/>
                  </a:lnTo>
                  <a:lnTo>
                    <a:pt x="0" y="600"/>
                  </a:lnTo>
                  <a:lnTo>
                    <a:pt x="15" y="659"/>
                  </a:lnTo>
                  <a:lnTo>
                    <a:pt x="53" y="702"/>
                  </a:lnTo>
                  <a:lnTo>
                    <a:pt x="99" y="738"/>
                  </a:lnTo>
                  <a:lnTo>
                    <a:pt x="180" y="785"/>
                  </a:lnTo>
                  <a:lnTo>
                    <a:pt x="271" y="825"/>
                  </a:lnTo>
                  <a:lnTo>
                    <a:pt x="353" y="789"/>
                  </a:lnTo>
                  <a:lnTo>
                    <a:pt x="263" y="754"/>
                  </a:lnTo>
                  <a:lnTo>
                    <a:pt x="188" y="715"/>
                  </a:lnTo>
                  <a:lnTo>
                    <a:pt x="158" y="650"/>
                  </a:lnTo>
                  <a:lnTo>
                    <a:pt x="152" y="584"/>
                  </a:lnTo>
                  <a:lnTo>
                    <a:pt x="194" y="520"/>
                  </a:lnTo>
                  <a:lnTo>
                    <a:pt x="271" y="463"/>
                  </a:lnTo>
                  <a:lnTo>
                    <a:pt x="406" y="434"/>
                  </a:lnTo>
                  <a:lnTo>
                    <a:pt x="615" y="406"/>
                  </a:lnTo>
                  <a:lnTo>
                    <a:pt x="481" y="377"/>
                  </a:lnTo>
                  <a:lnTo>
                    <a:pt x="382" y="356"/>
                  </a:lnTo>
                  <a:lnTo>
                    <a:pt x="359" y="334"/>
                  </a:lnTo>
                  <a:lnTo>
                    <a:pt x="391" y="303"/>
                  </a:lnTo>
                  <a:lnTo>
                    <a:pt x="451" y="289"/>
                  </a:lnTo>
                  <a:lnTo>
                    <a:pt x="504" y="286"/>
                  </a:lnTo>
                  <a:lnTo>
                    <a:pt x="630" y="291"/>
                  </a:lnTo>
                  <a:lnTo>
                    <a:pt x="541" y="263"/>
                  </a:lnTo>
                  <a:lnTo>
                    <a:pt x="496" y="249"/>
                  </a:lnTo>
                  <a:lnTo>
                    <a:pt x="457" y="225"/>
                  </a:lnTo>
                  <a:lnTo>
                    <a:pt x="451" y="180"/>
                  </a:lnTo>
                  <a:lnTo>
                    <a:pt x="481" y="136"/>
                  </a:lnTo>
                  <a:lnTo>
                    <a:pt x="562" y="97"/>
                  </a:lnTo>
                  <a:lnTo>
                    <a:pt x="683" y="72"/>
                  </a:lnTo>
                  <a:lnTo>
                    <a:pt x="878" y="67"/>
                  </a:lnTo>
                  <a:lnTo>
                    <a:pt x="954" y="69"/>
                  </a:lnTo>
                  <a:lnTo>
                    <a:pt x="1020" y="88"/>
                  </a:lnTo>
                  <a:lnTo>
                    <a:pt x="1066" y="126"/>
                  </a:lnTo>
                  <a:lnTo>
                    <a:pt x="1089" y="163"/>
                  </a:lnTo>
                  <a:lnTo>
                    <a:pt x="1083" y="200"/>
                  </a:lnTo>
                  <a:lnTo>
                    <a:pt x="1157" y="187"/>
                  </a:lnTo>
                  <a:lnTo>
                    <a:pt x="1172" y="129"/>
                  </a:lnTo>
                  <a:lnTo>
                    <a:pt x="1238" y="104"/>
                  </a:lnTo>
                  <a:lnTo>
                    <a:pt x="1360" y="93"/>
                  </a:lnTo>
                  <a:lnTo>
                    <a:pt x="1433" y="97"/>
                  </a:lnTo>
                  <a:lnTo>
                    <a:pt x="1502" y="121"/>
                  </a:lnTo>
                  <a:lnTo>
                    <a:pt x="1561" y="187"/>
                  </a:lnTo>
                  <a:lnTo>
                    <a:pt x="1608" y="133"/>
                  </a:lnTo>
                  <a:lnTo>
                    <a:pt x="1696" y="93"/>
                  </a:lnTo>
                  <a:lnTo>
                    <a:pt x="1802" y="67"/>
                  </a:lnTo>
                  <a:lnTo>
                    <a:pt x="1960" y="53"/>
                  </a:lnTo>
                  <a:lnTo>
                    <a:pt x="2140" y="53"/>
                  </a:lnTo>
                  <a:lnTo>
                    <a:pt x="2327" y="64"/>
                  </a:lnTo>
                  <a:lnTo>
                    <a:pt x="2454" y="93"/>
                  </a:lnTo>
                  <a:lnTo>
                    <a:pt x="2501" y="107"/>
                  </a:lnTo>
                  <a:lnTo>
                    <a:pt x="2545" y="126"/>
                  </a:lnTo>
                  <a:lnTo>
                    <a:pt x="2612" y="176"/>
                  </a:lnTo>
                  <a:lnTo>
                    <a:pt x="2665" y="150"/>
                  </a:lnTo>
                  <a:lnTo>
                    <a:pt x="2688" y="115"/>
                  </a:lnTo>
                  <a:lnTo>
                    <a:pt x="2748" y="91"/>
                  </a:lnTo>
                  <a:lnTo>
                    <a:pt x="2800" y="88"/>
                  </a:lnTo>
                  <a:lnTo>
                    <a:pt x="2853" y="91"/>
                  </a:lnTo>
                  <a:lnTo>
                    <a:pt x="2889" y="97"/>
                  </a:lnTo>
                  <a:lnTo>
                    <a:pt x="2912" y="115"/>
                  </a:lnTo>
                  <a:lnTo>
                    <a:pt x="2906" y="144"/>
                  </a:lnTo>
                  <a:lnTo>
                    <a:pt x="2958" y="115"/>
                  </a:lnTo>
                  <a:lnTo>
                    <a:pt x="3024" y="93"/>
                  </a:lnTo>
                  <a:lnTo>
                    <a:pt x="3101" y="75"/>
                  </a:lnTo>
                  <a:lnTo>
                    <a:pt x="3160" y="67"/>
                  </a:lnTo>
                  <a:lnTo>
                    <a:pt x="3229" y="67"/>
                  </a:lnTo>
                  <a:lnTo>
                    <a:pt x="3304" y="69"/>
                  </a:lnTo>
                  <a:lnTo>
                    <a:pt x="3378" y="81"/>
                  </a:lnTo>
                  <a:lnTo>
                    <a:pt x="3438" y="101"/>
                  </a:lnTo>
                  <a:lnTo>
                    <a:pt x="3485" y="129"/>
                  </a:lnTo>
                  <a:lnTo>
                    <a:pt x="3497" y="163"/>
                  </a:lnTo>
                  <a:lnTo>
                    <a:pt x="3491" y="187"/>
                  </a:lnTo>
                  <a:lnTo>
                    <a:pt x="3453" y="212"/>
                  </a:lnTo>
                  <a:lnTo>
                    <a:pt x="3378" y="235"/>
                  </a:lnTo>
                  <a:lnTo>
                    <a:pt x="3214" y="246"/>
                  </a:lnTo>
                  <a:lnTo>
                    <a:pt x="3273" y="267"/>
                  </a:lnTo>
                  <a:lnTo>
                    <a:pt x="3325" y="289"/>
                  </a:lnTo>
                  <a:lnTo>
                    <a:pt x="3378" y="315"/>
                  </a:lnTo>
                  <a:lnTo>
                    <a:pt x="3423" y="334"/>
                  </a:lnTo>
                  <a:lnTo>
                    <a:pt x="3438" y="356"/>
                  </a:lnTo>
                  <a:lnTo>
                    <a:pt x="3453" y="382"/>
                  </a:lnTo>
                  <a:lnTo>
                    <a:pt x="3453" y="409"/>
                  </a:lnTo>
                  <a:lnTo>
                    <a:pt x="3447" y="445"/>
                  </a:lnTo>
                  <a:lnTo>
                    <a:pt x="3416" y="482"/>
                  </a:lnTo>
                  <a:lnTo>
                    <a:pt x="3394" y="500"/>
                  </a:lnTo>
                  <a:lnTo>
                    <a:pt x="3319" y="535"/>
                  </a:lnTo>
                  <a:lnTo>
                    <a:pt x="3243" y="557"/>
                  </a:lnTo>
                  <a:lnTo>
                    <a:pt x="3176" y="576"/>
                  </a:lnTo>
                  <a:lnTo>
                    <a:pt x="3331" y="591"/>
                  </a:lnTo>
                  <a:lnTo>
                    <a:pt x="3378" y="603"/>
                  </a:lnTo>
                  <a:lnTo>
                    <a:pt x="3408" y="626"/>
                  </a:lnTo>
                  <a:lnTo>
                    <a:pt x="3416" y="648"/>
                  </a:lnTo>
                  <a:lnTo>
                    <a:pt x="3408" y="667"/>
                  </a:lnTo>
                  <a:lnTo>
                    <a:pt x="3342" y="690"/>
                  </a:lnTo>
                  <a:lnTo>
                    <a:pt x="3461" y="712"/>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45574" name="Group 6"/>
          <p:cNvGrpSpPr>
            <a:grpSpLocks/>
          </p:cNvGrpSpPr>
          <p:nvPr/>
        </p:nvGrpSpPr>
        <p:grpSpPr bwMode="auto">
          <a:xfrm>
            <a:off x="3170238" y="4216400"/>
            <a:ext cx="396875" cy="293688"/>
            <a:chOff x="1392" y="1872"/>
            <a:chExt cx="250" cy="185"/>
          </a:xfrm>
        </p:grpSpPr>
        <p:sp>
          <p:nvSpPr>
            <p:cNvPr id="1645575" name="Freeform 7"/>
            <p:cNvSpPr>
              <a:spLocks/>
            </p:cNvSpPr>
            <p:nvPr/>
          </p:nvSpPr>
          <p:spPr bwMode="auto">
            <a:xfrm>
              <a:off x="1392" y="1872"/>
              <a:ext cx="250" cy="185"/>
            </a:xfrm>
            <a:custGeom>
              <a:avLst/>
              <a:gdLst>
                <a:gd name="T0" fmla="*/ 10 w 250"/>
                <a:gd name="T1" fmla="*/ 16 h 185"/>
                <a:gd name="T2" fmla="*/ 0 w 250"/>
                <a:gd name="T3" fmla="*/ 52 h 185"/>
                <a:gd name="T4" fmla="*/ 17 w 250"/>
                <a:gd name="T5" fmla="*/ 76 h 185"/>
                <a:gd name="T6" fmla="*/ 20 w 250"/>
                <a:gd name="T7" fmla="*/ 96 h 185"/>
                <a:gd name="T8" fmla="*/ 44 w 250"/>
                <a:gd name="T9" fmla="*/ 120 h 185"/>
                <a:gd name="T10" fmla="*/ 69 w 250"/>
                <a:gd name="T11" fmla="*/ 132 h 185"/>
                <a:gd name="T12" fmla="*/ 84 w 250"/>
                <a:gd name="T13" fmla="*/ 142 h 185"/>
                <a:gd name="T14" fmla="*/ 121 w 250"/>
                <a:gd name="T15" fmla="*/ 169 h 185"/>
                <a:gd name="T16" fmla="*/ 174 w 250"/>
                <a:gd name="T17" fmla="*/ 184 h 185"/>
                <a:gd name="T18" fmla="*/ 204 w 250"/>
                <a:gd name="T19" fmla="*/ 180 h 185"/>
                <a:gd name="T20" fmla="*/ 241 w 250"/>
                <a:gd name="T21" fmla="*/ 156 h 185"/>
                <a:gd name="T22" fmla="*/ 249 w 250"/>
                <a:gd name="T23" fmla="*/ 106 h 185"/>
                <a:gd name="T24" fmla="*/ 220 w 250"/>
                <a:gd name="T25" fmla="*/ 76 h 185"/>
                <a:gd name="T26" fmla="*/ 190 w 250"/>
                <a:gd name="T27" fmla="*/ 69 h 185"/>
                <a:gd name="T28" fmla="*/ 180 w 250"/>
                <a:gd name="T29" fmla="*/ 48 h 185"/>
                <a:gd name="T30" fmla="*/ 153 w 250"/>
                <a:gd name="T31" fmla="*/ 42 h 185"/>
                <a:gd name="T32" fmla="*/ 163 w 250"/>
                <a:gd name="T33" fmla="*/ 55 h 185"/>
                <a:gd name="T34" fmla="*/ 170 w 250"/>
                <a:gd name="T35" fmla="*/ 69 h 185"/>
                <a:gd name="T36" fmla="*/ 174 w 250"/>
                <a:gd name="T37" fmla="*/ 76 h 185"/>
                <a:gd name="T38" fmla="*/ 197 w 250"/>
                <a:gd name="T39" fmla="*/ 82 h 185"/>
                <a:gd name="T40" fmla="*/ 214 w 250"/>
                <a:gd name="T41" fmla="*/ 93 h 185"/>
                <a:gd name="T42" fmla="*/ 217 w 250"/>
                <a:gd name="T43" fmla="*/ 120 h 185"/>
                <a:gd name="T44" fmla="*/ 190 w 250"/>
                <a:gd name="T45" fmla="*/ 142 h 185"/>
                <a:gd name="T46" fmla="*/ 157 w 250"/>
                <a:gd name="T47" fmla="*/ 153 h 185"/>
                <a:gd name="T48" fmla="*/ 121 w 250"/>
                <a:gd name="T49" fmla="*/ 145 h 185"/>
                <a:gd name="T50" fmla="*/ 104 w 250"/>
                <a:gd name="T51" fmla="*/ 124 h 185"/>
                <a:gd name="T52" fmla="*/ 99 w 250"/>
                <a:gd name="T53" fmla="*/ 106 h 185"/>
                <a:gd name="T54" fmla="*/ 81 w 250"/>
                <a:gd name="T55" fmla="*/ 100 h 185"/>
                <a:gd name="T56" fmla="*/ 61 w 250"/>
                <a:gd name="T57" fmla="*/ 100 h 185"/>
                <a:gd name="T58" fmla="*/ 51 w 250"/>
                <a:gd name="T59" fmla="*/ 96 h 185"/>
                <a:gd name="T60" fmla="*/ 59 w 250"/>
                <a:gd name="T61" fmla="*/ 76 h 185"/>
                <a:gd name="T62" fmla="*/ 37 w 250"/>
                <a:gd name="T63" fmla="*/ 69 h 185"/>
                <a:gd name="T64" fmla="*/ 24 w 250"/>
                <a:gd name="T65" fmla="*/ 55 h 185"/>
                <a:gd name="T66" fmla="*/ 27 w 250"/>
                <a:gd name="T67" fmla="*/ 37 h 185"/>
                <a:gd name="T68" fmla="*/ 37 w 250"/>
                <a:gd name="T69" fmla="*/ 21 h 185"/>
                <a:gd name="T70" fmla="*/ 54 w 250"/>
                <a:gd name="T71" fmla="*/ 19 h 185"/>
                <a:gd name="T72" fmla="*/ 84 w 250"/>
                <a:gd name="T73" fmla="*/ 34 h 185"/>
                <a:gd name="T74" fmla="*/ 94 w 250"/>
                <a:gd name="T75" fmla="*/ 45 h 185"/>
                <a:gd name="T76" fmla="*/ 111 w 250"/>
                <a:gd name="T77" fmla="*/ 40 h 185"/>
                <a:gd name="T78" fmla="*/ 136 w 250"/>
                <a:gd name="T79" fmla="*/ 34 h 185"/>
                <a:gd name="T80" fmla="*/ 153 w 250"/>
                <a:gd name="T81" fmla="*/ 42 h 185"/>
                <a:gd name="T82" fmla="*/ 111 w 250"/>
                <a:gd name="T83" fmla="*/ 27 h 185"/>
                <a:gd name="T84" fmla="*/ 69 w 250"/>
                <a:gd name="T85" fmla="*/ 3 h 185"/>
                <a:gd name="T86" fmla="*/ 37 w 250"/>
                <a:gd name="T87"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50" h="185">
                  <a:moveTo>
                    <a:pt x="37" y="0"/>
                  </a:moveTo>
                  <a:lnTo>
                    <a:pt x="10" y="16"/>
                  </a:lnTo>
                  <a:lnTo>
                    <a:pt x="0" y="40"/>
                  </a:lnTo>
                  <a:lnTo>
                    <a:pt x="0" y="52"/>
                  </a:lnTo>
                  <a:lnTo>
                    <a:pt x="6" y="66"/>
                  </a:lnTo>
                  <a:lnTo>
                    <a:pt x="17" y="76"/>
                  </a:lnTo>
                  <a:lnTo>
                    <a:pt x="27" y="85"/>
                  </a:lnTo>
                  <a:lnTo>
                    <a:pt x="20" y="96"/>
                  </a:lnTo>
                  <a:lnTo>
                    <a:pt x="34" y="108"/>
                  </a:lnTo>
                  <a:lnTo>
                    <a:pt x="44" y="120"/>
                  </a:lnTo>
                  <a:lnTo>
                    <a:pt x="54" y="124"/>
                  </a:lnTo>
                  <a:lnTo>
                    <a:pt x="69" y="132"/>
                  </a:lnTo>
                  <a:lnTo>
                    <a:pt x="79" y="138"/>
                  </a:lnTo>
                  <a:lnTo>
                    <a:pt x="84" y="142"/>
                  </a:lnTo>
                  <a:lnTo>
                    <a:pt x="104" y="162"/>
                  </a:lnTo>
                  <a:lnTo>
                    <a:pt x="121" y="169"/>
                  </a:lnTo>
                  <a:lnTo>
                    <a:pt x="153" y="180"/>
                  </a:lnTo>
                  <a:lnTo>
                    <a:pt x="174" y="184"/>
                  </a:lnTo>
                  <a:lnTo>
                    <a:pt x="190" y="184"/>
                  </a:lnTo>
                  <a:lnTo>
                    <a:pt x="204" y="180"/>
                  </a:lnTo>
                  <a:lnTo>
                    <a:pt x="217" y="174"/>
                  </a:lnTo>
                  <a:lnTo>
                    <a:pt x="241" y="156"/>
                  </a:lnTo>
                  <a:lnTo>
                    <a:pt x="249" y="141"/>
                  </a:lnTo>
                  <a:lnTo>
                    <a:pt x="249" y="106"/>
                  </a:lnTo>
                  <a:lnTo>
                    <a:pt x="241" y="93"/>
                  </a:lnTo>
                  <a:lnTo>
                    <a:pt x="220" y="76"/>
                  </a:lnTo>
                  <a:lnTo>
                    <a:pt x="204" y="73"/>
                  </a:lnTo>
                  <a:lnTo>
                    <a:pt x="190" y="69"/>
                  </a:lnTo>
                  <a:lnTo>
                    <a:pt x="190" y="48"/>
                  </a:lnTo>
                  <a:lnTo>
                    <a:pt x="180" y="48"/>
                  </a:lnTo>
                  <a:lnTo>
                    <a:pt x="170" y="45"/>
                  </a:lnTo>
                  <a:lnTo>
                    <a:pt x="153" y="42"/>
                  </a:lnTo>
                  <a:lnTo>
                    <a:pt x="163" y="48"/>
                  </a:lnTo>
                  <a:lnTo>
                    <a:pt x="163" y="55"/>
                  </a:lnTo>
                  <a:lnTo>
                    <a:pt x="167" y="64"/>
                  </a:lnTo>
                  <a:lnTo>
                    <a:pt x="170" y="69"/>
                  </a:lnTo>
                  <a:lnTo>
                    <a:pt x="167" y="73"/>
                  </a:lnTo>
                  <a:lnTo>
                    <a:pt x="174" y="76"/>
                  </a:lnTo>
                  <a:lnTo>
                    <a:pt x="180" y="79"/>
                  </a:lnTo>
                  <a:lnTo>
                    <a:pt x="197" y="82"/>
                  </a:lnTo>
                  <a:lnTo>
                    <a:pt x="207" y="85"/>
                  </a:lnTo>
                  <a:lnTo>
                    <a:pt x="214" y="93"/>
                  </a:lnTo>
                  <a:lnTo>
                    <a:pt x="220" y="106"/>
                  </a:lnTo>
                  <a:lnTo>
                    <a:pt x="217" y="120"/>
                  </a:lnTo>
                  <a:lnTo>
                    <a:pt x="207" y="132"/>
                  </a:lnTo>
                  <a:lnTo>
                    <a:pt x="190" y="142"/>
                  </a:lnTo>
                  <a:lnTo>
                    <a:pt x="174" y="153"/>
                  </a:lnTo>
                  <a:lnTo>
                    <a:pt x="157" y="153"/>
                  </a:lnTo>
                  <a:lnTo>
                    <a:pt x="140" y="150"/>
                  </a:lnTo>
                  <a:lnTo>
                    <a:pt x="121" y="145"/>
                  </a:lnTo>
                  <a:lnTo>
                    <a:pt x="111" y="135"/>
                  </a:lnTo>
                  <a:lnTo>
                    <a:pt x="104" y="124"/>
                  </a:lnTo>
                  <a:lnTo>
                    <a:pt x="104" y="114"/>
                  </a:lnTo>
                  <a:lnTo>
                    <a:pt x="99" y="106"/>
                  </a:lnTo>
                  <a:lnTo>
                    <a:pt x="87" y="103"/>
                  </a:lnTo>
                  <a:lnTo>
                    <a:pt x="81" y="100"/>
                  </a:lnTo>
                  <a:lnTo>
                    <a:pt x="71" y="106"/>
                  </a:lnTo>
                  <a:lnTo>
                    <a:pt x="61" y="100"/>
                  </a:lnTo>
                  <a:lnTo>
                    <a:pt x="54" y="100"/>
                  </a:lnTo>
                  <a:lnTo>
                    <a:pt x="51" y="96"/>
                  </a:lnTo>
                  <a:lnTo>
                    <a:pt x="51" y="85"/>
                  </a:lnTo>
                  <a:lnTo>
                    <a:pt x="59" y="76"/>
                  </a:lnTo>
                  <a:lnTo>
                    <a:pt x="61" y="69"/>
                  </a:lnTo>
                  <a:lnTo>
                    <a:pt x="37" y="69"/>
                  </a:lnTo>
                  <a:lnTo>
                    <a:pt x="30" y="61"/>
                  </a:lnTo>
                  <a:lnTo>
                    <a:pt x="24" y="55"/>
                  </a:lnTo>
                  <a:lnTo>
                    <a:pt x="24" y="45"/>
                  </a:lnTo>
                  <a:lnTo>
                    <a:pt x="27" y="37"/>
                  </a:lnTo>
                  <a:lnTo>
                    <a:pt x="34" y="28"/>
                  </a:lnTo>
                  <a:lnTo>
                    <a:pt x="37" y="21"/>
                  </a:lnTo>
                  <a:lnTo>
                    <a:pt x="47" y="16"/>
                  </a:lnTo>
                  <a:lnTo>
                    <a:pt x="54" y="19"/>
                  </a:lnTo>
                  <a:lnTo>
                    <a:pt x="69" y="21"/>
                  </a:lnTo>
                  <a:lnTo>
                    <a:pt x="84" y="34"/>
                  </a:lnTo>
                  <a:lnTo>
                    <a:pt x="84" y="42"/>
                  </a:lnTo>
                  <a:lnTo>
                    <a:pt x="94" y="45"/>
                  </a:lnTo>
                  <a:lnTo>
                    <a:pt x="104" y="45"/>
                  </a:lnTo>
                  <a:lnTo>
                    <a:pt x="111" y="40"/>
                  </a:lnTo>
                  <a:lnTo>
                    <a:pt x="121" y="37"/>
                  </a:lnTo>
                  <a:lnTo>
                    <a:pt x="136" y="34"/>
                  </a:lnTo>
                  <a:lnTo>
                    <a:pt x="146" y="37"/>
                  </a:lnTo>
                  <a:lnTo>
                    <a:pt x="153" y="42"/>
                  </a:lnTo>
                  <a:lnTo>
                    <a:pt x="133" y="28"/>
                  </a:lnTo>
                  <a:lnTo>
                    <a:pt x="111" y="27"/>
                  </a:lnTo>
                  <a:lnTo>
                    <a:pt x="84" y="19"/>
                  </a:lnTo>
                  <a:lnTo>
                    <a:pt x="69" y="3"/>
                  </a:lnTo>
                  <a:lnTo>
                    <a:pt x="51" y="0"/>
                  </a:lnTo>
                  <a:lnTo>
                    <a:pt x="37" y="0"/>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76" name="Freeform 8"/>
            <p:cNvSpPr>
              <a:spLocks/>
            </p:cNvSpPr>
            <p:nvPr/>
          </p:nvSpPr>
          <p:spPr bwMode="auto">
            <a:xfrm>
              <a:off x="1416" y="1889"/>
              <a:ext cx="199" cy="137"/>
            </a:xfrm>
            <a:custGeom>
              <a:avLst/>
              <a:gdLst>
                <a:gd name="T0" fmla="*/ 129 w 199"/>
                <a:gd name="T1" fmla="*/ 25 h 137"/>
                <a:gd name="T2" fmla="*/ 122 w 199"/>
                <a:gd name="T3" fmla="*/ 21 h 137"/>
                <a:gd name="T4" fmla="*/ 112 w 199"/>
                <a:gd name="T5" fmla="*/ 19 h 137"/>
                <a:gd name="T6" fmla="*/ 99 w 199"/>
                <a:gd name="T7" fmla="*/ 21 h 137"/>
                <a:gd name="T8" fmla="*/ 89 w 199"/>
                <a:gd name="T9" fmla="*/ 24 h 137"/>
                <a:gd name="T10" fmla="*/ 82 w 199"/>
                <a:gd name="T11" fmla="*/ 28 h 137"/>
                <a:gd name="T12" fmla="*/ 72 w 199"/>
                <a:gd name="T13" fmla="*/ 28 h 137"/>
                <a:gd name="T14" fmla="*/ 62 w 199"/>
                <a:gd name="T15" fmla="*/ 25 h 137"/>
                <a:gd name="T16" fmla="*/ 62 w 199"/>
                <a:gd name="T17" fmla="*/ 19 h 137"/>
                <a:gd name="T18" fmla="*/ 44 w 199"/>
                <a:gd name="T19" fmla="*/ 4 h 137"/>
                <a:gd name="T20" fmla="*/ 30 w 199"/>
                <a:gd name="T21" fmla="*/ 3 h 137"/>
                <a:gd name="T22" fmla="*/ 23 w 199"/>
                <a:gd name="T23" fmla="*/ 0 h 137"/>
                <a:gd name="T24" fmla="*/ 13 w 199"/>
                <a:gd name="T25" fmla="*/ 4 h 137"/>
                <a:gd name="T26" fmla="*/ 10 w 199"/>
                <a:gd name="T27" fmla="*/ 13 h 137"/>
                <a:gd name="T28" fmla="*/ 3 w 199"/>
                <a:gd name="T29" fmla="*/ 21 h 137"/>
                <a:gd name="T30" fmla="*/ 0 w 199"/>
                <a:gd name="T31" fmla="*/ 28 h 137"/>
                <a:gd name="T32" fmla="*/ 0 w 199"/>
                <a:gd name="T33" fmla="*/ 40 h 137"/>
                <a:gd name="T34" fmla="*/ 6 w 199"/>
                <a:gd name="T35" fmla="*/ 45 h 137"/>
                <a:gd name="T36" fmla="*/ 13 w 199"/>
                <a:gd name="T37" fmla="*/ 52 h 137"/>
                <a:gd name="T38" fmla="*/ 37 w 199"/>
                <a:gd name="T39" fmla="*/ 52 h 137"/>
                <a:gd name="T40" fmla="*/ 34 w 199"/>
                <a:gd name="T41" fmla="*/ 61 h 137"/>
                <a:gd name="T42" fmla="*/ 27 w 199"/>
                <a:gd name="T43" fmla="*/ 69 h 137"/>
                <a:gd name="T44" fmla="*/ 27 w 199"/>
                <a:gd name="T45" fmla="*/ 78 h 137"/>
                <a:gd name="T46" fmla="*/ 30 w 199"/>
                <a:gd name="T47" fmla="*/ 84 h 137"/>
                <a:gd name="T48" fmla="*/ 37 w 199"/>
                <a:gd name="T49" fmla="*/ 84 h 137"/>
                <a:gd name="T50" fmla="*/ 47 w 199"/>
                <a:gd name="T51" fmla="*/ 90 h 137"/>
                <a:gd name="T52" fmla="*/ 59 w 199"/>
                <a:gd name="T53" fmla="*/ 84 h 137"/>
                <a:gd name="T54" fmla="*/ 64 w 199"/>
                <a:gd name="T55" fmla="*/ 87 h 137"/>
                <a:gd name="T56" fmla="*/ 76 w 199"/>
                <a:gd name="T57" fmla="*/ 90 h 137"/>
                <a:gd name="T58" fmla="*/ 82 w 199"/>
                <a:gd name="T59" fmla="*/ 96 h 137"/>
                <a:gd name="T60" fmla="*/ 82 w 199"/>
                <a:gd name="T61" fmla="*/ 108 h 137"/>
                <a:gd name="T62" fmla="*/ 89 w 199"/>
                <a:gd name="T63" fmla="*/ 117 h 137"/>
                <a:gd name="T64" fmla="*/ 99 w 199"/>
                <a:gd name="T65" fmla="*/ 129 h 137"/>
                <a:gd name="T66" fmla="*/ 116 w 199"/>
                <a:gd name="T67" fmla="*/ 133 h 137"/>
                <a:gd name="T68" fmla="*/ 133 w 199"/>
                <a:gd name="T69" fmla="*/ 136 h 137"/>
                <a:gd name="T70" fmla="*/ 150 w 199"/>
                <a:gd name="T71" fmla="*/ 136 h 137"/>
                <a:gd name="T72" fmla="*/ 168 w 199"/>
                <a:gd name="T73" fmla="*/ 126 h 137"/>
                <a:gd name="T74" fmla="*/ 185 w 199"/>
                <a:gd name="T75" fmla="*/ 115 h 137"/>
                <a:gd name="T76" fmla="*/ 195 w 199"/>
                <a:gd name="T77" fmla="*/ 102 h 137"/>
                <a:gd name="T78" fmla="*/ 198 w 199"/>
                <a:gd name="T79" fmla="*/ 90 h 137"/>
                <a:gd name="T80" fmla="*/ 192 w 199"/>
                <a:gd name="T81" fmla="*/ 75 h 137"/>
                <a:gd name="T82" fmla="*/ 185 w 199"/>
                <a:gd name="T83" fmla="*/ 69 h 137"/>
                <a:gd name="T84" fmla="*/ 175 w 199"/>
                <a:gd name="T85" fmla="*/ 66 h 137"/>
                <a:gd name="T86" fmla="*/ 156 w 199"/>
                <a:gd name="T87" fmla="*/ 63 h 137"/>
                <a:gd name="T88" fmla="*/ 150 w 199"/>
                <a:gd name="T89" fmla="*/ 61 h 137"/>
                <a:gd name="T90" fmla="*/ 143 w 199"/>
                <a:gd name="T91" fmla="*/ 58 h 137"/>
                <a:gd name="T92" fmla="*/ 146 w 199"/>
                <a:gd name="T93" fmla="*/ 52 h 137"/>
                <a:gd name="T94" fmla="*/ 143 w 199"/>
                <a:gd name="T95" fmla="*/ 48 h 137"/>
                <a:gd name="T96" fmla="*/ 139 w 199"/>
                <a:gd name="T97" fmla="*/ 40 h 137"/>
                <a:gd name="T98" fmla="*/ 139 w 199"/>
                <a:gd name="T99" fmla="*/ 31 h 137"/>
                <a:gd name="T100" fmla="*/ 129 w 199"/>
                <a:gd name="T101" fmla="*/ 2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9" h="137">
                  <a:moveTo>
                    <a:pt x="129" y="25"/>
                  </a:moveTo>
                  <a:lnTo>
                    <a:pt x="122" y="21"/>
                  </a:lnTo>
                  <a:lnTo>
                    <a:pt x="112" y="19"/>
                  </a:lnTo>
                  <a:lnTo>
                    <a:pt x="99" y="21"/>
                  </a:lnTo>
                  <a:lnTo>
                    <a:pt x="89" y="24"/>
                  </a:lnTo>
                  <a:lnTo>
                    <a:pt x="82" y="28"/>
                  </a:lnTo>
                  <a:lnTo>
                    <a:pt x="72" y="28"/>
                  </a:lnTo>
                  <a:lnTo>
                    <a:pt x="62" y="25"/>
                  </a:lnTo>
                  <a:lnTo>
                    <a:pt x="62" y="19"/>
                  </a:lnTo>
                  <a:lnTo>
                    <a:pt x="44" y="4"/>
                  </a:lnTo>
                  <a:lnTo>
                    <a:pt x="30" y="3"/>
                  </a:lnTo>
                  <a:lnTo>
                    <a:pt x="23" y="0"/>
                  </a:lnTo>
                  <a:lnTo>
                    <a:pt x="13" y="4"/>
                  </a:lnTo>
                  <a:lnTo>
                    <a:pt x="10" y="13"/>
                  </a:lnTo>
                  <a:lnTo>
                    <a:pt x="3" y="21"/>
                  </a:lnTo>
                  <a:lnTo>
                    <a:pt x="0" y="28"/>
                  </a:lnTo>
                  <a:lnTo>
                    <a:pt x="0" y="40"/>
                  </a:lnTo>
                  <a:lnTo>
                    <a:pt x="6" y="45"/>
                  </a:lnTo>
                  <a:lnTo>
                    <a:pt x="13" y="52"/>
                  </a:lnTo>
                  <a:lnTo>
                    <a:pt x="37" y="52"/>
                  </a:lnTo>
                  <a:lnTo>
                    <a:pt x="34" y="61"/>
                  </a:lnTo>
                  <a:lnTo>
                    <a:pt x="27" y="69"/>
                  </a:lnTo>
                  <a:lnTo>
                    <a:pt x="27" y="78"/>
                  </a:lnTo>
                  <a:lnTo>
                    <a:pt x="30" y="84"/>
                  </a:lnTo>
                  <a:lnTo>
                    <a:pt x="37" y="84"/>
                  </a:lnTo>
                  <a:lnTo>
                    <a:pt x="47" y="90"/>
                  </a:lnTo>
                  <a:lnTo>
                    <a:pt x="59" y="84"/>
                  </a:lnTo>
                  <a:lnTo>
                    <a:pt x="64" y="87"/>
                  </a:lnTo>
                  <a:lnTo>
                    <a:pt x="76" y="90"/>
                  </a:lnTo>
                  <a:lnTo>
                    <a:pt x="82" y="96"/>
                  </a:lnTo>
                  <a:lnTo>
                    <a:pt x="82" y="108"/>
                  </a:lnTo>
                  <a:lnTo>
                    <a:pt x="89" y="117"/>
                  </a:lnTo>
                  <a:lnTo>
                    <a:pt x="99" y="129"/>
                  </a:lnTo>
                  <a:lnTo>
                    <a:pt x="116" y="133"/>
                  </a:lnTo>
                  <a:lnTo>
                    <a:pt x="133" y="136"/>
                  </a:lnTo>
                  <a:lnTo>
                    <a:pt x="150" y="136"/>
                  </a:lnTo>
                  <a:lnTo>
                    <a:pt x="168" y="126"/>
                  </a:lnTo>
                  <a:lnTo>
                    <a:pt x="185" y="115"/>
                  </a:lnTo>
                  <a:lnTo>
                    <a:pt x="195" y="102"/>
                  </a:lnTo>
                  <a:lnTo>
                    <a:pt x="198" y="90"/>
                  </a:lnTo>
                  <a:lnTo>
                    <a:pt x="192" y="75"/>
                  </a:lnTo>
                  <a:lnTo>
                    <a:pt x="185" y="69"/>
                  </a:lnTo>
                  <a:lnTo>
                    <a:pt x="175" y="66"/>
                  </a:lnTo>
                  <a:lnTo>
                    <a:pt x="156" y="63"/>
                  </a:lnTo>
                  <a:lnTo>
                    <a:pt x="150" y="61"/>
                  </a:lnTo>
                  <a:lnTo>
                    <a:pt x="143" y="58"/>
                  </a:lnTo>
                  <a:lnTo>
                    <a:pt x="146" y="52"/>
                  </a:lnTo>
                  <a:lnTo>
                    <a:pt x="143" y="48"/>
                  </a:lnTo>
                  <a:lnTo>
                    <a:pt x="139" y="40"/>
                  </a:lnTo>
                  <a:lnTo>
                    <a:pt x="139" y="31"/>
                  </a:lnTo>
                  <a:lnTo>
                    <a:pt x="129" y="25"/>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45577" name="Group 9"/>
          <p:cNvGrpSpPr>
            <a:grpSpLocks/>
          </p:cNvGrpSpPr>
          <p:nvPr/>
        </p:nvGrpSpPr>
        <p:grpSpPr bwMode="auto">
          <a:xfrm>
            <a:off x="2484438" y="4749800"/>
            <a:ext cx="246062" cy="192088"/>
            <a:chOff x="1344" y="2160"/>
            <a:chExt cx="155" cy="121"/>
          </a:xfrm>
        </p:grpSpPr>
        <p:sp>
          <p:nvSpPr>
            <p:cNvPr id="1645578" name="Freeform 10"/>
            <p:cNvSpPr>
              <a:spLocks/>
            </p:cNvSpPr>
            <p:nvPr/>
          </p:nvSpPr>
          <p:spPr bwMode="auto">
            <a:xfrm>
              <a:off x="1344" y="2160"/>
              <a:ext cx="155" cy="121"/>
            </a:xfrm>
            <a:custGeom>
              <a:avLst/>
              <a:gdLst>
                <a:gd name="T0" fmla="*/ 52 w 155"/>
                <a:gd name="T1" fmla="*/ 0 h 121"/>
                <a:gd name="T2" fmla="*/ 34 w 155"/>
                <a:gd name="T3" fmla="*/ 3 h 121"/>
                <a:gd name="T4" fmla="*/ 17 w 155"/>
                <a:gd name="T5" fmla="*/ 10 h 121"/>
                <a:gd name="T6" fmla="*/ 7 w 155"/>
                <a:gd name="T7" fmla="*/ 21 h 121"/>
                <a:gd name="T8" fmla="*/ 0 w 155"/>
                <a:gd name="T9" fmla="*/ 36 h 121"/>
                <a:gd name="T10" fmla="*/ 3 w 155"/>
                <a:gd name="T11" fmla="*/ 49 h 121"/>
                <a:gd name="T12" fmla="*/ 14 w 155"/>
                <a:gd name="T13" fmla="*/ 57 h 121"/>
                <a:gd name="T14" fmla="*/ 17 w 155"/>
                <a:gd name="T15" fmla="*/ 81 h 121"/>
                <a:gd name="T16" fmla="*/ 20 w 155"/>
                <a:gd name="T17" fmla="*/ 94 h 121"/>
                <a:gd name="T18" fmla="*/ 34 w 155"/>
                <a:gd name="T19" fmla="*/ 106 h 121"/>
                <a:gd name="T20" fmla="*/ 49 w 155"/>
                <a:gd name="T21" fmla="*/ 115 h 121"/>
                <a:gd name="T22" fmla="*/ 69 w 155"/>
                <a:gd name="T23" fmla="*/ 120 h 121"/>
                <a:gd name="T24" fmla="*/ 85 w 155"/>
                <a:gd name="T25" fmla="*/ 117 h 121"/>
                <a:gd name="T26" fmla="*/ 99 w 155"/>
                <a:gd name="T27" fmla="*/ 115 h 121"/>
                <a:gd name="T28" fmla="*/ 102 w 155"/>
                <a:gd name="T29" fmla="*/ 106 h 121"/>
                <a:gd name="T30" fmla="*/ 123 w 155"/>
                <a:gd name="T31" fmla="*/ 109 h 121"/>
                <a:gd name="T32" fmla="*/ 136 w 155"/>
                <a:gd name="T33" fmla="*/ 103 h 121"/>
                <a:gd name="T34" fmla="*/ 144 w 155"/>
                <a:gd name="T35" fmla="*/ 102 h 121"/>
                <a:gd name="T36" fmla="*/ 151 w 155"/>
                <a:gd name="T37" fmla="*/ 91 h 121"/>
                <a:gd name="T38" fmla="*/ 154 w 155"/>
                <a:gd name="T39" fmla="*/ 84 h 121"/>
                <a:gd name="T40" fmla="*/ 154 w 155"/>
                <a:gd name="T41" fmla="*/ 73 h 121"/>
                <a:gd name="T42" fmla="*/ 136 w 155"/>
                <a:gd name="T43" fmla="*/ 66 h 121"/>
                <a:gd name="T44" fmla="*/ 116 w 155"/>
                <a:gd name="T45" fmla="*/ 46 h 121"/>
                <a:gd name="T46" fmla="*/ 119 w 155"/>
                <a:gd name="T47" fmla="*/ 57 h 121"/>
                <a:gd name="T48" fmla="*/ 123 w 155"/>
                <a:gd name="T49" fmla="*/ 66 h 121"/>
                <a:gd name="T50" fmla="*/ 123 w 155"/>
                <a:gd name="T51" fmla="*/ 70 h 121"/>
                <a:gd name="T52" fmla="*/ 119 w 155"/>
                <a:gd name="T53" fmla="*/ 75 h 121"/>
                <a:gd name="T54" fmla="*/ 109 w 155"/>
                <a:gd name="T55" fmla="*/ 84 h 121"/>
                <a:gd name="T56" fmla="*/ 102 w 155"/>
                <a:gd name="T57" fmla="*/ 87 h 121"/>
                <a:gd name="T58" fmla="*/ 95 w 155"/>
                <a:gd name="T59" fmla="*/ 84 h 121"/>
                <a:gd name="T60" fmla="*/ 85 w 155"/>
                <a:gd name="T61" fmla="*/ 78 h 121"/>
                <a:gd name="T62" fmla="*/ 85 w 155"/>
                <a:gd name="T63" fmla="*/ 75 h 121"/>
                <a:gd name="T64" fmla="*/ 75 w 155"/>
                <a:gd name="T65" fmla="*/ 73 h 121"/>
                <a:gd name="T66" fmla="*/ 72 w 155"/>
                <a:gd name="T67" fmla="*/ 78 h 121"/>
                <a:gd name="T68" fmla="*/ 69 w 155"/>
                <a:gd name="T69" fmla="*/ 81 h 121"/>
                <a:gd name="T70" fmla="*/ 65 w 155"/>
                <a:gd name="T71" fmla="*/ 87 h 121"/>
                <a:gd name="T72" fmla="*/ 52 w 155"/>
                <a:gd name="T73" fmla="*/ 87 h 121"/>
                <a:gd name="T74" fmla="*/ 37 w 155"/>
                <a:gd name="T75" fmla="*/ 75 h 121"/>
                <a:gd name="T76" fmla="*/ 34 w 155"/>
                <a:gd name="T77" fmla="*/ 70 h 121"/>
                <a:gd name="T78" fmla="*/ 34 w 155"/>
                <a:gd name="T79" fmla="*/ 63 h 121"/>
                <a:gd name="T80" fmla="*/ 37 w 155"/>
                <a:gd name="T81" fmla="*/ 57 h 121"/>
                <a:gd name="T82" fmla="*/ 37 w 155"/>
                <a:gd name="T83" fmla="*/ 49 h 121"/>
                <a:gd name="T84" fmla="*/ 34 w 155"/>
                <a:gd name="T85" fmla="*/ 45 h 121"/>
                <a:gd name="T86" fmla="*/ 24 w 155"/>
                <a:gd name="T87" fmla="*/ 36 h 121"/>
                <a:gd name="T88" fmla="*/ 24 w 155"/>
                <a:gd name="T89" fmla="*/ 31 h 121"/>
                <a:gd name="T90" fmla="*/ 27 w 155"/>
                <a:gd name="T91" fmla="*/ 25 h 121"/>
                <a:gd name="T92" fmla="*/ 34 w 155"/>
                <a:gd name="T93" fmla="*/ 21 h 121"/>
                <a:gd name="T94" fmla="*/ 42 w 155"/>
                <a:gd name="T95" fmla="*/ 18 h 121"/>
                <a:gd name="T96" fmla="*/ 49 w 155"/>
                <a:gd name="T97" fmla="*/ 18 h 121"/>
                <a:gd name="T98" fmla="*/ 59 w 155"/>
                <a:gd name="T99" fmla="*/ 25 h 121"/>
                <a:gd name="T100" fmla="*/ 62 w 155"/>
                <a:gd name="T101" fmla="*/ 31 h 121"/>
                <a:gd name="T102" fmla="*/ 69 w 155"/>
                <a:gd name="T103" fmla="*/ 36 h 121"/>
                <a:gd name="T104" fmla="*/ 99 w 155"/>
                <a:gd name="T105" fmla="*/ 36 h 121"/>
                <a:gd name="T106" fmla="*/ 85 w 155"/>
                <a:gd name="T107" fmla="*/ 28 h 121"/>
                <a:gd name="T108" fmla="*/ 75 w 155"/>
                <a:gd name="T109" fmla="*/ 24 h 121"/>
                <a:gd name="T110" fmla="*/ 65 w 155"/>
                <a:gd name="T111" fmla="*/ 13 h 121"/>
                <a:gd name="T112" fmla="*/ 52 w 155"/>
                <a:gd name="T11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5" h="121">
                  <a:moveTo>
                    <a:pt x="52" y="0"/>
                  </a:moveTo>
                  <a:lnTo>
                    <a:pt x="34" y="3"/>
                  </a:lnTo>
                  <a:lnTo>
                    <a:pt x="17" y="10"/>
                  </a:lnTo>
                  <a:lnTo>
                    <a:pt x="7" y="21"/>
                  </a:lnTo>
                  <a:lnTo>
                    <a:pt x="0" y="36"/>
                  </a:lnTo>
                  <a:lnTo>
                    <a:pt x="3" y="49"/>
                  </a:lnTo>
                  <a:lnTo>
                    <a:pt x="14" y="57"/>
                  </a:lnTo>
                  <a:lnTo>
                    <a:pt x="17" y="81"/>
                  </a:lnTo>
                  <a:lnTo>
                    <a:pt x="20" y="94"/>
                  </a:lnTo>
                  <a:lnTo>
                    <a:pt x="34" y="106"/>
                  </a:lnTo>
                  <a:lnTo>
                    <a:pt x="49" y="115"/>
                  </a:lnTo>
                  <a:lnTo>
                    <a:pt x="69" y="120"/>
                  </a:lnTo>
                  <a:lnTo>
                    <a:pt x="85" y="117"/>
                  </a:lnTo>
                  <a:lnTo>
                    <a:pt x="99" y="115"/>
                  </a:lnTo>
                  <a:lnTo>
                    <a:pt x="102" y="106"/>
                  </a:lnTo>
                  <a:lnTo>
                    <a:pt x="123" y="109"/>
                  </a:lnTo>
                  <a:lnTo>
                    <a:pt x="136" y="103"/>
                  </a:lnTo>
                  <a:lnTo>
                    <a:pt x="144" y="102"/>
                  </a:lnTo>
                  <a:lnTo>
                    <a:pt x="151" y="91"/>
                  </a:lnTo>
                  <a:lnTo>
                    <a:pt x="154" y="84"/>
                  </a:lnTo>
                  <a:lnTo>
                    <a:pt x="154" y="73"/>
                  </a:lnTo>
                  <a:lnTo>
                    <a:pt x="136" y="66"/>
                  </a:lnTo>
                  <a:lnTo>
                    <a:pt x="116" y="46"/>
                  </a:lnTo>
                  <a:lnTo>
                    <a:pt x="119" y="57"/>
                  </a:lnTo>
                  <a:lnTo>
                    <a:pt x="123" y="66"/>
                  </a:lnTo>
                  <a:lnTo>
                    <a:pt x="123" y="70"/>
                  </a:lnTo>
                  <a:lnTo>
                    <a:pt x="119" y="75"/>
                  </a:lnTo>
                  <a:lnTo>
                    <a:pt x="109" y="84"/>
                  </a:lnTo>
                  <a:lnTo>
                    <a:pt x="102" y="87"/>
                  </a:lnTo>
                  <a:lnTo>
                    <a:pt x="95" y="84"/>
                  </a:lnTo>
                  <a:lnTo>
                    <a:pt x="85" y="78"/>
                  </a:lnTo>
                  <a:lnTo>
                    <a:pt x="85" y="75"/>
                  </a:lnTo>
                  <a:lnTo>
                    <a:pt x="75" y="73"/>
                  </a:lnTo>
                  <a:lnTo>
                    <a:pt x="72" y="78"/>
                  </a:lnTo>
                  <a:lnTo>
                    <a:pt x="69" y="81"/>
                  </a:lnTo>
                  <a:lnTo>
                    <a:pt x="65" y="87"/>
                  </a:lnTo>
                  <a:lnTo>
                    <a:pt x="52" y="87"/>
                  </a:lnTo>
                  <a:lnTo>
                    <a:pt x="37" y="75"/>
                  </a:lnTo>
                  <a:lnTo>
                    <a:pt x="34" y="70"/>
                  </a:lnTo>
                  <a:lnTo>
                    <a:pt x="34" y="63"/>
                  </a:lnTo>
                  <a:lnTo>
                    <a:pt x="37" y="57"/>
                  </a:lnTo>
                  <a:lnTo>
                    <a:pt x="37" y="49"/>
                  </a:lnTo>
                  <a:lnTo>
                    <a:pt x="34" y="45"/>
                  </a:lnTo>
                  <a:lnTo>
                    <a:pt x="24" y="36"/>
                  </a:lnTo>
                  <a:lnTo>
                    <a:pt x="24" y="31"/>
                  </a:lnTo>
                  <a:lnTo>
                    <a:pt x="27" y="25"/>
                  </a:lnTo>
                  <a:lnTo>
                    <a:pt x="34" y="21"/>
                  </a:lnTo>
                  <a:lnTo>
                    <a:pt x="42" y="18"/>
                  </a:lnTo>
                  <a:lnTo>
                    <a:pt x="49" y="18"/>
                  </a:lnTo>
                  <a:lnTo>
                    <a:pt x="59" y="25"/>
                  </a:lnTo>
                  <a:lnTo>
                    <a:pt x="62" y="31"/>
                  </a:lnTo>
                  <a:lnTo>
                    <a:pt x="69" y="36"/>
                  </a:lnTo>
                  <a:lnTo>
                    <a:pt x="99" y="36"/>
                  </a:lnTo>
                  <a:lnTo>
                    <a:pt x="85" y="28"/>
                  </a:lnTo>
                  <a:lnTo>
                    <a:pt x="75" y="24"/>
                  </a:lnTo>
                  <a:lnTo>
                    <a:pt x="65" y="13"/>
                  </a:lnTo>
                  <a:lnTo>
                    <a:pt x="52" y="0"/>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79" name="Freeform 11"/>
            <p:cNvSpPr>
              <a:spLocks/>
            </p:cNvSpPr>
            <p:nvPr/>
          </p:nvSpPr>
          <p:spPr bwMode="auto">
            <a:xfrm>
              <a:off x="1368" y="2178"/>
              <a:ext cx="101" cy="70"/>
            </a:xfrm>
            <a:custGeom>
              <a:avLst/>
              <a:gdLst>
                <a:gd name="T0" fmla="*/ 75 w 101"/>
                <a:gd name="T1" fmla="*/ 19 h 70"/>
                <a:gd name="T2" fmla="*/ 45 w 101"/>
                <a:gd name="T3" fmla="*/ 19 h 70"/>
                <a:gd name="T4" fmla="*/ 38 w 101"/>
                <a:gd name="T5" fmla="*/ 13 h 70"/>
                <a:gd name="T6" fmla="*/ 35 w 101"/>
                <a:gd name="T7" fmla="*/ 7 h 70"/>
                <a:gd name="T8" fmla="*/ 25 w 101"/>
                <a:gd name="T9" fmla="*/ 0 h 70"/>
                <a:gd name="T10" fmla="*/ 17 w 101"/>
                <a:gd name="T11" fmla="*/ 0 h 70"/>
                <a:gd name="T12" fmla="*/ 10 w 101"/>
                <a:gd name="T13" fmla="*/ 3 h 70"/>
                <a:gd name="T14" fmla="*/ 3 w 101"/>
                <a:gd name="T15" fmla="*/ 7 h 70"/>
                <a:gd name="T16" fmla="*/ 0 w 101"/>
                <a:gd name="T17" fmla="*/ 13 h 70"/>
                <a:gd name="T18" fmla="*/ 0 w 101"/>
                <a:gd name="T19" fmla="*/ 19 h 70"/>
                <a:gd name="T20" fmla="*/ 10 w 101"/>
                <a:gd name="T21" fmla="*/ 27 h 70"/>
                <a:gd name="T22" fmla="*/ 13 w 101"/>
                <a:gd name="T23" fmla="*/ 31 h 70"/>
                <a:gd name="T24" fmla="*/ 13 w 101"/>
                <a:gd name="T25" fmla="*/ 40 h 70"/>
                <a:gd name="T26" fmla="*/ 10 w 101"/>
                <a:gd name="T27" fmla="*/ 45 h 70"/>
                <a:gd name="T28" fmla="*/ 10 w 101"/>
                <a:gd name="T29" fmla="*/ 52 h 70"/>
                <a:gd name="T30" fmla="*/ 13 w 101"/>
                <a:gd name="T31" fmla="*/ 58 h 70"/>
                <a:gd name="T32" fmla="*/ 27 w 101"/>
                <a:gd name="T33" fmla="*/ 69 h 70"/>
                <a:gd name="T34" fmla="*/ 42 w 101"/>
                <a:gd name="T35" fmla="*/ 69 h 70"/>
                <a:gd name="T36" fmla="*/ 45 w 101"/>
                <a:gd name="T37" fmla="*/ 64 h 70"/>
                <a:gd name="T38" fmla="*/ 48 w 101"/>
                <a:gd name="T39" fmla="*/ 61 h 70"/>
                <a:gd name="T40" fmla="*/ 52 w 101"/>
                <a:gd name="T41" fmla="*/ 55 h 70"/>
                <a:gd name="T42" fmla="*/ 62 w 101"/>
                <a:gd name="T43" fmla="*/ 58 h 70"/>
                <a:gd name="T44" fmla="*/ 62 w 101"/>
                <a:gd name="T45" fmla="*/ 61 h 70"/>
                <a:gd name="T46" fmla="*/ 71 w 101"/>
                <a:gd name="T47" fmla="*/ 66 h 70"/>
                <a:gd name="T48" fmla="*/ 78 w 101"/>
                <a:gd name="T49" fmla="*/ 69 h 70"/>
                <a:gd name="T50" fmla="*/ 85 w 101"/>
                <a:gd name="T51" fmla="*/ 66 h 70"/>
                <a:gd name="T52" fmla="*/ 95 w 101"/>
                <a:gd name="T53" fmla="*/ 58 h 70"/>
                <a:gd name="T54" fmla="*/ 100 w 101"/>
                <a:gd name="T55" fmla="*/ 52 h 70"/>
                <a:gd name="T56" fmla="*/ 100 w 101"/>
                <a:gd name="T57" fmla="*/ 48 h 70"/>
                <a:gd name="T58" fmla="*/ 95 w 101"/>
                <a:gd name="T59" fmla="*/ 40 h 70"/>
                <a:gd name="T60" fmla="*/ 92 w 101"/>
                <a:gd name="T61" fmla="*/ 28 h 70"/>
                <a:gd name="T62" fmla="*/ 85 w 101"/>
                <a:gd name="T63" fmla="*/ 24 h 70"/>
                <a:gd name="T64" fmla="*/ 75 w 101"/>
                <a:gd name="T65" fmla="*/ 19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70">
                  <a:moveTo>
                    <a:pt x="75" y="19"/>
                  </a:moveTo>
                  <a:lnTo>
                    <a:pt x="45" y="19"/>
                  </a:lnTo>
                  <a:lnTo>
                    <a:pt x="38" y="13"/>
                  </a:lnTo>
                  <a:lnTo>
                    <a:pt x="35" y="7"/>
                  </a:lnTo>
                  <a:lnTo>
                    <a:pt x="25" y="0"/>
                  </a:lnTo>
                  <a:lnTo>
                    <a:pt x="17" y="0"/>
                  </a:lnTo>
                  <a:lnTo>
                    <a:pt x="10" y="3"/>
                  </a:lnTo>
                  <a:lnTo>
                    <a:pt x="3" y="7"/>
                  </a:lnTo>
                  <a:lnTo>
                    <a:pt x="0" y="13"/>
                  </a:lnTo>
                  <a:lnTo>
                    <a:pt x="0" y="19"/>
                  </a:lnTo>
                  <a:lnTo>
                    <a:pt x="10" y="27"/>
                  </a:lnTo>
                  <a:lnTo>
                    <a:pt x="13" y="31"/>
                  </a:lnTo>
                  <a:lnTo>
                    <a:pt x="13" y="40"/>
                  </a:lnTo>
                  <a:lnTo>
                    <a:pt x="10" y="45"/>
                  </a:lnTo>
                  <a:lnTo>
                    <a:pt x="10" y="52"/>
                  </a:lnTo>
                  <a:lnTo>
                    <a:pt x="13" y="58"/>
                  </a:lnTo>
                  <a:lnTo>
                    <a:pt x="27" y="69"/>
                  </a:lnTo>
                  <a:lnTo>
                    <a:pt x="42" y="69"/>
                  </a:lnTo>
                  <a:lnTo>
                    <a:pt x="45" y="64"/>
                  </a:lnTo>
                  <a:lnTo>
                    <a:pt x="48" y="61"/>
                  </a:lnTo>
                  <a:lnTo>
                    <a:pt x="52" y="55"/>
                  </a:lnTo>
                  <a:lnTo>
                    <a:pt x="62" y="58"/>
                  </a:lnTo>
                  <a:lnTo>
                    <a:pt x="62" y="61"/>
                  </a:lnTo>
                  <a:lnTo>
                    <a:pt x="71" y="66"/>
                  </a:lnTo>
                  <a:lnTo>
                    <a:pt x="78" y="69"/>
                  </a:lnTo>
                  <a:lnTo>
                    <a:pt x="85" y="66"/>
                  </a:lnTo>
                  <a:lnTo>
                    <a:pt x="95" y="58"/>
                  </a:lnTo>
                  <a:lnTo>
                    <a:pt x="100" y="52"/>
                  </a:lnTo>
                  <a:lnTo>
                    <a:pt x="100" y="48"/>
                  </a:lnTo>
                  <a:lnTo>
                    <a:pt x="95" y="40"/>
                  </a:lnTo>
                  <a:lnTo>
                    <a:pt x="92" y="28"/>
                  </a:lnTo>
                  <a:lnTo>
                    <a:pt x="85" y="24"/>
                  </a:lnTo>
                  <a:lnTo>
                    <a:pt x="75" y="19"/>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45580" name="Rectangle 12"/>
          <p:cNvSpPr>
            <a:spLocks noChangeArrowheads="1"/>
          </p:cNvSpPr>
          <p:nvPr/>
        </p:nvSpPr>
        <p:spPr bwMode="auto">
          <a:xfrm>
            <a:off x="3810000" y="2841625"/>
            <a:ext cx="42672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893763">
              <a:defRPr sz="2400">
                <a:solidFill>
                  <a:schemeClr val="tx1"/>
                </a:solidFill>
                <a:latin typeface="Times New Roman" pitchFamily="18" charset="0"/>
              </a:defRPr>
            </a:lvl1pPr>
            <a:lvl2pPr marL="446088" defTabSz="893763">
              <a:defRPr sz="2400">
                <a:solidFill>
                  <a:schemeClr val="tx1"/>
                </a:solidFill>
                <a:latin typeface="Times New Roman" pitchFamily="18" charset="0"/>
              </a:defRPr>
            </a:lvl2pPr>
            <a:lvl3pPr marL="893763" defTabSz="893763">
              <a:defRPr sz="2400">
                <a:solidFill>
                  <a:schemeClr val="tx1"/>
                </a:solidFill>
                <a:latin typeface="Times New Roman" pitchFamily="18" charset="0"/>
              </a:defRPr>
            </a:lvl3pPr>
            <a:lvl4pPr marL="1339850" defTabSz="893763">
              <a:defRPr sz="2400">
                <a:solidFill>
                  <a:schemeClr val="tx1"/>
                </a:solidFill>
                <a:latin typeface="Times New Roman" pitchFamily="18" charset="0"/>
              </a:defRPr>
            </a:lvl4pPr>
            <a:lvl5pPr marL="1787525" defTabSz="893763">
              <a:defRPr sz="2400">
                <a:solidFill>
                  <a:schemeClr val="tx1"/>
                </a:solidFill>
                <a:latin typeface="Times New Roman" pitchFamily="18" charset="0"/>
              </a:defRPr>
            </a:lvl5pPr>
            <a:lvl6pPr marL="2244725" defTabSz="893763" fontAlgn="base">
              <a:spcBef>
                <a:spcPct val="0"/>
              </a:spcBef>
              <a:spcAft>
                <a:spcPct val="0"/>
              </a:spcAft>
              <a:defRPr sz="2400">
                <a:solidFill>
                  <a:schemeClr val="tx1"/>
                </a:solidFill>
                <a:latin typeface="Times New Roman" pitchFamily="18" charset="0"/>
              </a:defRPr>
            </a:lvl6pPr>
            <a:lvl7pPr marL="2701925" defTabSz="893763" fontAlgn="base">
              <a:spcBef>
                <a:spcPct val="0"/>
              </a:spcBef>
              <a:spcAft>
                <a:spcPct val="0"/>
              </a:spcAft>
              <a:defRPr sz="2400">
                <a:solidFill>
                  <a:schemeClr val="tx1"/>
                </a:solidFill>
                <a:latin typeface="Times New Roman" pitchFamily="18" charset="0"/>
              </a:defRPr>
            </a:lvl7pPr>
            <a:lvl8pPr marL="3159125" defTabSz="893763" fontAlgn="base">
              <a:spcBef>
                <a:spcPct val="0"/>
              </a:spcBef>
              <a:spcAft>
                <a:spcPct val="0"/>
              </a:spcAft>
              <a:defRPr sz="2400">
                <a:solidFill>
                  <a:schemeClr val="tx1"/>
                </a:solidFill>
                <a:latin typeface="Times New Roman" pitchFamily="18" charset="0"/>
              </a:defRPr>
            </a:lvl8pPr>
            <a:lvl9pPr marL="3616325" defTabSz="893763" fontAlgn="base">
              <a:spcBef>
                <a:spcPct val="0"/>
              </a:spcBef>
              <a:spcAft>
                <a:spcPct val="0"/>
              </a:spcAft>
              <a:defRPr sz="2400">
                <a:solidFill>
                  <a:schemeClr val="tx1"/>
                </a:solidFill>
                <a:latin typeface="Times New Roman" pitchFamily="18" charset="0"/>
              </a:defRPr>
            </a:lvl9pPr>
          </a:lstStyle>
          <a:p>
            <a:pPr algn="ctr" eaLnBrk="0" hangingPunct="0"/>
            <a:r>
              <a:rPr lang="en-US" altLang="en-US" sz="2500">
                <a:latin typeface="Arial" charset="0"/>
              </a:rPr>
              <a:t>HOW DO WE MAKE THE</a:t>
            </a:r>
          </a:p>
          <a:p>
            <a:pPr algn="ctr" eaLnBrk="0" hangingPunct="0"/>
            <a:r>
              <a:rPr lang="en-US" altLang="en-US" sz="2500">
                <a:latin typeface="Arial" charset="0"/>
              </a:rPr>
              <a:t>INITIAL CONTACT &amp; BUILD RAPPORT</a:t>
            </a:r>
          </a:p>
        </p:txBody>
      </p:sp>
      <p:pic>
        <p:nvPicPr>
          <p:cNvPr id="1645581" name="Picture 1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4648200"/>
            <a:ext cx="16002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45582" name="Group 14"/>
          <p:cNvGrpSpPr>
            <a:grpSpLocks/>
          </p:cNvGrpSpPr>
          <p:nvPr/>
        </p:nvGrpSpPr>
        <p:grpSpPr bwMode="auto">
          <a:xfrm>
            <a:off x="4038600" y="4330700"/>
            <a:ext cx="4416425" cy="1835150"/>
            <a:chOff x="1519" y="960"/>
            <a:chExt cx="3807" cy="1585"/>
          </a:xfrm>
        </p:grpSpPr>
        <p:sp>
          <p:nvSpPr>
            <p:cNvPr id="1645583" name="Freeform 15"/>
            <p:cNvSpPr>
              <a:spLocks/>
            </p:cNvSpPr>
            <p:nvPr/>
          </p:nvSpPr>
          <p:spPr bwMode="auto">
            <a:xfrm>
              <a:off x="1671" y="1014"/>
              <a:ext cx="3538" cy="1488"/>
            </a:xfrm>
            <a:custGeom>
              <a:avLst/>
              <a:gdLst>
                <a:gd name="T0" fmla="*/ 3265 w 3538"/>
                <a:gd name="T1" fmla="*/ 593 h 1488"/>
                <a:gd name="T2" fmla="*/ 3183 w 3538"/>
                <a:gd name="T3" fmla="*/ 535 h 1488"/>
                <a:gd name="T4" fmla="*/ 3169 w 3538"/>
                <a:gd name="T5" fmla="*/ 481 h 1488"/>
                <a:gd name="T6" fmla="*/ 3297 w 3538"/>
                <a:gd name="T7" fmla="*/ 391 h 1488"/>
                <a:gd name="T8" fmla="*/ 3288 w 3538"/>
                <a:gd name="T9" fmla="*/ 304 h 1488"/>
                <a:gd name="T10" fmla="*/ 3177 w 3538"/>
                <a:gd name="T11" fmla="*/ 235 h 1488"/>
                <a:gd name="T12" fmla="*/ 3229 w 3538"/>
                <a:gd name="T13" fmla="*/ 181 h 1488"/>
                <a:gd name="T14" fmla="*/ 3348 w 3538"/>
                <a:gd name="T15" fmla="*/ 110 h 1488"/>
                <a:gd name="T16" fmla="*/ 3229 w 3538"/>
                <a:gd name="T17" fmla="*/ 27 h 1488"/>
                <a:gd name="T18" fmla="*/ 3011 w 3538"/>
                <a:gd name="T19" fmla="*/ 13 h 1488"/>
                <a:gd name="T20" fmla="*/ 2808 w 3538"/>
                <a:gd name="T21" fmla="*/ 61 h 1488"/>
                <a:gd name="T22" fmla="*/ 2740 w 3538"/>
                <a:gd name="T23" fmla="*/ 45 h 1488"/>
                <a:gd name="T24" fmla="*/ 2597 w 3538"/>
                <a:gd name="T25" fmla="*/ 35 h 1488"/>
                <a:gd name="T26" fmla="*/ 2462 w 3538"/>
                <a:gd name="T27" fmla="*/ 121 h 1488"/>
                <a:gd name="T28" fmla="*/ 2304 w 3538"/>
                <a:gd name="T29" fmla="*/ 37 h 1488"/>
                <a:gd name="T30" fmla="*/ 1809 w 3538"/>
                <a:gd name="T31" fmla="*/ 0 h 1488"/>
                <a:gd name="T32" fmla="*/ 1457 w 3538"/>
                <a:gd name="T33" fmla="*/ 78 h 1488"/>
                <a:gd name="T34" fmla="*/ 1283 w 3538"/>
                <a:gd name="T35" fmla="*/ 45 h 1488"/>
                <a:gd name="T36" fmla="*/ 1021 w 3538"/>
                <a:gd name="T37" fmla="*/ 75 h 1488"/>
                <a:gd name="T38" fmla="*/ 937 w 3538"/>
                <a:gd name="T39" fmla="*/ 110 h 1488"/>
                <a:gd name="T40" fmla="*/ 803 w 3538"/>
                <a:gd name="T41" fmla="*/ 14 h 1488"/>
                <a:gd name="T42" fmla="*/ 411 w 3538"/>
                <a:gd name="T43" fmla="*/ 45 h 1488"/>
                <a:gd name="T44" fmla="*/ 305 w 3538"/>
                <a:gd name="T45" fmla="*/ 173 h 1488"/>
                <a:gd name="T46" fmla="*/ 480 w 3538"/>
                <a:gd name="T47" fmla="*/ 238 h 1488"/>
                <a:gd name="T48" fmla="*/ 239 w 3538"/>
                <a:gd name="T49" fmla="*/ 249 h 1488"/>
                <a:gd name="T50" fmla="*/ 329 w 3538"/>
                <a:gd name="T51" fmla="*/ 323 h 1488"/>
                <a:gd name="T52" fmla="*/ 117 w 3538"/>
                <a:gd name="T53" fmla="*/ 407 h 1488"/>
                <a:gd name="T54" fmla="*/ 6 w 3538"/>
                <a:gd name="T55" fmla="*/ 596 h 1488"/>
                <a:gd name="T56" fmla="*/ 202 w 3538"/>
                <a:gd name="T57" fmla="*/ 733 h 1488"/>
                <a:gd name="T58" fmla="*/ 230 w 3538"/>
                <a:gd name="T59" fmla="*/ 792 h 1488"/>
                <a:gd name="T60" fmla="*/ 202 w 3538"/>
                <a:gd name="T61" fmla="*/ 888 h 1488"/>
                <a:gd name="T62" fmla="*/ 465 w 3538"/>
                <a:gd name="T63" fmla="*/ 936 h 1488"/>
                <a:gd name="T64" fmla="*/ 352 w 3538"/>
                <a:gd name="T65" fmla="*/ 992 h 1488"/>
                <a:gd name="T66" fmla="*/ 600 w 3538"/>
                <a:gd name="T67" fmla="*/ 1038 h 1488"/>
                <a:gd name="T68" fmla="*/ 177 w 3538"/>
                <a:gd name="T69" fmla="*/ 1146 h 1488"/>
                <a:gd name="T70" fmla="*/ 230 w 3538"/>
                <a:gd name="T71" fmla="*/ 1292 h 1488"/>
                <a:gd name="T72" fmla="*/ 480 w 3538"/>
                <a:gd name="T73" fmla="*/ 1355 h 1488"/>
                <a:gd name="T74" fmla="*/ 713 w 3538"/>
                <a:gd name="T75" fmla="*/ 1342 h 1488"/>
                <a:gd name="T76" fmla="*/ 749 w 3538"/>
                <a:gd name="T77" fmla="*/ 1387 h 1488"/>
                <a:gd name="T78" fmla="*/ 937 w 3538"/>
                <a:gd name="T79" fmla="*/ 1422 h 1488"/>
                <a:gd name="T80" fmla="*/ 1102 w 3538"/>
                <a:gd name="T81" fmla="*/ 1376 h 1488"/>
                <a:gd name="T82" fmla="*/ 1321 w 3538"/>
                <a:gd name="T83" fmla="*/ 1454 h 1488"/>
                <a:gd name="T84" fmla="*/ 1621 w 3538"/>
                <a:gd name="T85" fmla="*/ 1487 h 1488"/>
                <a:gd name="T86" fmla="*/ 1943 w 3538"/>
                <a:gd name="T87" fmla="*/ 1447 h 1488"/>
                <a:gd name="T88" fmla="*/ 2018 w 3538"/>
                <a:gd name="T89" fmla="*/ 1387 h 1488"/>
                <a:gd name="T90" fmla="*/ 2095 w 3538"/>
                <a:gd name="T91" fmla="*/ 1361 h 1488"/>
                <a:gd name="T92" fmla="*/ 2273 w 3538"/>
                <a:gd name="T93" fmla="*/ 1412 h 1488"/>
                <a:gd name="T94" fmla="*/ 2426 w 3538"/>
                <a:gd name="T95" fmla="*/ 1398 h 1488"/>
                <a:gd name="T96" fmla="*/ 2507 w 3538"/>
                <a:gd name="T97" fmla="*/ 1291 h 1488"/>
                <a:gd name="T98" fmla="*/ 2846 w 3538"/>
                <a:gd name="T99" fmla="*/ 1377 h 1488"/>
                <a:gd name="T100" fmla="*/ 3145 w 3538"/>
                <a:gd name="T101" fmla="*/ 1332 h 1488"/>
                <a:gd name="T102" fmla="*/ 3265 w 3538"/>
                <a:gd name="T103" fmla="*/ 1237 h 1488"/>
                <a:gd name="T104" fmla="*/ 3160 w 3538"/>
                <a:gd name="T105" fmla="*/ 1165 h 1488"/>
                <a:gd name="T106" fmla="*/ 3528 w 3538"/>
                <a:gd name="T107" fmla="*/ 987 h 1488"/>
                <a:gd name="T108" fmla="*/ 3491 w 3538"/>
                <a:gd name="T109" fmla="*/ 812 h 1488"/>
                <a:gd name="T110" fmla="*/ 3265 w 3538"/>
                <a:gd name="T111" fmla="*/ 676 h 1488"/>
                <a:gd name="T112" fmla="*/ 3192 w 3538"/>
                <a:gd name="T113" fmla="*/ 636 h 1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538" h="1488">
                  <a:moveTo>
                    <a:pt x="3192" y="636"/>
                  </a:moveTo>
                  <a:lnTo>
                    <a:pt x="3258" y="613"/>
                  </a:lnTo>
                  <a:lnTo>
                    <a:pt x="3265" y="593"/>
                  </a:lnTo>
                  <a:lnTo>
                    <a:pt x="3258" y="570"/>
                  </a:lnTo>
                  <a:lnTo>
                    <a:pt x="3229" y="548"/>
                  </a:lnTo>
                  <a:lnTo>
                    <a:pt x="3183" y="535"/>
                  </a:lnTo>
                  <a:lnTo>
                    <a:pt x="3026" y="522"/>
                  </a:lnTo>
                  <a:lnTo>
                    <a:pt x="3092" y="503"/>
                  </a:lnTo>
                  <a:lnTo>
                    <a:pt x="3169" y="481"/>
                  </a:lnTo>
                  <a:lnTo>
                    <a:pt x="3244" y="446"/>
                  </a:lnTo>
                  <a:lnTo>
                    <a:pt x="3265" y="427"/>
                  </a:lnTo>
                  <a:lnTo>
                    <a:pt x="3297" y="391"/>
                  </a:lnTo>
                  <a:lnTo>
                    <a:pt x="3304" y="355"/>
                  </a:lnTo>
                  <a:lnTo>
                    <a:pt x="3304" y="328"/>
                  </a:lnTo>
                  <a:lnTo>
                    <a:pt x="3288" y="304"/>
                  </a:lnTo>
                  <a:lnTo>
                    <a:pt x="3273" y="281"/>
                  </a:lnTo>
                  <a:lnTo>
                    <a:pt x="3229" y="260"/>
                  </a:lnTo>
                  <a:lnTo>
                    <a:pt x="3177" y="235"/>
                  </a:lnTo>
                  <a:lnTo>
                    <a:pt x="3122" y="212"/>
                  </a:lnTo>
                  <a:lnTo>
                    <a:pt x="3064" y="192"/>
                  </a:lnTo>
                  <a:lnTo>
                    <a:pt x="3229" y="181"/>
                  </a:lnTo>
                  <a:lnTo>
                    <a:pt x="3304" y="158"/>
                  </a:lnTo>
                  <a:lnTo>
                    <a:pt x="3340" y="133"/>
                  </a:lnTo>
                  <a:lnTo>
                    <a:pt x="3348" y="110"/>
                  </a:lnTo>
                  <a:lnTo>
                    <a:pt x="3334" y="75"/>
                  </a:lnTo>
                  <a:lnTo>
                    <a:pt x="3288" y="46"/>
                  </a:lnTo>
                  <a:lnTo>
                    <a:pt x="3229" y="27"/>
                  </a:lnTo>
                  <a:lnTo>
                    <a:pt x="3154" y="14"/>
                  </a:lnTo>
                  <a:lnTo>
                    <a:pt x="3080" y="13"/>
                  </a:lnTo>
                  <a:lnTo>
                    <a:pt x="3011" y="13"/>
                  </a:lnTo>
                  <a:lnTo>
                    <a:pt x="2951" y="22"/>
                  </a:lnTo>
                  <a:lnTo>
                    <a:pt x="2874" y="37"/>
                  </a:lnTo>
                  <a:lnTo>
                    <a:pt x="2808" y="61"/>
                  </a:lnTo>
                  <a:lnTo>
                    <a:pt x="2755" y="91"/>
                  </a:lnTo>
                  <a:lnTo>
                    <a:pt x="2763" y="61"/>
                  </a:lnTo>
                  <a:lnTo>
                    <a:pt x="2740" y="45"/>
                  </a:lnTo>
                  <a:lnTo>
                    <a:pt x="2703" y="35"/>
                  </a:lnTo>
                  <a:lnTo>
                    <a:pt x="2650" y="32"/>
                  </a:lnTo>
                  <a:lnTo>
                    <a:pt x="2597" y="35"/>
                  </a:lnTo>
                  <a:lnTo>
                    <a:pt x="2537" y="61"/>
                  </a:lnTo>
                  <a:lnTo>
                    <a:pt x="2515" y="96"/>
                  </a:lnTo>
                  <a:lnTo>
                    <a:pt x="2462" y="121"/>
                  </a:lnTo>
                  <a:lnTo>
                    <a:pt x="2394" y="72"/>
                  </a:lnTo>
                  <a:lnTo>
                    <a:pt x="2351" y="53"/>
                  </a:lnTo>
                  <a:lnTo>
                    <a:pt x="2304" y="37"/>
                  </a:lnTo>
                  <a:lnTo>
                    <a:pt x="2176" y="10"/>
                  </a:lnTo>
                  <a:lnTo>
                    <a:pt x="1990" y="0"/>
                  </a:lnTo>
                  <a:lnTo>
                    <a:pt x="1809" y="0"/>
                  </a:lnTo>
                  <a:lnTo>
                    <a:pt x="1651" y="13"/>
                  </a:lnTo>
                  <a:lnTo>
                    <a:pt x="1545" y="37"/>
                  </a:lnTo>
                  <a:lnTo>
                    <a:pt x="1457" y="78"/>
                  </a:lnTo>
                  <a:lnTo>
                    <a:pt x="1411" y="133"/>
                  </a:lnTo>
                  <a:lnTo>
                    <a:pt x="1351" y="67"/>
                  </a:lnTo>
                  <a:lnTo>
                    <a:pt x="1283" y="45"/>
                  </a:lnTo>
                  <a:lnTo>
                    <a:pt x="1208" y="37"/>
                  </a:lnTo>
                  <a:lnTo>
                    <a:pt x="1086" y="50"/>
                  </a:lnTo>
                  <a:lnTo>
                    <a:pt x="1021" y="75"/>
                  </a:lnTo>
                  <a:lnTo>
                    <a:pt x="1006" y="133"/>
                  </a:lnTo>
                  <a:lnTo>
                    <a:pt x="931" y="145"/>
                  </a:lnTo>
                  <a:lnTo>
                    <a:pt x="937" y="110"/>
                  </a:lnTo>
                  <a:lnTo>
                    <a:pt x="914" y="72"/>
                  </a:lnTo>
                  <a:lnTo>
                    <a:pt x="869" y="32"/>
                  </a:lnTo>
                  <a:lnTo>
                    <a:pt x="803" y="14"/>
                  </a:lnTo>
                  <a:lnTo>
                    <a:pt x="728" y="13"/>
                  </a:lnTo>
                  <a:lnTo>
                    <a:pt x="532" y="18"/>
                  </a:lnTo>
                  <a:lnTo>
                    <a:pt x="411" y="45"/>
                  </a:lnTo>
                  <a:lnTo>
                    <a:pt x="329" y="81"/>
                  </a:lnTo>
                  <a:lnTo>
                    <a:pt x="299" y="126"/>
                  </a:lnTo>
                  <a:lnTo>
                    <a:pt x="305" y="173"/>
                  </a:lnTo>
                  <a:lnTo>
                    <a:pt x="346" y="195"/>
                  </a:lnTo>
                  <a:lnTo>
                    <a:pt x="390" y="209"/>
                  </a:lnTo>
                  <a:lnTo>
                    <a:pt x="480" y="238"/>
                  </a:lnTo>
                  <a:lnTo>
                    <a:pt x="352" y="232"/>
                  </a:lnTo>
                  <a:lnTo>
                    <a:pt x="299" y="235"/>
                  </a:lnTo>
                  <a:lnTo>
                    <a:pt x="239" y="249"/>
                  </a:lnTo>
                  <a:lnTo>
                    <a:pt x="209" y="281"/>
                  </a:lnTo>
                  <a:lnTo>
                    <a:pt x="230" y="304"/>
                  </a:lnTo>
                  <a:lnTo>
                    <a:pt x="329" y="323"/>
                  </a:lnTo>
                  <a:lnTo>
                    <a:pt x="465" y="351"/>
                  </a:lnTo>
                  <a:lnTo>
                    <a:pt x="254" y="380"/>
                  </a:lnTo>
                  <a:lnTo>
                    <a:pt x="117" y="407"/>
                  </a:lnTo>
                  <a:lnTo>
                    <a:pt x="44" y="465"/>
                  </a:lnTo>
                  <a:lnTo>
                    <a:pt x="0" y="530"/>
                  </a:lnTo>
                  <a:lnTo>
                    <a:pt x="6" y="596"/>
                  </a:lnTo>
                  <a:lnTo>
                    <a:pt x="38" y="661"/>
                  </a:lnTo>
                  <a:lnTo>
                    <a:pt x="111" y="698"/>
                  </a:lnTo>
                  <a:lnTo>
                    <a:pt x="202" y="733"/>
                  </a:lnTo>
                  <a:lnTo>
                    <a:pt x="517" y="760"/>
                  </a:lnTo>
                  <a:lnTo>
                    <a:pt x="314" y="775"/>
                  </a:lnTo>
                  <a:lnTo>
                    <a:pt x="230" y="792"/>
                  </a:lnTo>
                  <a:lnTo>
                    <a:pt x="171" y="832"/>
                  </a:lnTo>
                  <a:lnTo>
                    <a:pt x="177" y="860"/>
                  </a:lnTo>
                  <a:lnTo>
                    <a:pt x="202" y="888"/>
                  </a:lnTo>
                  <a:lnTo>
                    <a:pt x="239" y="911"/>
                  </a:lnTo>
                  <a:lnTo>
                    <a:pt x="299" y="925"/>
                  </a:lnTo>
                  <a:lnTo>
                    <a:pt x="465" y="936"/>
                  </a:lnTo>
                  <a:lnTo>
                    <a:pt x="352" y="946"/>
                  </a:lnTo>
                  <a:lnTo>
                    <a:pt x="346" y="975"/>
                  </a:lnTo>
                  <a:lnTo>
                    <a:pt x="352" y="992"/>
                  </a:lnTo>
                  <a:lnTo>
                    <a:pt x="390" y="1008"/>
                  </a:lnTo>
                  <a:lnTo>
                    <a:pt x="495" y="1026"/>
                  </a:lnTo>
                  <a:lnTo>
                    <a:pt x="600" y="1038"/>
                  </a:lnTo>
                  <a:lnTo>
                    <a:pt x="390" y="1067"/>
                  </a:lnTo>
                  <a:lnTo>
                    <a:pt x="262" y="1102"/>
                  </a:lnTo>
                  <a:lnTo>
                    <a:pt x="177" y="1146"/>
                  </a:lnTo>
                  <a:lnTo>
                    <a:pt x="164" y="1198"/>
                  </a:lnTo>
                  <a:lnTo>
                    <a:pt x="187" y="1254"/>
                  </a:lnTo>
                  <a:lnTo>
                    <a:pt x="230" y="1292"/>
                  </a:lnTo>
                  <a:lnTo>
                    <a:pt x="329" y="1339"/>
                  </a:lnTo>
                  <a:lnTo>
                    <a:pt x="405" y="1350"/>
                  </a:lnTo>
                  <a:lnTo>
                    <a:pt x="480" y="1355"/>
                  </a:lnTo>
                  <a:lnTo>
                    <a:pt x="553" y="1361"/>
                  </a:lnTo>
                  <a:lnTo>
                    <a:pt x="629" y="1355"/>
                  </a:lnTo>
                  <a:lnTo>
                    <a:pt x="713" y="1342"/>
                  </a:lnTo>
                  <a:lnTo>
                    <a:pt x="779" y="1323"/>
                  </a:lnTo>
                  <a:lnTo>
                    <a:pt x="749" y="1369"/>
                  </a:lnTo>
                  <a:lnTo>
                    <a:pt x="749" y="1387"/>
                  </a:lnTo>
                  <a:lnTo>
                    <a:pt x="779" y="1406"/>
                  </a:lnTo>
                  <a:lnTo>
                    <a:pt x="847" y="1416"/>
                  </a:lnTo>
                  <a:lnTo>
                    <a:pt x="937" y="1422"/>
                  </a:lnTo>
                  <a:lnTo>
                    <a:pt x="1021" y="1416"/>
                  </a:lnTo>
                  <a:lnTo>
                    <a:pt x="1059" y="1401"/>
                  </a:lnTo>
                  <a:lnTo>
                    <a:pt x="1102" y="1376"/>
                  </a:lnTo>
                  <a:lnTo>
                    <a:pt x="1117" y="1345"/>
                  </a:lnTo>
                  <a:lnTo>
                    <a:pt x="1193" y="1398"/>
                  </a:lnTo>
                  <a:lnTo>
                    <a:pt x="1321" y="1454"/>
                  </a:lnTo>
                  <a:lnTo>
                    <a:pt x="1379" y="1473"/>
                  </a:lnTo>
                  <a:lnTo>
                    <a:pt x="1457" y="1483"/>
                  </a:lnTo>
                  <a:lnTo>
                    <a:pt x="1621" y="1487"/>
                  </a:lnTo>
                  <a:lnTo>
                    <a:pt x="1787" y="1481"/>
                  </a:lnTo>
                  <a:lnTo>
                    <a:pt x="1877" y="1467"/>
                  </a:lnTo>
                  <a:lnTo>
                    <a:pt x="1943" y="1447"/>
                  </a:lnTo>
                  <a:lnTo>
                    <a:pt x="1990" y="1428"/>
                  </a:lnTo>
                  <a:lnTo>
                    <a:pt x="2012" y="1412"/>
                  </a:lnTo>
                  <a:lnTo>
                    <a:pt x="2018" y="1387"/>
                  </a:lnTo>
                  <a:lnTo>
                    <a:pt x="2012" y="1361"/>
                  </a:lnTo>
                  <a:lnTo>
                    <a:pt x="2018" y="1310"/>
                  </a:lnTo>
                  <a:lnTo>
                    <a:pt x="2095" y="1361"/>
                  </a:lnTo>
                  <a:lnTo>
                    <a:pt x="2176" y="1398"/>
                  </a:lnTo>
                  <a:lnTo>
                    <a:pt x="2223" y="1406"/>
                  </a:lnTo>
                  <a:lnTo>
                    <a:pt x="2273" y="1412"/>
                  </a:lnTo>
                  <a:lnTo>
                    <a:pt x="2319" y="1416"/>
                  </a:lnTo>
                  <a:lnTo>
                    <a:pt x="2372" y="1412"/>
                  </a:lnTo>
                  <a:lnTo>
                    <a:pt x="2426" y="1398"/>
                  </a:lnTo>
                  <a:lnTo>
                    <a:pt x="2462" y="1376"/>
                  </a:lnTo>
                  <a:lnTo>
                    <a:pt x="2491" y="1332"/>
                  </a:lnTo>
                  <a:lnTo>
                    <a:pt x="2507" y="1291"/>
                  </a:lnTo>
                  <a:lnTo>
                    <a:pt x="2620" y="1332"/>
                  </a:lnTo>
                  <a:lnTo>
                    <a:pt x="2740" y="1369"/>
                  </a:lnTo>
                  <a:lnTo>
                    <a:pt x="2846" y="1377"/>
                  </a:lnTo>
                  <a:lnTo>
                    <a:pt x="2951" y="1376"/>
                  </a:lnTo>
                  <a:lnTo>
                    <a:pt x="3064" y="1355"/>
                  </a:lnTo>
                  <a:lnTo>
                    <a:pt x="3145" y="1332"/>
                  </a:lnTo>
                  <a:lnTo>
                    <a:pt x="3207" y="1307"/>
                  </a:lnTo>
                  <a:lnTo>
                    <a:pt x="3235" y="1278"/>
                  </a:lnTo>
                  <a:lnTo>
                    <a:pt x="3265" y="1237"/>
                  </a:lnTo>
                  <a:lnTo>
                    <a:pt x="3244" y="1193"/>
                  </a:lnTo>
                  <a:lnTo>
                    <a:pt x="3207" y="1173"/>
                  </a:lnTo>
                  <a:lnTo>
                    <a:pt x="3160" y="1165"/>
                  </a:lnTo>
                  <a:lnTo>
                    <a:pt x="3476" y="1051"/>
                  </a:lnTo>
                  <a:lnTo>
                    <a:pt x="3506" y="1019"/>
                  </a:lnTo>
                  <a:lnTo>
                    <a:pt x="3528" y="987"/>
                  </a:lnTo>
                  <a:lnTo>
                    <a:pt x="3537" y="933"/>
                  </a:lnTo>
                  <a:lnTo>
                    <a:pt x="3528" y="877"/>
                  </a:lnTo>
                  <a:lnTo>
                    <a:pt x="3491" y="812"/>
                  </a:lnTo>
                  <a:lnTo>
                    <a:pt x="3431" y="751"/>
                  </a:lnTo>
                  <a:lnTo>
                    <a:pt x="3325" y="693"/>
                  </a:lnTo>
                  <a:lnTo>
                    <a:pt x="3265" y="676"/>
                  </a:lnTo>
                  <a:lnTo>
                    <a:pt x="3199" y="661"/>
                  </a:lnTo>
                  <a:lnTo>
                    <a:pt x="3011" y="650"/>
                  </a:lnTo>
                  <a:lnTo>
                    <a:pt x="3192" y="636"/>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84" name="Freeform 16"/>
            <p:cNvSpPr>
              <a:spLocks/>
            </p:cNvSpPr>
            <p:nvPr/>
          </p:nvSpPr>
          <p:spPr bwMode="auto">
            <a:xfrm>
              <a:off x="1715" y="1652"/>
              <a:ext cx="3611" cy="893"/>
            </a:xfrm>
            <a:custGeom>
              <a:avLst/>
              <a:gdLst>
                <a:gd name="T0" fmla="*/ 2965 w 3611"/>
                <a:gd name="T1" fmla="*/ 13 h 893"/>
                <a:gd name="T2" fmla="*/ 3280 w 3611"/>
                <a:gd name="T3" fmla="*/ 56 h 893"/>
                <a:gd name="T4" fmla="*/ 3483 w 3611"/>
                <a:gd name="T5" fmla="*/ 241 h 893"/>
                <a:gd name="T6" fmla="*/ 3460 w 3611"/>
                <a:gd name="T7" fmla="*/ 383 h 893"/>
                <a:gd name="T8" fmla="*/ 3161 w 3611"/>
                <a:gd name="T9" fmla="*/ 536 h 893"/>
                <a:gd name="T10" fmla="*/ 3189 w 3611"/>
                <a:gd name="T11" fmla="*/ 642 h 893"/>
                <a:gd name="T12" fmla="*/ 3018 w 3611"/>
                <a:gd name="T13" fmla="*/ 718 h 893"/>
                <a:gd name="T14" fmla="*/ 2695 w 3611"/>
                <a:gd name="T15" fmla="*/ 733 h 893"/>
                <a:gd name="T16" fmla="*/ 2447 w 3611"/>
                <a:gd name="T17" fmla="*/ 696 h 893"/>
                <a:gd name="T18" fmla="*/ 2328 w 3611"/>
                <a:gd name="T19" fmla="*/ 776 h 893"/>
                <a:gd name="T20" fmla="*/ 2177 w 3611"/>
                <a:gd name="T21" fmla="*/ 769 h 893"/>
                <a:gd name="T22" fmla="*/ 1973 w 3611"/>
                <a:gd name="T23" fmla="*/ 672 h 893"/>
                <a:gd name="T24" fmla="*/ 1967 w 3611"/>
                <a:gd name="T25" fmla="*/ 776 h 893"/>
                <a:gd name="T26" fmla="*/ 1833 w 3611"/>
                <a:gd name="T27" fmla="*/ 830 h 893"/>
                <a:gd name="T28" fmla="*/ 1412 w 3611"/>
                <a:gd name="T29" fmla="*/ 846 h 893"/>
                <a:gd name="T30" fmla="*/ 1149 w 3611"/>
                <a:gd name="T31" fmla="*/ 761 h 893"/>
                <a:gd name="T32" fmla="*/ 1014 w 3611"/>
                <a:gd name="T33" fmla="*/ 763 h 893"/>
                <a:gd name="T34" fmla="*/ 801 w 3611"/>
                <a:gd name="T35" fmla="*/ 777 h 893"/>
                <a:gd name="T36" fmla="*/ 705 w 3611"/>
                <a:gd name="T37" fmla="*/ 733 h 893"/>
                <a:gd name="T38" fmla="*/ 585 w 3611"/>
                <a:gd name="T39" fmla="*/ 718 h 893"/>
                <a:gd name="T40" fmla="*/ 359 w 3611"/>
                <a:gd name="T41" fmla="*/ 712 h 893"/>
                <a:gd name="T42" fmla="*/ 143 w 3611"/>
                <a:gd name="T43" fmla="*/ 616 h 893"/>
                <a:gd name="T44" fmla="*/ 217 w 3611"/>
                <a:gd name="T45" fmla="*/ 465 h 893"/>
                <a:gd name="T46" fmla="*/ 451 w 3611"/>
                <a:gd name="T47" fmla="*/ 388 h 893"/>
                <a:gd name="T48" fmla="*/ 301 w 3611"/>
                <a:gd name="T49" fmla="*/ 337 h 893"/>
                <a:gd name="T50" fmla="*/ 254 w 3611"/>
                <a:gd name="T51" fmla="*/ 289 h 893"/>
                <a:gd name="T52" fmla="*/ 134 w 3611"/>
                <a:gd name="T53" fmla="*/ 223 h 893"/>
                <a:gd name="T54" fmla="*/ 271 w 3611"/>
                <a:gd name="T55" fmla="*/ 139 h 893"/>
                <a:gd name="T56" fmla="*/ 75 w 3611"/>
                <a:gd name="T57" fmla="*/ 133 h 893"/>
                <a:gd name="T58" fmla="*/ 21 w 3611"/>
                <a:gd name="T59" fmla="*/ 225 h 893"/>
                <a:gd name="T60" fmla="*/ 174 w 3611"/>
                <a:gd name="T61" fmla="*/ 337 h 893"/>
                <a:gd name="T62" fmla="*/ 292 w 3611"/>
                <a:gd name="T63" fmla="*/ 391 h 893"/>
                <a:gd name="T64" fmla="*/ 233 w 3611"/>
                <a:gd name="T65" fmla="*/ 426 h 893"/>
                <a:gd name="T66" fmla="*/ 68 w 3611"/>
                <a:gd name="T67" fmla="*/ 473 h 893"/>
                <a:gd name="T68" fmla="*/ 21 w 3611"/>
                <a:gd name="T69" fmla="*/ 613 h 893"/>
                <a:gd name="T70" fmla="*/ 180 w 3611"/>
                <a:gd name="T71" fmla="*/ 709 h 893"/>
                <a:gd name="T72" fmla="*/ 359 w 3611"/>
                <a:gd name="T73" fmla="*/ 747 h 893"/>
                <a:gd name="T74" fmla="*/ 495 w 3611"/>
                <a:gd name="T75" fmla="*/ 776 h 893"/>
                <a:gd name="T76" fmla="*/ 623 w 3611"/>
                <a:gd name="T77" fmla="*/ 795 h 893"/>
                <a:gd name="T78" fmla="*/ 795 w 3611"/>
                <a:gd name="T79" fmla="*/ 816 h 893"/>
                <a:gd name="T80" fmla="*/ 1080 w 3611"/>
                <a:gd name="T81" fmla="*/ 790 h 893"/>
                <a:gd name="T82" fmla="*/ 1217 w 3611"/>
                <a:gd name="T83" fmla="*/ 849 h 893"/>
                <a:gd name="T84" fmla="*/ 1621 w 3611"/>
                <a:gd name="T85" fmla="*/ 892 h 893"/>
                <a:gd name="T86" fmla="*/ 1997 w 3611"/>
                <a:gd name="T87" fmla="*/ 827 h 893"/>
                <a:gd name="T88" fmla="*/ 2153 w 3611"/>
                <a:gd name="T89" fmla="*/ 795 h 893"/>
                <a:gd name="T90" fmla="*/ 2418 w 3611"/>
                <a:gd name="T91" fmla="*/ 792 h 893"/>
                <a:gd name="T92" fmla="*/ 2523 w 3611"/>
                <a:gd name="T93" fmla="*/ 722 h 893"/>
                <a:gd name="T94" fmla="*/ 2711 w 3611"/>
                <a:gd name="T95" fmla="*/ 776 h 893"/>
                <a:gd name="T96" fmla="*/ 2995 w 3611"/>
                <a:gd name="T97" fmla="*/ 769 h 893"/>
                <a:gd name="T98" fmla="*/ 3251 w 3611"/>
                <a:gd name="T99" fmla="*/ 704 h 893"/>
                <a:gd name="T100" fmla="*/ 3332 w 3611"/>
                <a:gd name="T101" fmla="*/ 602 h 893"/>
                <a:gd name="T102" fmla="*/ 3454 w 3611"/>
                <a:gd name="T103" fmla="*/ 473 h 893"/>
                <a:gd name="T104" fmla="*/ 3610 w 3611"/>
                <a:gd name="T105" fmla="*/ 311 h 893"/>
                <a:gd name="T106" fmla="*/ 3492 w 3611"/>
                <a:gd name="T107" fmla="*/ 110 h 8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11" h="893">
                  <a:moveTo>
                    <a:pt x="3265" y="22"/>
                  </a:moveTo>
                  <a:lnTo>
                    <a:pt x="3146" y="0"/>
                  </a:lnTo>
                  <a:lnTo>
                    <a:pt x="2965" y="13"/>
                  </a:lnTo>
                  <a:lnTo>
                    <a:pt x="3153" y="26"/>
                  </a:lnTo>
                  <a:lnTo>
                    <a:pt x="3221" y="38"/>
                  </a:lnTo>
                  <a:lnTo>
                    <a:pt x="3280" y="56"/>
                  </a:lnTo>
                  <a:lnTo>
                    <a:pt x="3385" y="117"/>
                  </a:lnTo>
                  <a:lnTo>
                    <a:pt x="3445" y="176"/>
                  </a:lnTo>
                  <a:lnTo>
                    <a:pt x="3483" y="241"/>
                  </a:lnTo>
                  <a:lnTo>
                    <a:pt x="3492" y="295"/>
                  </a:lnTo>
                  <a:lnTo>
                    <a:pt x="3483" y="351"/>
                  </a:lnTo>
                  <a:lnTo>
                    <a:pt x="3460" y="383"/>
                  </a:lnTo>
                  <a:lnTo>
                    <a:pt x="3430" y="413"/>
                  </a:lnTo>
                  <a:lnTo>
                    <a:pt x="3114" y="527"/>
                  </a:lnTo>
                  <a:lnTo>
                    <a:pt x="3161" y="536"/>
                  </a:lnTo>
                  <a:lnTo>
                    <a:pt x="3198" y="556"/>
                  </a:lnTo>
                  <a:lnTo>
                    <a:pt x="3221" y="600"/>
                  </a:lnTo>
                  <a:lnTo>
                    <a:pt x="3189" y="642"/>
                  </a:lnTo>
                  <a:lnTo>
                    <a:pt x="3161" y="669"/>
                  </a:lnTo>
                  <a:lnTo>
                    <a:pt x="3101" y="696"/>
                  </a:lnTo>
                  <a:lnTo>
                    <a:pt x="3018" y="718"/>
                  </a:lnTo>
                  <a:lnTo>
                    <a:pt x="2907" y="738"/>
                  </a:lnTo>
                  <a:lnTo>
                    <a:pt x="2800" y="741"/>
                  </a:lnTo>
                  <a:lnTo>
                    <a:pt x="2695" y="733"/>
                  </a:lnTo>
                  <a:lnTo>
                    <a:pt x="2574" y="696"/>
                  </a:lnTo>
                  <a:lnTo>
                    <a:pt x="2462" y="653"/>
                  </a:lnTo>
                  <a:lnTo>
                    <a:pt x="2447" y="696"/>
                  </a:lnTo>
                  <a:lnTo>
                    <a:pt x="2418" y="738"/>
                  </a:lnTo>
                  <a:lnTo>
                    <a:pt x="2380" y="761"/>
                  </a:lnTo>
                  <a:lnTo>
                    <a:pt x="2328" y="776"/>
                  </a:lnTo>
                  <a:lnTo>
                    <a:pt x="2275" y="777"/>
                  </a:lnTo>
                  <a:lnTo>
                    <a:pt x="2229" y="776"/>
                  </a:lnTo>
                  <a:lnTo>
                    <a:pt x="2177" y="769"/>
                  </a:lnTo>
                  <a:lnTo>
                    <a:pt x="2132" y="761"/>
                  </a:lnTo>
                  <a:lnTo>
                    <a:pt x="2051" y="725"/>
                  </a:lnTo>
                  <a:lnTo>
                    <a:pt x="1973" y="672"/>
                  </a:lnTo>
                  <a:lnTo>
                    <a:pt x="1967" y="725"/>
                  </a:lnTo>
                  <a:lnTo>
                    <a:pt x="1973" y="750"/>
                  </a:lnTo>
                  <a:lnTo>
                    <a:pt x="1967" y="776"/>
                  </a:lnTo>
                  <a:lnTo>
                    <a:pt x="1944" y="792"/>
                  </a:lnTo>
                  <a:lnTo>
                    <a:pt x="1898" y="809"/>
                  </a:lnTo>
                  <a:lnTo>
                    <a:pt x="1833" y="830"/>
                  </a:lnTo>
                  <a:lnTo>
                    <a:pt x="1743" y="843"/>
                  </a:lnTo>
                  <a:lnTo>
                    <a:pt x="1577" y="849"/>
                  </a:lnTo>
                  <a:lnTo>
                    <a:pt x="1412" y="846"/>
                  </a:lnTo>
                  <a:lnTo>
                    <a:pt x="1335" y="835"/>
                  </a:lnTo>
                  <a:lnTo>
                    <a:pt x="1275" y="817"/>
                  </a:lnTo>
                  <a:lnTo>
                    <a:pt x="1149" y="761"/>
                  </a:lnTo>
                  <a:lnTo>
                    <a:pt x="1074" y="707"/>
                  </a:lnTo>
                  <a:lnTo>
                    <a:pt x="1059" y="738"/>
                  </a:lnTo>
                  <a:lnTo>
                    <a:pt x="1014" y="763"/>
                  </a:lnTo>
                  <a:lnTo>
                    <a:pt x="977" y="777"/>
                  </a:lnTo>
                  <a:lnTo>
                    <a:pt x="893" y="784"/>
                  </a:lnTo>
                  <a:lnTo>
                    <a:pt x="801" y="777"/>
                  </a:lnTo>
                  <a:lnTo>
                    <a:pt x="735" y="769"/>
                  </a:lnTo>
                  <a:lnTo>
                    <a:pt x="705" y="750"/>
                  </a:lnTo>
                  <a:lnTo>
                    <a:pt x="705" y="733"/>
                  </a:lnTo>
                  <a:lnTo>
                    <a:pt x="735" y="685"/>
                  </a:lnTo>
                  <a:lnTo>
                    <a:pt x="669" y="704"/>
                  </a:lnTo>
                  <a:lnTo>
                    <a:pt x="585" y="718"/>
                  </a:lnTo>
                  <a:lnTo>
                    <a:pt x="510" y="725"/>
                  </a:lnTo>
                  <a:lnTo>
                    <a:pt x="435" y="718"/>
                  </a:lnTo>
                  <a:lnTo>
                    <a:pt x="359" y="712"/>
                  </a:lnTo>
                  <a:lnTo>
                    <a:pt x="286" y="701"/>
                  </a:lnTo>
                  <a:lnTo>
                    <a:pt x="186" y="655"/>
                  </a:lnTo>
                  <a:lnTo>
                    <a:pt x="143" y="616"/>
                  </a:lnTo>
                  <a:lnTo>
                    <a:pt x="120" y="562"/>
                  </a:lnTo>
                  <a:lnTo>
                    <a:pt x="134" y="508"/>
                  </a:lnTo>
                  <a:lnTo>
                    <a:pt x="217" y="465"/>
                  </a:lnTo>
                  <a:lnTo>
                    <a:pt x="346" y="433"/>
                  </a:lnTo>
                  <a:lnTo>
                    <a:pt x="556" y="402"/>
                  </a:lnTo>
                  <a:lnTo>
                    <a:pt x="451" y="388"/>
                  </a:lnTo>
                  <a:lnTo>
                    <a:pt x="346" y="372"/>
                  </a:lnTo>
                  <a:lnTo>
                    <a:pt x="307" y="354"/>
                  </a:lnTo>
                  <a:lnTo>
                    <a:pt x="301" y="337"/>
                  </a:lnTo>
                  <a:lnTo>
                    <a:pt x="307" y="310"/>
                  </a:lnTo>
                  <a:lnTo>
                    <a:pt x="420" y="302"/>
                  </a:lnTo>
                  <a:lnTo>
                    <a:pt x="254" y="289"/>
                  </a:lnTo>
                  <a:lnTo>
                    <a:pt x="195" y="275"/>
                  </a:lnTo>
                  <a:lnTo>
                    <a:pt x="158" y="252"/>
                  </a:lnTo>
                  <a:lnTo>
                    <a:pt x="134" y="223"/>
                  </a:lnTo>
                  <a:lnTo>
                    <a:pt x="128" y="196"/>
                  </a:lnTo>
                  <a:lnTo>
                    <a:pt x="186" y="156"/>
                  </a:lnTo>
                  <a:lnTo>
                    <a:pt x="271" y="139"/>
                  </a:lnTo>
                  <a:lnTo>
                    <a:pt x="472" y="125"/>
                  </a:lnTo>
                  <a:lnTo>
                    <a:pt x="158" y="96"/>
                  </a:lnTo>
                  <a:lnTo>
                    <a:pt x="75" y="133"/>
                  </a:lnTo>
                  <a:lnTo>
                    <a:pt x="30" y="161"/>
                  </a:lnTo>
                  <a:lnTo>
                    <a:pt x="21" y="198"/>
                  </a:lnTo>
                  <a:lnTo>
                    <a:pt x="21" y="225"/>
                  </a:lnTo>
                  <a:lnTo>
                    <a:pt x="68" y="252"/>
                  </a:lnTo>
                  <a:lnTo>
                    <a:pt x="174" y="295"/>
                  </a:lnTo>
                  <a:lnTo>
                    <a:pt x="174" y="337"/>
                  </a:lnTo>
                  <a:lnTo>
                    <a:pt x="186" y="356"/>
                  </a:lnTo>
                  <a:lnTo>
                    <a:pt x="233" y="375"/>
                  </a:lnTo>
                  <a:lnTo>
                    <a:pt x="292" y="391"/>
                  </a:lnTo>
                  <a:lnTo>
                    <a:pt x="376" y="402"/>
                  </a:lnTo>
                  <a:lnTo>
                    <a:pt x="262" y="420"/>
                  </a:lnTo>
                  <a:lnTo>
                    <a:pt x="233" y="426"/>
                  </a:lnTo>
                  <a:lnTo>
                    <a:pt x="195" y="433"/>
                  </a:lnTo>
                  <a:lnTo>
                    <a:pt x="120" y="450"/>
                  </a:lnTo>
                  <a:lnTo>
                    <a:pt x="68" y="473"/>
                  </a:lnTo>
                  <a:lnTo>
                    <a:pt x="6" y="500"/>
                  </a:lnTo>
                  <a:lnTo>
                    <a:pt x="0" y="554"/>
                  </a:lnTo>
                  <a:lnTo>
                    <a:pt x="21" y="613"/>
                  </a:lnTo>
                  <a:lnTo>
                    <a:pt x="38" y="645"/>
                  </a:lnTo>
                  <a:lnTo>
                    <a:pt x="90" y="675"/>
                  </a:lnTo>
                  <a:lnTo>
                    <a:pt x="180" y="709"/>
                  </a:lnTo>
                  <a:lnTo>
                    <a:pt x="254" y="733"/>
                  </a:lnTo>
                  <a:lnTo>
                    <a:pt x="329" y="747"/>
                  </a:lnTo>
                  <a:lnTo>
                    <a:pt x="359" y="747"/>
                  </a:lnTo>
                  <a:lnTo>
                    <a:pt x="398" y="750"/>
                  </a:lnTo>
                  <a:lnTo>
                    <a:pt x="435" y="766"/>
                  </a:lnTo>
                  <a:lnTo>
                    <a:pt x="495" y="776"/>
                  </a:lnTo>
                  <a:lnTo>
                    <a:pt x="541" y="777"/>
                  </a:lnTo>
                  <a:lnTo>
                    <a:pt x="585" y="792"/>
                  </a:lnTo>
                  <a:lnTo>
                    <a:pt x="623" y="795"/>
                  </a:lnTo>
                  <a:lnTo>
                    <a:pt x="644" y="798"/>
                  </a:lnTo>
                  <a:lnTo>
                    <a:pt x="669" y="798"/>
                  </a:lnTo>
                  <a:lnTo>
                    <a:pt x="795" y="816"/>
                  </a:lnTo>
                  <a:lnTo>
                    <a:pt x="931" y="824"/>
                  </a:lnTo>
                  <a:lnTo>
                    <a:pt x="1014" y="813"/>
                  </a:lnTo>
                  <a:lnTo>
                    <a:pt x="1080" y="790"/>
                  </a:lnTo>
                  <a:lnTo>
                    <a:pt x="1095" y="808"/>
                  </a:lnTo>
                  <a:lnTo>
                    <a:pt x="1132" y="821"/>
                  </a:lnTo>
                  <a:lnTo>
                    <a:pt x="1217" y="849"/>
                  </a:lnTo>
                  <a:lnTo>
                    <a:pt x="1322" y="868"/>
                  </a:lnTo>
                  <a:lnTo>
                    <a:pt x="1508" y="886"/>
                  </a:lnTo>
                  <a:lnTo>
                    <a:pt x="1621" y="892"/>
                  </a:lnTo>
                  <a:lnTo>
                    <a:pt x="1764" y="884"/>
                  </a:lnTo>
                  <a:lnTo>
                    <a:pt x="1898" y="856"/>
                  </a:lnTo>
                  <a:lnTo>
                    <a:pt x="1997" y="827"/>
                  </a:lnTo>
                  <a:lnTo>
                    <a:pt x="2041" y="800"/>
                  </a:lnTo>
                  <a:lnTo>
                    <a:pt x="2080" y="776"/>
                  </a:lnTo>
                  <a:lnTo>
                    <a:pt x="2153" y="795"/>
                  </a:lnTo>
                  <a:lnTo>
                    <a:pt x="2268" y="808"/>
                  </a:lnTo>
                  <a:lnTo>
                    <a:pt x="2349" y="803"/>
                  </a:lnTo>
                  <a:lnTo>
                    <a:pt x="2418" y="792"/>
                  </a:lnTo>
                  <a:lnTo>
                    <a:pt x="2471" y="781"/>
                  </a:lnTo>
                  <a:lnTo>
                    <a:pt x="2499" y="750"/>
                  </a:lnTo>
                  <a:lnTo>
                    <a:pt x="2523" y="722"/>
                  </a:lnTo>
                  <a:lnTo>
                    <a:pt x="2559" y="741"/>
                  </a:lnTo>
                  <a:lnTo>
                    <a:pt x="2627" y="761"/>
                  </a:lnTo>
                  <a:lnTo>
                    <a:pt x="2711" y="776"/>
                  </a:lnTo>
                  <a:lnTo>
                    <a:pt x="2817" y="777"/>
                  </a:lnTo>
                  <a:lnTo>
                    <a:pt x="2913" y="777"/>
                  </a:lnTo>
                  <a:lnTo>
                    <a:pt x="2995" y="769"/>
                  </a:lnTo>
                  <a:lnTo>
                    <a:pt x="3093" y="755"/>
                  </a:lnTo>
                  <a:lnTo>
                    <a:pt x="3174" y="734"/>
                  </a:lnTo>
                  <a:lnTo>
                    <a:pt x="3251" y="704"/>
                  </a:lnTo>
                  <a:lnTo>
                    <a:pt x="3302" y="669"/>
                  </a:lnTo>
                  <a:lnTo>
                    <a:pt x="3332" y="639"/>
                  </a:lnTo>
                  <a:lnTo>
                    <a:pt x="3332" y="602"/>
                  </a:lnTo>
                  <a:lnTo>
                    <a:pt x="3296" y="508"/>
                  </a:lnTo>
                  <a:lnTo>
                    <a:pt x="3385" y="496"/>
                  </a:lnTo>
                  <a:lnTo>
                    <a:pt x="3454" y="473"/>
                  </a:lnTo>
                  <a:lnTo>
                    <a:pt x="3528" y="429"/>
                  </a:lnTo>
                  <a:lnTo>
                    <a:pt x="3573" y="380"/>
                  </a:lnTo>
                  <a:lnTo>
                    <a:pt x="3610" y="311"/>
                  </a:lnTo>
                  <a:lnTo>
                    <a:pt x="3588" y="238"/>
                  </a:lnTo>
                  <a:lnTo>
                    <a:pt x="3528" y="156"/>
                  </a:lnTo>
                  <a:lnTo>
                    <a:pt x="3492" y="110"/>
                  </a:lnTo>
                  <a:lnTo>
                    <a:pt x="3445" y="81"/>
                  </a:lnTo>
                  <a:lnTo>
                    <a:pt x="3265" y="22"/>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85" name="Freeform 17"/>
            <p:cNvSpPr>
              <a:spLocks/>
            </p:cNvSpPr>
            <p:nvPr/>
          </p:nvSpPr>
          <p:spPr bwMode="auto">
            <a:xfrm>
              <a:off x="1519" y="960"/>
              <a:ext cx="3604" cy="826"/>
            </a:xfrm>
            <a:custGeom>
              <a:avLst/>
              <a:gdLst>
                <a:gd name="T0" fmla="*/ 3549 w 3604"/>
                <a:gd name="T1" fmla="*/ 663 h 826"/>
                <a:gd name="T2" fmla="*/ 3385 w 3604"/>
                <a:gd name="T3" fmla="*/ 557 h 826"/>
                <a:gd name="T4" fmla="*/ 3528 w 3604"/>
                <a:gd name="T5" fmla="*/ 503 h 826"/>
                <a:gd name="T6" fmla="*/ 3549 w 3604"/>
                <a:gd name="T7" fmla="*/ 385 h 826"/>
                <a:gd name="T8" fmla="*/ 3566 w 3604"/>
                <a:gd name="T9" fmla="*/ 222 h 826"/>
                <a:gd name="T10" fmla="*/ 3588 w 3604"/>
                <a:gd name="T11" fmla="*/ 133 h 826"/>
                <a:gd name="T12" fmla="*/ 3400 w 3604"/>
                <a:gd name="T13" fmla="*/ 40 h 826"/>
                <a:gd name="T14" fmla="*/ 3024 w 3604"/>
                <a:gd name="T15" fmla="*/ 45 h 826"/>
                <a:gd name="T16" fmla="*/ 2809 w 3604"/>
                <a:gd name="T17" fmla="*/ 49 h 826"/>
                <a:gd name="T18" fmla="*/ 2635 w 3604"/>
                <a:gd name="T19" fmla="*/ 91 h 826"/>
                <a:gd name="T20" fmla="*/ 2470 w 3604"/>
                <a:gd name="T21" fmla="*/ 30 h 826"/>
                <a:gd name="T22" fmla="*/ 2125 w 3604"/>
                <a:gd name="T23" fmla="*/ 0 h 826"/>
                <a:gd name="T24" fmla="*/ 1539 w 3604"/>
                <a:gd name="T25" fmla="*/ 72 h 826"/>
                <a:gd name="T26" fmla="*/ 1232 w 3604"/>
                <a:gd name="T27" fmla="*/ 64 h 826"/>
                <a:gd name="T28" fmla="*/ 967 w 3604"/>
                <a:gd name="T29" fmla="*/ 22 h 826"/>
                <a:gd name="T30" fmla="*/ 624 w 3604"/>
                <a:gd name="T31" fmla="*/ 24 h 826"/>
                <a:gd name="T32" fmla="*/ 353 w 3604"/>
                <a:gd name="T33" fmla="*/ 129 h 826"/>
                <a:gd name="T34" fmla="*/ 211 w 3604"/>
                <a:gd name="T35" fmla="*/ 263 h 826"/>
                <a:gd name="T36" fmla="*/ 263 w 3604"/>
                <a:gd name="T37" fmla="*/ 359 h 826"/>
                <a:gd name="T38" fmla="*/ 173 w 3604"/>
                <a:gd name="T39" fmla="*/ 431 h 826"/>
                <a:gd name="T40" fmla="*/ 15 w 3604"/>
                <a:gd name="T41" fmla="*/ 540 h 826"/>
                <a:gd name="T42" fmla="*/ 53 w 3604"/>
                <a:gd name="T43" fmla="*/ 702 h 826"/>
                <a:gd name="T44" fmla="*/ 271 w 3604"/>
                <a:gd name="T45" fmla="*/ 825 h 826"/>
                <a:gd name="T46" fmla="*/ 188 w 3604"/>
                <a:gd name="T47" fmla="*/ 715 h 826"/>
                <a:gd name="T48" fmla="*/ 194 w 3604"/>
                <a:gd name="T49" fmla="*/ 520 h 826"/>
                <a:gd name="T50" fmla="*/ 615 w 3604"/>
                <a:gd name="T51" fmla="*/ 406 h 826"/>
                <a:gd name="T52" fmla="*/ 359 w 3604"/>
                <a:gd name="T53" fmla="*/ 334 h 826"/>
                <a:gd name="T54" fmla="*/ 504 w 3604"/>
                <a:gd name="T55" fmla="*/ 286 h 826"/>
                <a:gd name="T56" fmla="*/ 496 w 3604"/>
                <a:gd name="T57" fmla="*/ 249 h 826"/>
                <a:gd name="T58" fmla="*/ 481 w 3604"/>
                <a:gd name="T59" fmla="*/ 136 h 826"/>
                <a:gd name="T60" fmla="*/ 878 w 3604"/>
                <a:gd name="T61" fmla="*/ 67 h 826"/>
                <a:gd name="T62" fmla="*/ 1066 w 3604"/>
                <a:gd name="T63" fmla="*/ 126 h 826"/>
                <a:gd name="T64" fmla="*/ 1157 w 3604"/>
                <a:gd name="T65" fmla="*/ 187 h 826"/>
                <a:gd name="T66" fmla="*/ 1360 w 3604"/>
                <a:gd name="T67" fmla="*/ 93 h 826"/>
                <a:gd name="T68" fmla="*/ 1561 w 3604"/>
                <a:gd name="T69" fmla="*/ 187 h 826"/>
                <a:gd name="T70" fmla="*/ 1802 w 3604"/>
                <a:gd name="T71" fmla="*/ 67 h 826"/>
                <a:gd name="T72" fmla="*/ 2327 w 3604"/>
                <a:gd name="T73" fmla="*/ 64 h 826"/>
                <a:gd name="T74" fmla="*/ 2545 w 3604"/>
                <a:gd name="T75" fmla="*/ 126 h 826"/>
                <a:gd name="T76" fmla="*/ 2688 w 3604"/>
                <a:gd name="T77" fmla="*/ 115 h 826"/>
                <a:gd name="T78" fmla="*/ 2853 w 3604"/>
                <a:gd name="T79" fmla="*/ 91 h 826"/>
                <a:gd name="T80" fmla="*/ 2906 w 3604"/>
                <a:gd name="T81" fmla="*/ 144 h 826"/>
                <a:gd name="T82" fmla="*/ 3101 w 3604"/>
                <a:gd name="T83" fmla="*/ 75 h 826"/>
                <a:gd name="T84" fmla="*/ 3304 w 3604"/>
                <a:gd name="T85" fmla="*/ 69 h 826"/>
                <a:gd name="T86" fmla="*/ 3485 w 3604"/>
                <a:gd name="T87" fmla="*/ 129 h 826"/>
                <a:gd name="T88" fmla="*/ 3453 w 3604"/>
                <a:gd name="T89" fmla="*/ 212 h 826"/>
                <a:gd name="T90" fmla="*/ 3273 w 3604"/>
                <a:gd name="T91" fmla="*/ 267 h 826"/>
                <a:gd name="T92" fmla="*/ 3423 w 3604"/>
                <a:gd name="T93" fmla="*/ 334 h 826"/>
                <a:gd name="T94" fmla="*/ 3453 w 3604"/>
                <a:gd name="T95" fmla="*/ 409 h 826"/>
                <a:gd name="T96" fmla="*/ 3394 w 3604"/>
                <a:gd name="T97" fmla="*/ 500 h 826"/>
                <a:gd name="T98" fmla="*/ 3176 w 3604"/>
                <a:gd name="T99" fmla="*/ 576 h 826"/>
                <a:gd name="T100" fmla="*/ 3408 w 3604"/>
                <a:gd name="T101" fmla="*/ 626 h 826"/>
                <a:gd name="T102" fmla="*/ 3342 w 3604"/>
                <a:gd name="T103" fmla="*/ 690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604" h="826">
                  <a:moveTo>
                    <a:pt x="3461" y="712"/>
                  </a:moveTo>
                  <a:lnTo>
                    <a:pt x="3521" y="690"/>
                  </a:lnTo>
                  <a:lnTo>
                    <a:pt x="3549" y="663"/>
                  </a:lnTo>
                  <a:lnTo>
                    <a:pt x="3537" y="626"/>
                  </a:lnTo>
                  <a:lnTo>
                    <a:pt x="3513" y="597"/>
                  </a:lnTo>
                  <a:lnTo>
                    <a:pt x="3385" y="557"/>
                  </a:lnTo>
                  <a:lnTo>
                    <a:pt x="3447" y="543"/>
                  </a:lnTo>
                  <a:lnTo>
                    <a:pt x="3485" y="525"/>
                  </a:lnTo>
                  <a:lnTo>
                    <a:pt x="3528" y="503"/>
                  </a:lnTo>
                  <a:lnTo>
                    <a:pt x="3549" y="482"/>
                  </a:lnTo>
                  <a:lnTo>
                    <a:pt x="3566" y="428"/>
                  </a:lnTo>
                  <a:lnTo>
                    <a:pt x="3549" y="385"/>
                  </a:lnTo>
                  <a:lnTo>
                    <a:pt x="3521" y="353"/>
                  </a:lnTo>
                  <a:lnTo>
                    <a:pt x="3378" y="278"/>
                  </a:lnTo>
                  <a:lnTo>
                    <a:pt x="3566" y="222"/>
                  </a:lnTo>
                  <a:lnTo>
                    <a:pt x="3588" y="192"/>
                  </a:lnTo>
                  <a:lnTo>
                    <a:pt x="3603" y="163"/>
                  </a:lnTo>
                  <a:lnTo>
                    <a:pt x="3588" y="133"/>
                  </a:lnTo>
                  <a:lnTo>
                    <a:pt x="3566" y="107"/>
                  </a:lnTo>
                  <a:lnTo>
                    <a:pt x="3491" y="67"/>
                  </a:lnTo>
                  <a:lnTo>
                    <a:pt x="3400" y="40"/>
                  </a:lnTo>
                  <a:lnTo>
                    <a:pt x="3304" y="30"/>
                  </a:lnTo>
                  <a:lnTo>
                    <a:pt x="3115" y="32"/>
                  </a:lnTo>
                  <a:lnTo>
                    <a:pt x="3024" y="45"/>
                  </a:lnTo>
                  <a:lnTo>
                    <a:pt x="2936" y="64"/>
                  </a:lnTo>
                  <a:lnTo>
                    <a:pt x="2876" y="56"/>
                  </a:lnTo>
                  <a:lnTo>
                    <a:pt x="2809" y="49"/>
                  </a:lnTo>
                  <a:lnTo>
                    <a:pt x="2748" y="53"/>
                  </a:lnTo>
                  <a:lnTo>
                    <a:pt x="2710" y="64"/>
                  </a:lnTo>
                  <a:lnTo>
                    <a:pt x="2635" y="91"/>
                  </a:lnTo>
                  <a:lnTo>
                    <a:pt x="2605" y="72"/>
                  </a:lnTo>
                  <a:lnTo>
                    <a:pt x="2560" y="59"/>
                  </a:lnTo>
                  <a:lnTo>
                    <a:pt x="2470" y="30"/>
                  </a:lnTo>
                  <a:lnTo>
                    <a:pt x="2387" y="14"/>
                  </a:lnTo>
                  <a:lnTo>
                    <a:pt x="2251" y="5"/>
                  </a:lnTo>
                  <a:lnTo>
                    <a:pt x="2125" y="0"/>
                  </a:lnTo>
                  <a:lnTo>
                    <a:pt x="1922" y="8"/>
                  </a:lnTo>
                  <a:lnTo>
                    <a:pt x="1779" y="22"/>
                  </a:lnTo>
                  <a:lnTo>
                    <a:pt x="1539" y="72"/>
                  </a:lnTo>
                  <a:lnTo>
                    <a:pt x="1450" y="56"/>
                  </a:lnTo>
                  <a:lnTo>
                    <a:pt x="1352" y="53"/>
                  </a:lnTo>
                  <a:lnTo>
                    <a:pt x="1232" y="64"/>
                  </a:lnTo>
                  <a:lnTo>
                    <a:pt x="1135" y="78"/>
                  </a:lnTo>
                  <a:lnTo>
                    <a:pt x="1051" y="37"/>
                  </a:lnTo>
                  <a:lnTo>
                    <a:pt x="967" y="22"/>
                  </a:lnTo>
                  <a:lnTo>
                    <a:pt x="878" y="14"/>
                  </a:lnTo>
                  <a:lnTo>
                    <a:pt x="781" y="18"/>
                  </a:lnTo>
                  <a:lnTo>
                    <a:pt x="624" y="24"/>
                  </a:lnTo>
                  <a:lnTo>
                    <a:pt x="487" y="49"/>
                  </a:lnTo>
                  <a:lnTo>
                    <a:pt x="406" y="88"/>
                  </a:lnTo>
                  <a:lnTo>
                    <a:pt x="353" y="129"/>
                  </a:lnTo>
                  <a:lnTo>
                    <a:pt x="307" y="235"/>
                  </a:lnTo>
                  <a:lnTo>
                    <a:pt x="239" y="249"/>
                  </a:lnTo>
                  <a:lnTo>
                    <a:pt x="211" y="263"/>
                  </a:lnTo>
                  <a:lnTo>
                    <a:pt x="194" y="283"/>
                  </a:lnTo>
                  <a:lnTo>
                    <a:pt x="211" y="334"/>
                  </a:lnTo>
                  <a:lnTo>
                    <a:pt x="263" y="359"/>
                  </a:lnTo>
                  <a:lnTo>
                    <a:pt x="338" y="385"/>
                  </a:lnTo>
                  <a:lnTo>
                    <a:pt x="226" y="413"/>
                  </a:lnTo>
                  <a:lnTo>
                    <a:pt x="173" y="431"/>
                  </a:lnTo>
                  <a:lnTo>
                    <a:pt x="111" y="449"/>
                  </a:lnTo>
                  <a:lnTo>
                    <a:pt x="53" y="485"/>
                  </a:lnTo>
                  <a:lnTo>
                    <a:pt x="15" y="540"/>
                  </a:lnTo>
                  <a:lnTo>
                    <a:pt x="0" y="600"/>
                  </a:lnTo>
                  <a:lnTo>
                    <a:pt x="15" y="659"/>
                  </a:lnTo>
                  <a:lnTo>
                    <a:pt x="53" y="702"/>
                  </a:lnTo>
                  <a:lnTo>
                    <a:pt x="99" y="738"/>
                  </a:lnTo>
                  <a:lnTo>
                    <a:pt x="180" y="785"/>
                  </a:lnTo>
                  <a:lnTo>
                    <a:pt x="271" y="825"/>
                  </a:lnTo>
                  <a:lnTo>
                    <a:pt x="353" y="789"/>
                  </a:lnTo>
                  <a:lnTo>
                    <a:pt x="263" y="754"/>
                  </a:lnTo>
                  <a:lnTo>
                    <a:pt x="188" y="715"/>
                  </a:lnTo>
                  <a:lnTo>
                    <a:pt x="158" y="650"/>
                  </a:lnTo>
                  <a:lnTo>
                    <a:pt x="152" y="584"/>
                  </a:lnTo>
                  <a:lnTo>
                    <a:pt x="194" y="520"/>
                  </a:lnTo>
                  <a:lnTo>
                    <a:pt x="271" y="463"/>
                  </a:lnTo>
                  <a:lnTo>
                    <a:pt x="406" y="434"/>
                  </a:lnTo>
                  <a:lnTo>
                    <a:pt x="615" y="406"/>
                  </a:lnTo>
                  <a:lnTo>
                    <a:pt x="481" y="377"/>
                  </a:lnTo>
                  <a:lnTo>
                    <a:pt x="382" y="356"/>
                  </a:lnTo>
                  <a:lnTo>
                    <a:pt x="359" y="334"/>
                  </a:lnTo>
                  <a:lnTo>
                    <a:pt x="391" y="303"/>
                  </a:lnTo>
                  <a:lnTo>
                    <a:pt x="451" y="289"/>
                  </a:lnTo>
                  <a:lnTo>
                    <a:pt x="504" y="286"/>
                  </a:lnTo>
                  <a:lnTo>
                    <a:pt x="630" y="291"/>
                  </a:lnTo>
                  <a:lnTo>
                    <a:pt x="541" y="263"/>
                  </a:lnTo>
                  <a:lnTo>
                    <a:pt x="496" y="249"/>
                  </a:lnTo>
                  <a:lnTo>
                    <a:pt x="457" y="225"/>
                  </a:lnTo>
                  <a:lnTo>
                    <a:pt x="451" y="180"/>
                  </a:lnTo>
                  <a:lnTo>
                    <a:pt x="481" y="136"/>
                  </a:lnTo>
                  <a:lnTo>
                    <a:pt x="562" y="97"/>
                  </a:lnTo>
                  <a:lnTo>
                    <a:pt x="683" y="72"/>
                  </a:lnTo>
                  <a:lnTo>
                    <a:pt x="878" y="67"/>
                  </a:lnTo>
                  <a:lnTo>
                    <a:pt x="954" y="69"/>
                  </a:lnTo>
                  <a:lnTo>
                    <a:pt x="1020" y="88"/>
                  </a:lnTo>
                  <a:lnTo>
                    <a:pt x="1066" y="126"/>
                  </a:lnTo>
                  <a:lnTo>
                    <a:pt x="1089" y="163"/>
                  </a:lnTo>
                  <a:lnTo>
                    <a:pt x="1083" y="200"/>
                  </a:lnTo>
                  <a:lnTo>
                    <a:pt x="1157" y="187"/>
                  </a:lnTo>
                  <a:lnTo>
                    <a:pt x="1172" y="129"/>
                  </a:lnTo>
                  <a:lnTo>
                    <a:pt x="1238" y="104"/>
                  </a:lnTo>
                  <a:lnTo>
                    <a:pt x="1360" y="93"/>
                  </a:lnTo>
                  <a:lnTo>
                    <a:pt x="1433" y="97"/>
                  </a:lnTo>
                  <a:lnTo>
                    <a:pt x="1502" y="121"/>
                  </a:lnTo>
                  <a:lnTo>
                    <a:pt x="1561" y="187"/>
                  </a:lnTo>
                  <a:lnTo>
                    <a:pt x="1608" y="133"/>
                  </a:lnTo>
                  <a:lnTo>
                    <a:pt x="1696" y="93"/>
                  </a:lnTo>
                  <a:lnTo>
                    <a:pt x="1802" y="67"/>
                  </a:lnTo>
                  <a:lnTo>
                    <a:pt x="1960" y="53"/>
                  </a:lnTo>
                  <a:lnTo>
                    <a:pt x="2140" y="53"/>
                  </a:lnTo>
                  <a:lnTo>
                    <a:pt x="2327" y="64"/>
                  </a:lnTo>
                  <a:lnTo>
                    <a:pt x="2454" y="93"/>
                  </a:lnTo>
                  <a:lnTo>
                    <a:pt x="2501" y="107"/>
                  </a:lnTo>
                  <a:lnTo>
                    <a:pt x="2545" y="126"/>
                  </a:lnTo>
                  <a:lnTo>
                    <a:pt x="2612" y="176"/>
                  </a:lnTo>
                  <a:lnTo>
                    <a:pt x="2665" y="150"/>
                  </a:lnTo>
                  <a:lnTo>
                    <a:pt x="2688" y="115"/>
                  </a:lnTo>
                  <a:lnTo>
                    <a:pt x="2748" y="91"/>
                  </a:lnTo>
                  <a:lnTo>
                    <a:pt x="2800" y="88"/>
                  </a:lnTo>
                  <a:lnTo>
                    <a:pt x="2853" y="91"/>
                  </a:lnTo>
                  <a:lnTo>
                    <a:pt x="2889" y="97"/>
                  </a:lnTo>
                  <a:lnTo>
                    <a:pt x="2912" y="115"/>
                  </a:lnTo>
                  <a:lnTo>
                    <a:pt x="2906" y="144"/>
                  </a:lnTo>
                  <a:lnTo>
                    <a:pt x="2958" y="115"/>
                  </a:lnTo>
                  <a:lnTo>
                    <a:pt x="3024" y="93"/>
                  </a:lnTo>
                  <a:lnTo>
                    <a:pt x="3101" y="75"/>
                  </a:lnTo>
                  <a:lnTo>
                    <a:pt x="3160" y="67"/>
                  </a:lnTo>
                  <a:lnTo>
                    <a:pt x="3229" y="67"/>
                  </a:lnTo>
                  <a:lnTo>
                    <a:pt x="3304" y="69"/>
                  </a:lnTo>
                  <a:lnTo>
                    <a:pt x="3378" y="81"/>
                  </a:lnTo>
                  <a:lnTo>
                    <a:pt x="3438" y="101"/>
                  </a:lnTo>
                  <a:lnTo>
                    <a:pt x="3485" y="129"/>
                  </a:lnTo>
                  <a:lnTo>
                    <a:pt x="3497" y="163"/>
                  </a:lnTo>
                  <a:lnTo>
                    <a:pt x="3491" y="187"/>
                  </a:lnTo>
                  <a:lnTo>
                    <a:pt x="3453" y="212"/>
                  </a:lnTo>
                  <a:lnTo>
                    <a:pt x="3378" y="235"/>
                  </a:lnTo>
                  <a:lnTo>
                    <a:pt x="3214" y="246"/>
                  </a:lnTo>
                  <a:lnTo>
                    <a:pt x="3273" y="267"/>
                  </a:lnTo>
                  <a:lnTo>
                    <a:pt x="3325" y="289"/>
                  </a:lnTo>
                  <a:lnTo>
                    <a:pt x="3378" y="315"/>
                  </a:lnTo>
                  <a:lnTo>
                    <a:pt x="3423" y="334"/>
                  </a:lnTo>
                  <a:lnTo>
                    <a:pt x="3438" y="356"/>
                  </a:lnTo>
                  <a:lnTo>
                    <a:pt x="3453" y="382"/>
                  </a:lnTo>
                  <a:lnTo>
                    <a:pt x="3453" y="409"/>
                  </a:lnTo>
                  <a:lnTo>
                    <a:pt x="3447" y="445"/>
                  </a:lnTo>
                  <a:lnTo>
                    <a:pt x="3416" y="482"/>
                  </a:lnTo>
                  <a:lnTo>
                    <a:pt x="3394" y="500"/>
                  </a:lnTo>
                  <a:lnTo>
                    <a:pt x="3319" y="535"/>
                  </a:lnTo>
                  <a:lnTo>
                    <a:pt x="3243" y="557"/>
                  </a:lnTo>
                  <a:lnTo>
                    <a:pt x="3176" y="576"/>
                  </a:lnTo>
                  <a:lnTo>
                    <a:pt x="3331" y="591"/>
                  </a:lnTo>
                  <a:lnTo>
                    <a:pt x="3378" y="603"/>
                  </a:lnTo>
                  <a:lnTo>
                    <a:pt x="3408" y="626"/>
                  </a:lnTo>
                  <a:lnTo>
                    <a:pt x="3416" y="648"/>
                  </a:lnTo>
                  <a:lnTo>
                    <a:pt x="3408" y="667"/>
                  </a:lnTo>
                  <a:lnTo>
                    <a:pt x="3342" y="690"/>
                  </a:lnTo>
                  <a:lnTo>
                    <a:pt x="3461" y="712"/>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45586" name="Text Box 18"/>
          <p:cNvSpPr txBox="1">
            <a:spLocks noChangeArrowheads="1"/>
          </p:cNvSpPr>
          <p:nvPr/>
        </p:nvSpPr>
        <p:spPr bwMode="auto">
          <a:xfrm>
            <a:off x="4876800" y="4540250"/>
            <a:ext cx="3224213"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2800"/>
              <a:t>There is only one time to make a first impression</a:t>
            </a:r>
          </a:p>
        </p:txBody>
      </p:sp>
      <p:grpSp>
        <p:nvGrpSpPr>
          <p:cNvPr id="1645587" name="Group 19"/>
          <p:cNvGrpSpPr>
            <a:grpSpLocks/>
          </p:cNvGrpSpPr>
          <p:nvPr/>
        </p:nvGrpSpPr>
        <p:grpSpPr bwMode="auto">
          <a:xfrm>
            <a:off x="2865438" y="4445000"/>
            <a:ext cx="246062" cy="192088"/>
            <a:chOff x="1344" y="2160"/>
            <a:chExt cx="155" cy="121"/>
          </a:xfrm>
        </p:grpSpPr>
        <p:sp>
          <p:nvSpPr>
            <p:cNvPr id="1645588" name="Freeform 20"/>
            <p:cNvSpPr>
              <a:spLocks/>
            </p:cNvSpPr>
            <p:nvPr/>
          </p:nvSpPr>
          <p:spPr bwMode="auto">
            <a:xfrm>
              <a:off x="1344" y="2160"/>
              <a:ext cx="155" cy="121"/>
            </a:xfrm>
            <a:custGeom>
              <a:avLst/>
              <a:gdLst>
                <a:gd name="T0" fmla="*/ 52 w 155"/>
                <a:gd name="T1" fmla="*/ 0 h 121"/>
                <a:gd name="T2" fmla="*/ 34 w 155"/>
                <a:gd name="T3" fmla="*/ 3 h 121"/>
                <a:gd name="T4" fmla="*/ 17 w 155"/>
                <a:gd name="T5" fmla="*/ 10 h 121"/>
                <a:gd name="T6" fmla="*/ 7 w 155"/>
                <a:gd name="T7" fmla="*/ 21 h 121"/>
                <a:gd name="T8" fmla="*/ 0 w 155"/>
                <a:gd name="T9" fmla="*/ 36 h 121"/>
                <a:gd name="T10" fmla="*/ 3 w 155"/>
                <a:gd name="T11" fmla="*/ 49 h 121"/>
                <a:gd name="T12" fmla="*/ 14 w 155"/>
                <a:gd name="T13" fmla="*/ 57 h 121"/>
                <a:gd name="T14" fmla="*/ 17 w 155"/>
                <a:gd name="T15" fmla="*/ 81 h 121"/>
                <a:gd name="T16" fmla="*/ 20 w 155"/>
                <a:gd name="T17" fmla="*/ 94 h 121"/>
                <a:gd name="T18" fmla="*/ 34 w 155"/>
                <a:gd name="T19" fmla="*/ 106 h 121"/>
                <a:gd name="T20" fmla="*/ 49 w 155"/>
                <a:gd name="T21" fmla="*/ 115 h 121"/>
                <a:gd name="T22" fmla="*/ 69 w 155"/>
                <a:gd name="T23" fmla="*/ 120 h 121"/>
                <a:gd name="T24" fmla="*/ 85 w 155"/>
                <a:gd name="T25" fmla="*/ 117 h 121"/>
                <a:gd name="T26" fmla="*/ 99 w 155"/>
                <a:gd name="T27" fmla="*/ 115 h 121"/>
                <a:gd name="T28" fmla="*/ 102 w 155"/>
                <a:gd name="T29" fmla="*/ 106 h 121"/>
                <a:gd name="T30" fmla="*/ 123 w 155"/>
                <a:gd name="T31" fmla="*/ 109 h 121"/>
                <a:gd name="T32" fmla="*/ 136 w 155"/>
                <a:gd name="T33" fmla="*/ 103 h 121"/>
                <a:gd name="T34" fmla="*/ 144 w 155"/>
                <a:gd name="T35" fmla="*/ 102 h 121"/>
                <a:gd name="T36" fmla="*/ 151 w 155"/>
                <a:gd name="T37" fmla="*/ 91 h 121"/>
                <a:gd name="T38" fmla="*/ 154 w 155"/>
                <a:gd name="T39" fmla="*/ 84 h 121"/>
                <a:gd name="T40" fmla="*/ 154 w 155"/>
                <a:gd name="T41" fmla="*/ 73 h 121"/>
                <a:gd name="T42" fmla="*/ 136 w 155"/>
                <a:gd name="T43" fmla="*/ 66 h 121"/>
                <a:gd name="T44" fmla="*/ 116 w 155"/>
                <a:gd name="T45" fmla="*/ 46 h 121"/>
                <a:gd name="T46" fmla="*/ 119 w 155"/>
                <a:gd name="T47" fmla="*/ 57 h 121"/>
                <a:gd name="T48" fmla="*/ 123 w 155"/>
                <a:gd name="T49" fmla="*/ 66 h 121"/>
                <a:gd name="T50" fmla="*/ 123 w 155"/>
                <a:gd name="T51" fmla="*/ 70 h 121"/>
                <a:gd name="T52" fmla="*/ 119 w 155"/>
                <a:gd name="T53" fmla="*/ 75 h 121"/>
                <a:gd name="T54" fmla="*/ 109 w 155"/>
                <a:gd name="T55" fmla="*/ 84 h 121"/>
                <a:gd name="T56" fmla="*/ 102 w 155"/>
                <a:gd name="T57" fmla="*/ 87 h 121"/>
                <a:gd name="T58" fmla="*/ 95 w 155"/>
                <a:gd name="T59" fmla="*/ 84 h 121"/>
                <a:gd name="T60" fmla="*/ 85 w 155"/>
                <a:gd name="T61" fmla="*/ 78 h 121"/>
                <a:gd name="T62" fmla="*/ 85 w 155"/>
                <a:gd name="T63" fmla="*/ 75 h 121"/>
                <a:gd name="T64" fmla="*/ 75 w 155"/>
                <a:gd name="T65" fmla="*/ 73 h 121"/>
                <a:gd name="T66" fmla="*/ 72 w 155"/>
                <a:gd name="T67" fmla="*/ 78 h 121"/>
                <a:gd name="T68" fmla="*/ 69 w 155"/>
                <a:gd name="T69" fmla="*/ 81 h 121"/>
                <a:gd name="T70" fmla="*/ 65 w 155"/>
                <a:gd name="T71" fmla="*/ 87 h 121"/>
                <a:gd name="T72" fmla="*/ 52 w 155"/>
                <a:gd name="T73" fmla="*/ 87 h 121"/>
                <a:gd name="T74" fmla="*/ 37 w 155"/>
                <a:gd name="T75" fmla="*/ 75 h 121"/>
                <a:gd name="T76" fmla="*/ 34 w 155"/>
                <a:gd name="T77" fmla="*/ 70 h 121"/>
                <a:gd name="T78" fmla="*/ 34 w 155"/>
                <a:gd name="T79" fmla="*/ 63 h 121"/>
                <a:gd name="T80" fmla="*/ 37 w 155"/>
                <a:gd name="T81" fmla="*/ 57 h 121"/>
                <a:gd name="T82" fmla="*/ 37 w 155"/>
                <a:gd name="T83" fmla="*/ 49 h 121"/>
                <a:gd name="T84" fmla="*/ 34 w 155"/>
                <a:gd name="T85" fmla="*/ 45 h 121"/>
                <a:gd name="T86" fmla="*/ 24 w 155"/>
                <a:gd name="T87" fmla="*/ 36 h 121"/>
                <a:gd name="T88" fmla="*/ 24 w 155"/>
                <a:gd name="T89" fmla="*/ 31 h 121"/>
                <a:gd name="T90" fmla="*/ 27 w 155"/>
                <a:gd name="T91" fmla="*/ 25 h 121"/>
                <a:gd name="T92" fmla="*/ 34 w 155"/>
                <a:gd name="T93" fmla="*/ 21 h 121"/>
                <a:gd name="T94" fmla="*/ 42 w 155"/>
                <a:gd name="T95" fmla="*/ 18 h 121"/>
                <a:gd name="T96" fmla="*/ 49 w 155"/>
                <a:gd name="T97" fmla="*/ 18 h 121"/>
                <a:gd name="T98" fmla="*/ 59 w 155"/>
                <a:gd name="T99" fmla="*/ 25 h 121"/>
                <a:gd name="T100" fmla="*/ 62 w 155"/>
                <a:gd name="T101" fmla="*/ 31 h 121"/>
                <a:gd name="T102" fmla="*/ 69 w 155"/>
                <a:gd name="T103" fmla="*/ 36 h 121"/>
                <a:gd name="T104" fmla="*/ 99 w 155"/>
                <a:gd name="T105" fmla="*/ 36 h 121"/>
                <a:gd name="T106" fmla="*/ 85 w 155"/>
                <a:gd name="T107" fmla="*/ 28 h 121"/>
                <a:gd name="T108" fmla="*/ 75 w 155"/>
                <a:gd name="T109" fmla="*/ 24 h 121"/>
                <a:gd name="T110" fmla="*/ 65 w 155"/>
                <a:gd name="T111" fmla="*/ 13 h 121"/>
                <a:gd name="T112" fmla="*/ 52 w 155"/>
                <a:gd name="T11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5" h="121">
                  <a:moveTo>
                    <a:pt x="52" y="0"/>
                  </a:moveTo>
                  <a:lnTo>
                    <a:pt x="34" y="3"/>
                  </a:lnTo>
                  <a:lnTo>
                    <a:pt x="17" y="10"/>
                  </a:lnTo>
                  <a:lnTo>
                    <a:pt x="7" y="21"/>
                  </a:lnTo>
                  <a:lnTo>
                    <a:pt x="0" y="36"/>
                  </a:lnTo>
                  <a:lnTo>
                    <a:pt x="3" y="49"/>
                  </a:lnTo>
                  <a:lnTo>
                    <a:pt x="14" y="57"/>
                  </a:lnTo>
                  <a:lnTo>
                    <a:pt x="17" y="81"/>
                  </a:lnTo>
                  <a:lnTo>
                    <a:pt x="20" y="94"/>
                  </a:lnTo>
                  <a:lnTo>
                    <a:pt x="34" y="106"/>
                  </a:lnTo>
                  <a:lnTo>
                    <a:pt x="49" y="115"/>
                  </a:lnTo>
                  <a:lnTo>
                    <a:pt x="69" y="120"/>
                  </a:lnTo>
                  <a:lnTo>
                    <a:pt x="85" y="117"/>
                  </a:lnTo>
                  <a:lnTo>
                    <a:pt x="99" y="115"/>
                  </a:lnTo>
                  <a:lnTo>
                    <a:pt x="102" y="106"/>
                  </a:lnTo>
                  <a:lnTo>
                    <a:pt x="123" y="109"/>
                  </a:lnTo>
                  <a:lnTo>
                    <a:pt x="136" y="103"/>
                  </a:lnTo>
                  <a:lnTo>
                    <a:pt x="144" y="102"/>
                  </a:lnTo>
                  <a:lnTo>
                    <a:pt x="151" y="91"/>
                  </a:lnTo>
                  <a:lnTo>
                    <a:pt x="154" y="84"/>
                  </a:lnTo>
                  <a:lnTo>
                    <a:pt x="154" y="73"/>
                  </a:lnTo>
                  <a:lnTo>
                    <a:pt x="136" y="66"/>
                  </a:lnTo>
                  <a:lnTo>
                    <a:pt x="116" y="46"/>
                  </a:lnTo>
                  <a:lnTo>
                    <a:pt x="119" y="57"/>
                  </a:lnTo>
                  <a:lnTo>
                    <a:pt x="123" y="66"/>
                  </a:lnTo>
                  <a:lnTo>
                    <a:pt x="123" y="70"/>
                  </a:lnTo>
                  <a:lnTo>
                    <a:pt x="119" y="75"/>
                  </a:lnTo>
                  <a:lnTo>
                    <a:pt x="109" y="84"/>
                  </a:lnTo>
                  <a:lnTo>
                    <a:pt x="102" y="87"/>
                  </a:lnTo>
                  <a:lnTo>
                    <a:pt x="95" y="84"/>
                  </a:lnTo>
                  <a:lnTo>
                    <a:pt x="85" y="78"/>
                  </a:lnTo>
                  <a:lnTo>
                    <a:pt x="85" y="75"/>
                  </a:lnTo>
                  <a:lnTo>
                    <a:pt x="75" y="73"/>
                  </a:lnTo>
                  <a:lnTo>
                    <a:pt x="72" y="78"/>
                  </a:lnTo>
                  <a:lnTo>
                    <a:pt x="69" y="81"/>
                  </a:lnTo>
                  <a:lnTo>
                    <a:pt x="65" y="87"/>
                  </a:lnTo>
                  <a:lnTo>
                    <a:pt x="52" y="87"/>
                  </a:lnTo>
                  <a:lnTo>
                    <a:pt x="37" y="75"/>
                  </a:lnTo>
                  <a:lnTo>
                    <a:pt x="34" y="70"/>
                  </a:lnTo>
                  <a:lnTo>
                    <a:pt x="34" y="63"/>
                  </a:lnTo>
                  <a:lnTo>
                    <a:pt x="37" y="57"/>
                  </a:lnTo>
                  <a:lnTo>
                    <a:pt x="37" y="49"/>
                  </a:lnTo>
                  <a:lnTo>
                    <a:pt x="34" y="45"/>
                  </a:lnTo>
                  <a:lnTo>
                    <a:pt x="24" y="36"/>
                  </a:lnTo>
                  <a:lnTo>
                    <a:pt x="24" y="31"/>
                  </a:lnTo>
                  <a:lnTo>
                    <a:pt x="27" y="25"/>
                  </a:lnTo>
                  <a:lnTo>
                    <a:pt x="34" y="21"/>
                  </a:lnTo>
                  <a:lnTo>
                    <a:pt x="42" y="18"/>
                  </a:lnTo>
                  <a:lnTo>
                    <a:pt x="49" y="18"/>
                  </a:lnTo>
                  <a:lnTo>
                    <a:pt x="59" y="25"/>
                  </a:lnTo>
                  <a:lnTo>
                    <a:pt x="62" y="31"/>
                  </a:lnTo>
                  <a:lnTo>
                    <a:pt x="69" y="36"/>
                  </a:lnTo>
                  <a:lnTo>
                    <a:pt x="99" y="36"/>
                  </a:lnTo>
                  <a:lnTo>
                    <a:pt x="85" y="28"/>
                  </a:lnTo>
                  <a:lnTo>
                    <a:pt x="75" y="24"/>
                  </a:lnTo>
                  <a:lnTo>
                    <a:pt x="65" y="13"/>
                  </a:lnTo>
                  <a:lnTo>
                    <a:pt x="52" y="0"/>
                  </a:lnTo>
                </a:path>
              </a:pathLst>
            </a:custGeom>
            <a:solidFill>
              <a:srgbClr val="00000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45589" name="Freeform 21"/>
            <p:cNvSpPr>
              <a:spLocks/>
            </p:cNvSpPr>
            <p:nvPr/>
          </p:nvSpPr>
          <p:spPr bwMode="auto">
            <a:xfrm>
              <a:off x="1368" y="2178"/>
              <a:ext cx="101" cy="70"/>
            </a:xfrm>
            <a:custGeom>
              <a:avLst/>
              <a:gdLst>
                <a:gd name="T0" fmla="*/ 75 w 101"/>
                <a:gd name="T1" fmla="*/ 19 h 70"/>
                <a:gd name="T2" fmla="*/ 45 w 101"/>
                <a:gd name="T3" fmla="*/ 19 h 70"/>
                <a:gd name="T4" fmla="*/ 38 w 101"/>
                <a:gd name="T5" fmla="*/ 13 h 70"/>
                <a:gd name="T6" fmla="*/ 35 w 101"/>
                <a:gd name="T7" fmla="*/ 7 h 70"/>
                <a:gd name="T8" fmla="*/ 25 w 101"/>
                <a:gd name="T9" fmla="*/ 0 h 70"/>
                <a:gd name="T10" fmla="*/ 17 w 101"/>
                <a:gd name="T11" fmla="*/ 0 h 70"/>
                <a:gd name="T12" fmla="*/ 10 w 101"/>
                <a:gd name="T13" fmla="*/ 3 h 70"/>
                <a:gd name="T14" fmla="*/ 3 w 101"/>
                <a:gd name="T15" fmla="*/ 7 h 70"/>
                <a:gd name="T16" fmla="*/ 0 w 101"/>
                <a:gd name="T17" fmla="*/ 13 h 70"/>
                <a:gd name="T18" fmla="*/ 0 w 101"/>
                <a:gd name="T19" fmla="*/ 19 h 70"/>
                <a:gd name="T20" fmla="*/ 10 w 101"/>
                <a:gd name="T21" fmla="*/ 27 h 70"/>
                <a:gd name="T22" fmla="*/ 13 w 101"/>
                <a:gd name="T23" fmla="*/ 31 h 70"/>
                <a:gd name="T24" fmla="*/ 13 w 101"/>
                <a:gd name="T25" fmla="*/ 40 h 70"/>
                <a:gd name="T26" fmla="*/ 10 w 101"/>
                <a:gd name="T27" fmla="*/ 45 h 70"/>
                <a:gd name="T28" fmla="*/ 10 w 101"/>
                <a:gd name="T29" fmla="*/ 52 h 70"/>
                <a:gd name="T30" fmla="*/ 13 w 101"/>
                <a:gd name="T31" fmla="*/ 58 h 70"/>
                <a:gd name="T32" fmla="*/ 27 w 101"/>
                <a:gd name="T33" fmla="*/ 69 h 70"/>
                <a:gd name="T34" fmla="*/ 42 w 101"/>
                <a:gd name="T35" fmla="*/ 69 h 70"/>
                <a:gd name="T36" fmla="*/ 45 w 101"/>
                <a:gd name="T37" fmla="*/ 64 h 70"/>
                <a:gd name="T38" fmla="*/ 48 w 101"/>
                <a:gd name="T39" fmla="*/ 61 h 70"/>
                <a:gd name="T40" fmla="*/ 52 w 101"/>
                <a:gd name="T41" fmla="*/ 55 h 70"/>
                <a:gd name="T42" fmla="*/ 62 w 101"/>
                <a:gd name="T43" fmla="*/ 58 h 70"/>
                <a:gd name="T44" fmla="*/ 62 w 101"/>
                <a:gd name="T45" fmla="*/ 61 h 70"/>
                <a:gd name="T46" fmla="*/ 71 w 101"/>
                <a:gd name="T47" fmla="*/ 66 h 70"/>
                <a:gd name="T48" fmla="*/ 78 w 101"/>
                <a:gd name="T49" fmla="*/ 69 h 70"/>
                <a:gd name="T50" fmla="*/ 85 w 101"/>
                <a:gd name="T51" fmla="*/ 66 h 70"/>
                <a:gd name="T52" fmla="*/ 95 w 101"/>
                <a:gd name="T53" fmla="*/ 58 h 70"/>
                <a:gd name="T54" fmla="*/ 100 w 101"/>
                <a:gd name="T55" fmla="*/ 52 h 70"/>
                <a:gd name="T56" fmla="*/ 100 w 101"/>
                <a:gd name="T57" fmla="*/ 48 h 70"/>
                <a:gd name="T58" fmla="*/ 95 w 101"/>
                <a:gd name="T59" fmla="*/ 40 h 70"/>
                <a:gd name="T60" fmla="*/ 92 w 101"/>
                <a:gd name="T61" fmla="*/ 28 h 70"/>
                <a:gd name="T62" fmla="*/ 85 w 101"/>
                <a:gd name="T63" fmla="*/ 24 h 70"/>
                <a:gd name="T64" fmla="*/ 75 w 101"/>
                <a:gd name="T65" fmla="*/ 19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70">
                  <a:moveTo>
                    <a:pt x="75" y="19"/>
                  </a:moveTo>
                  <a:lnTo>
                    <a:pt x="45" y="19"/>
                  </a:lnTo>
                  <a:lnTo>
                    <a:pt x="38" y="13"/>
                  </a:lnTo>
                  <a:lnTo>
                    <a:pt x="35" y="7"/>
                  </a:lnTo>
                  <a:lnTo>
                    <a:pt x="25" y="0"/>
                  </a:lnTo>
                  <a:lnTo>
                    <a:pt x="17" y="0"/>
                  </a:lnTo>
                  <a:lnTo>
                    <a:pt x="10" y="3"/>
                  </a:lnTo>
                  <a:lnTo>
                    <a:pt x="3" y="7"/>
                  </a:lnTo>
                  <a:lnTo>
                    <a:pt x="0" y="13"/>
                  </a:lnTo>
                  <a:lnTo>
                    <a:pt x="0" y="19"/>
                  </a:lnTo>
                  <a:lnTo>
                    <a:pt x="10" y="27"/>
                  </a:lnTo>
                  <a:lnTo>
                    <a:pt x="13" y="31"/>
                  </a:lnTo>
                  <a:lnTo>
                    <a:pt x="13" y="40"/>
                  </a:lnTo>
                  <a:lnTo>
                    <a:pt x="10" y="45"/>
                  </a:lnTo>
                  <a:lnTo>
                    <a:pt x="10" y="52"/>
                  </a:lnTo>
                  <a:lnTo>
                    <a:pt x="13" y="58"/>
                  </a:lnTo>
                  <a:lnTo>
                    <a:pt x="27" y="69"/>
                  </a:lnTo>
                  <a:lnTo>
                    <a:pt x="42" y="69"/>
                  </a:lnTo>
                  <a:lnTo>
                    <a:pt x="45" y="64"/>
                  </a:lnTo>
                  <a:lnTo>
                    <a:pt x="48" y="61"/>
                  </a:lnTo>
                  <a:lnTo>
                    <a:pt x="52" y="55"/>
                  </a:lnTo>
                  <a:lnTo>
                    <a:pt x="62" y="58"/>
                  </a:lnTo>
                  <a:lnTo>
                    <a:pt x="62" y="61"/>
                  </a:lnTo>
                  <a:lnTo>
                    <a:pt x="71" y="66"/>
                  </a:lnTo>
                  <a:lnTo>
                    <a:pt x="78" y="69"/>
                  </a:lnTo>
                  <a:lnTo>
                    <a:pt x="85" y="66"/>
                  </a:lnTo>
                  <a:lnTo>
                    <a:pt x="95" y="58"/>
                  </a:lnTo>
                  <a:lnTo>
                    <a:pt x="100" y="52"/>
                  </a:lnTo>
                  <a:lnTo>
                    <a:pt x="100" y="48"/>
                  </a:lnTo>
                  <a:lnTo>
                    <a:pt x="95" y="40"/>
                  </a:lnTo>
                  <a:lnTo>
                    <a:pt x="92" y="28"/>
                  </a:lnTo>
                  <a:lnTo>
                    <a:pt x="85" y="24"/>
                  </a:lnTo>
                  <a:lnTo>
                    <a:pt x="75" y="19"/>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45590" name="Rectangle 22"/>
          <p:cNvSpPr>
            <a:spLocks noChangeArrowheads="1"/>
          </p:cNvSpPr>
          <p:nvPr/>
        </p:nvSpPr>
        <p:spPr bwMode="auto">
          <a:xfrm>
            <a:off x="930275" y="295275"/>
            <a:ext cx="608965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a:solidFill>
                  <a:schemeClr val="tx2"/>
                </a:solidFill>
                <a:latin typeface="Arial Black" pitchFamily="34" charset="0"/>
                <a:cs typeface="Arial" charset="0"/>
              </a:defRPr>
            </a:lvl1pPr>
            <a:lvl2pPr>
              <a:defRPr sz="3600">
                <a:solidFill>
                  <a:schemeClr val="tx2"/>
                </a:solidFill>
                <a:latin typeface="Arial Black" pitchFamily="34" charset="0"/>
                <a:cs typeface="Arial" charset="0"/>
              </a:defRPr>
            </a:lvl2pPr>
            <a:lvl3pPr>
              <a:defRPr sz="3600">
                <a:solidFill>
                  <a:schemeClr val="tx2"/>
                </a:solidFill>
                <a:latin typeface="Arial Black" pitchFamily="34" charset="0"/>
                <a:cs typeface="Arial" charset="0"/>
              </a:defRPr>
            </a:lvl3pPr>
            <a:lvl4pPr>
              <a:defRPr sz="3600">
                <a:solidFill>
                  <a:schemeClr val="tx2"/>
                </a:solidFill>
                <a:latin typeface="Arial Black" pitchFamily="34" charset="0"/>
                <a:cs typeface="Arial" charset="0"/>
              </a:defRPr>
            </a:lvl4pPr>
            <a:lvl5pPr>
              <a:defRPr sz="3600">
                <a:solidFill>
                  <a:schemeClr val="tx2"/>
                </a:solidFill>
                <a:latin typeface="Arial Black" pitchFamily="34" charset="0"/>
                <a:cs typeface="Arial" charset="0"/>
              </a:defRPr>
            </a:lvl5pPr>
            <a:lvl6pPr marL="457200" fontAlgn="base">
              <a:spcBef>
                <a:spcPct val="0"/>
              </a:spcBef>
              <a:spcAft>
                <a:spcPct val="0"/>
              </a:spcAft>
              <a:defRPr sz="3600">
                <a:solidFill>
                  <a:schemeClr val="tx2"/>
                </a:solidFill>
                <a:latin typeface="Arial Black" pitchFamily="34" charset="0"/>
                <a:cs typeface="Arial" charset="0"/>
              </a:defRPr>
            </a:lvl6pPr>
            <a:lvl7pPr marL="914400" fontAlgn="base">
              <a:spcBef>
                <a:spcPct val="0"/>
              </a:spcBef>
              <a:spcAft>
                <a:spcPct val="0"/>
              </a:spcAft>
              <a:defRPr sz="3600">
                <a:solidFill>
                  <a:schemeClr val="tx2"/>
                </a:solidFill>
                <a:latin typeface="Arial Black" pitchFamily="34" charset="0"/>
                <a:cs typeface="Arial" charset="0"/>
              </a:defRPr>
            </a:lvl7pPr>
            <a:lvl8pPr marL="1371600" fontAlgn="base">
              <a:spcBef>
                <a:spcPct val="0"/>
              </a:spcBef>
              <a:spcAft>
                <a:spcPct val="0"/>
              </a:spcAft>
              <a:defRPr sz="3600">
                <a:solidFill>
                  <a:schemeClr val="tx2"/>
                </a:solidFill>
                <a:latin typeface="Arial Black" pitchFamily="34" charset="0"/>
                <a:cs typeface="Arial" charset="0"/>
              </a:defRPr>
            </a:lvl8pPr>
            <a:lvl9pPr marL="1828800" fontAlgn="base">
              <a:spcBef>
                <a:spcPct val="0"/>
              </a:spcBef>
              <a:spcAft>
                <a:spcPct val="0"/>
              </a:spcAft>
              <a:defRPr sz="3600">
                <a:solidFill>
                  <a:schemeClr val="tx2"/>
                </a:solidFill>
                <a:latin typeface="Arial Black" pitchFamily="34" charset="0"/>
                <a:cs typeface="Arial" charset="0"/>
              </a:defRPr>
            </a:lvl9pPr>
          </a:lstStyle>
          <a:p>
            <a:r>
              <a:rPr lang="tr-TR" altLang="en-US" sz="4000">
                <a:solidFill>
                  <a:srgbClr val="0000CC"/>
                </a:solidFill>
              </a:rPr>
              <a:t>Step 3. A</a:t>
            </a:r>
            <a:r>
              <a:rPr lang="en-US" altLang="en-US" sz="4000">
                <a:solidFill>
                  <a:srgbClr val="0000CC"/>
                </a:solidFill>
              </a:rPr>
              <a:t>pproach</a:t>
            </a:r>
          </a:p>
        </p:txBody>
      </p:sp>
      <p:sp>
        <p:nvSpPr>
          <p:cNvPr id="1645591" name="Rectangle 23"/>
          <p:cNvSpPr>
            <a:spLocks noChangeArrowheads="1"/>
          </p:cNvSpPr>
          <p:nvPr/>
        </p:nvSpPr>
        <p:spPr bwMode="auto">
          <a:xfrm>
            <a:off x="1004888" y="1268413"/>
            <a:ext cx="8139112" cy="115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b="1">
                <a:solidFill>
                  <a:schemeClr val="tx1"/>
                </a:solidFill>
                <a:latin typeface="Arial" charset="0"/>
                <a:cs typeface="Arial" charset="0"/>
              </a:defRPr>
            </a:lvl1pPr>
            <a:lvl2pPr marL="742950" indent="-285750">
              <a:spcBef>
                <a:spcPct val="20000"/>
              </a:spcBef>
              <a:buChar char="–"/>
              <a:defRPr sz="2400" b="1">
                <a:solidFill>
                  <a:schemeClr val="tx1"/>
                </a:solidFill>
                <a:latin typeface="Arial" charset="0"/>
                <a:cs typeface="Arial" charset="0"/>
              </a:defRPr>
            </a:lvl2pPr>
            <a:lvl3pPr marL="1143000" indent="-228600">
              <a:spcBef>
                <a:spcPct val="20000"/>
              </a:spcBef>
              <a:buChar char="•"/>
              <a:defRPr sz="2000" b="1">
                <a:solidFill>
                  <a:schemeClr val="tx1"/>
                </a:solidFill>
                <a:latin typeface="Arial" charset="0"/>
                <a:cs typeface="Arial" charset="0"/>
              </a:defRPr>
            </a:lvl3pPr>
            <a:lvl4pPr marL="1600200" indent="-228600">
              <a:spcBef>
                <a:spcPct val="20000"/>
              </a:spcBef>
              <a:buChar char="–"/>
              <a:defRPr b="1">
                <a:solidFill>
                  <a:schemeClr val="tx1"/>
                </a:solidFill>
                <a:latin typeface="Arial" charset="0"/>
                <a:cs typeface="Arial" charset="0"/>
              </a:defRPr>
            </a:lvl4pPr>
            <a:lvl5pPr marL="2057400" indent="-228600">
              <a:spcBef>
                <a:spcPct val="20000"/>
              </a:spcBef>
              <a:buChar char="»"/>
              <a:defRPr b="1">
                <a:solidFill>
                  <a:schemeClr val="tx1"/>
                </a:solidFill>
                <a:latin typeface="Arial" charset="0"/>
                <a:cs typeface="Arial" charset="0"/>
              </a:defRPr>
            </a:lvl5pPr>
            <a:lvl6pPr marL="2514600" indent="-228600" fontAlgn="base">
              <a:spcBef>
                <a:spcPct val="20000"/>
              </a:spcBef>
              <a:spcAft>
                <a:spcPct val="0"/>
              </a:spcAft>
              <a:buChar char="»"/>
              <a:defRPr b="1">
                <a:solidFill>
                  <a:schemeClr val="tx1"/>
                </a:solidFill>
                <a:latin typeface="Arial" charset="0"/>
                <a:cs typeface="Arial" charset="0"/>
              </a:defRPr>
            </a:lvl6pPr>
            <a:lvl7pPr marL="2971800" indent="-228600" fontAlgn="base">
              <a:spcBef>
                <a:spcPct val="20000"/>
              </a:spcBef>
              <a:spcAft>
                <a:spcPct val="0"/>
              </a:spcAft>
              <a:buChar char="»"/>
              <a:defRPr b="1">
                <a:solidFill>
                  <a:schemeClr val="tx1"/>
                </a:solidFill>
                <a:latin typeface="Arial" charset="0"/>
                <a:cs typeface="Arial" charset="0"/>
              </a:defRPr>
            </a:lvl7pPr>
            <a:lvl8pPr marL="3429000" indent="-228600" fontAlgn="base">
              <a:spcBef>
                <a:spcPct val="20000"/>
              </a:spcBef>
              <a:spcAft>
                <a:spcPct val="0"/>
              </a:spcAft>
              <a:buChar char="»"/>
              <a:defRPr b="1">
                <a:solidFill>
                  <a:schemeClr val="tx1"/>
                </a:solidFill>
                <a:latin typeface="Arial" charset="0"/>
                <a:cs typeface="Arial" charset="0"/>
              </a:defRPr>
            </a:lvl8pPr>
            <a:lvl9pPr marL="3886200" indent="-228600" fontAlgn="base">
              <a:spcBef>
                <a:spcPct val="20000"/>
              </a:spcBef>
              <a:spcAft>
                <a:spcPct val="0"/>
              </a:spcAft>
              <a:buChar char="»"/>
              <a:defRPr b="1">
                <a:solidFill>
                  <a:schemeClr val="tx1"/>
                </a:solidFill>
                <a:latin typeface="Arial" charset="0"/>
                <a:cs typeface="Arial" charset="0"/>
              </a:defRPr>
            </a:lvl9pPr>
          </a:lstStyle>
          <a:p>
            <a:pPr eaLnBrk="0" hangingPunct="0">
              <a:lnSpc>
                <a:spcPct val="90000"/>
              </a:lnSpc>
              <a:spcBef>
                <a:spcPct val="0"/>
              </a:spcBef>
              <a:buFontTx/>
              <a:buNone/>
            </a:pPr>
            <a:r>
              <a:rPr lang="en-US" altLang="en-US" sz="3200" b="0">
                <a:solidFill>
                  <a:srgbClr val="000000"/>
                </a:solidFill>
                <a:latin typeface="Tahoma" pitchFamily="34" charset="0"/>
              </a:rPr>
              <a:t>Salesperson meets the buyer and gets the relationship off to a good start.</a:t>
            </a:r>
            <a:endParaRPr lang="en-US" altLang="en-US" sz="3200"/>
          </a:p>
        </p:txBody>
      </p:sp>
    </p:spTree>
    <p:extLst>
      <p:ext uri="{BB962C8B-B14F-4D97-AF65-F5344CB8AC3E}">
        <p14:creationId xmlns:p14="http://schemas.microsoft.com/office/powerpoint/2010/main" val="3584172524"/>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7618" name="Rectangle 2"/>
          <p:cNvSpPr>
            <a:spLocks noChangeArrowheads="1"/>
          </p:cNvSpPr>
          <p:nvPr/>
        </p:nvSpPr>
        <p:spPr bwMode="auto">
          <a:xfrm>
            <a:off x="827088" y="404813"/>
            <a:ext cx="831691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a:solidFill>
                  <a:schemeClr val="tx2"/>
                </a:solidFill>
                <a:latin typeface="Arial Black" pitchFamily="34" charset="0"/>
                <a:cs typeface="Arial" charset="0"/>
              </a:defRPr>
            </a:lvl1pPr>
            <a:lvl2pPr>
              <a:defRPr sz="3600">
                <a:solidFill>
                  <a:schemeClr val="tx2"/>
                </a:solidFill>
                <a:latin typeface="Arial Black" pitchFamily="34" charset="0"/>
                <a:cs typeface="Arial" charset="0"/>
              </a:defRPr>
            </a:lvl2pPr>
            <a:lvl3pPr>
              <a:defRPr sz="3600">
                <a:solidFill>
                  <a:schemeClr val="tx2"/>
                </a:solidFill>
                <a:latin typeface="Arial Black" pitchFamily="34" charset="0"/>
                <a:cs typeface="Arial" charset="0"/>
              </a:defRPr>
            </a:lvl3pPr>
            <a:lvl4pPr>
              <a:defRPr sz="3600">
                <a:solidFill>
                  <a:schemeClr val="tx2"/>
                </a:solidFill>
                <a:latin typeface="Arial Black" pitchFamily="34" charset="0"/>
                <a:cs typeface="Arial" charset="0"/>
              </a:defRPr>
            </a:lvl4pPr>
            <a:lvl5pPr>
              <a:defRPr sz="3600">
                <a:solidFill>
                  <a:schemeClr val="tx2"/>
                </a:solidFill>
                <a:latin typeface="Arial Black" pitchFamily="34" charset="0"/>
                <a:cs typeface="Arial" charset="0"/>
              </a:defRPr>
            </a:lvl5pPr>
            <a:lvl6pPr marL="457200" fontAlgn="base">
              <a:spcBef>
                <a:spcPct val="0"/>
              </a:spcBef>
              <a:spcAft>
                <a:spcPct val="0"/>
              </a:spcAft>
              <a:defRPr sz="3600">
                <a:solidFill>
                  <a:schemeClr val="tx2"/>
                </a:solidFill>
                <a:latin typeface="Arial Black" pitchFamily="34" charset="0"/>
                <a:cs typeface="Arial" charset="0"/>
              </a:defRPr>
            </a:lvl6pPr>
            <a:lvl7pPr marL="914400" fontAlgn="base">
              <a:spcBef>
                <a:spcPct val="0"/>
              </a:spcBef>
              <a:spcAft>
                <a:spcPct val="0"/>
              </a:spcAft>
              <a:defRPr sz="3600">
                <a:solidFill>
                  <a:schemeClr val="tx2"/>
                </a:solidFill>
                <a:latin typeface="Arial Black" pitchFamily="34" charset="0"/>
                <a:cs typeface="Arial" charset="0"/>
              </a:defRPr>
            </a:lvl7pPr>
            <a:lvl8pPr marL="1371600" fontAlgn="base">
              <a:spcBef>
                <a:spcPct val="0"/>
              </a:spcBef>
              <a:spcAft>
                <a:spcPct val="0"/>
              </a:spcAft>
              <a:defRPr sz="3600">
                <a:solidFill>
                  <a:schemeClr val="tx2"/>
                </a:solidFill>
                <a:latin typeface="Arial Black" pitchFamily="34" charset="0"/>
                <a:cs typeface="Arial" charset="0"/>
              </a:defRPr>
            </a:lvl8pPr>
            <a:lvl9pPr marL="1828800" fontAlgn="base">
              <a:spcBef>
                <a:spcPct val="0"/>
              </a:spcBef>
              <a:spcAft>
                <a:spcPct val="0"/>
              </a:spcAft>
              <a:defRPr sz="3600">
                <a:solidFill>
                  <a:schemeClr val="tx2"/>
                </a:solidFill>
                <a:latin typeface="Arial Black" pitchFamily="34" charset="0"/>
                <a:cs typeface="Arial" charset="0"/>
              </a:defRPr>
            </a:lvl9pPr>
          </a:lstStyle>
          <a:p>
            <a:r>
              <a:rPr lang="tr-TR" altLang="en-US" sz="4000">
                <a:solidFill>
                  <a:srgbClr val="0000CC"/>
                </a:solidFill>
              </a:rPr>
              <a:t>Step 4. </a:t>
            </a:r>
            <a:r>
              <a:rPr lang="en-US" altLang="en-US" sz="4000">
                <a:solidFill>
                  <a:srgbClr val="0000CC"/>
                </a:solidFill>
              </a:rPr>
              <a:t>Presentation &amp;</a:t>
            </a:r>
            <a:br>
              <a:rPr lang="en-US" altLang="en-US" sz="4000">
                <a:solidFill>
                  <a:srgbClr val="0000CC"/>
                </a:solidFill>
              </a:rPr>
            </a:br>
            <a:r>
              <a:rPr lang="en-US" altLang="en-US" sz="4000">
                <a:solidFill>
                  <a:srgbClr val="0000CC"/>
                </a:solidFill>
              </a:rPr>
              <a:t>Demonstration</a:t>
            </a:r>
          </a:p>
        </p:txBody>
      </p:sp>
      <p:sp>
        <p:nvSpPr>
          <p:cNvPr id="1647619" name="Rectangle 3"/>
          <p:cNvSpPr>
            <a:spLocks noChangeArrowheads="1"/>
          </p:cNvSpPr>
          <p:nvPr/>
        </p:nvSpPr>
        <p:spPr bwMode="auto">
          <a:xfrm>
            <a:off x="395288" y="1590675"/>
            <a:ext cx="8243887" cy="169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b="1">
                <a:solidFill>
                  <a:schemeClr val="tx1"/>
                </a:solidFill>
                <a:latin typeface="Arial" charset="0"/>
                <a:cs typeface="Arial" charset="0"/>
              </a:defRPr>
            </a:lvl1pPr>
            <a:lvl2pPr marL="742950" indent="-285750">
              <a:spcBef>
                <a:spcPct val="20000"/>
              </a:spcBef>
              <a:buChar char="–"/>
              <a:defRPr sz="2400" b="1">
                <a:solidFill>
                  <a:schemeClr val="tx1"/>
                </a:solidFill>
                <a:latin typeface="Arial" charset="0"/>
                <a:cs typeface="Arial" charset="0"/>
              </a:defRPr>
            </a:lvl2pPr>
            <a:lvl3pPr marL="1143000" indent="-228600">
              <a:spcBef>
                <a:spcPct val="20000"/>
              </a:spcBef>
              <a:buChar char="•"/>
              <a:defRPr sz="2000" b="1">
                <a:solidFill>
                  <a:schemeClr val="tx1"/>
                </a:solidFill>
                <a:latin typeface="Arial" charset="0"/>
                <a:cs typeface="Arial" charset="0"/>
              </a:defRPr>
            </a:lvl3pPr>
            <a:lvl4pPr marL="1600200" indent="-228600">
              <a:spcBef>
                <a:spcPct val="20000"/>
              </a:spcBef>
              <a:buChar char="–"/>
              <a:defRPr b="1">
                <a:solidFill>
                  <a:schemeClr val="tx1"/>
                </a:solidFill>
                <a:latin typeface="Arial" charset="0"/>
                <a:cs typeface="Arial" charset="0"/>
              </a:defRPr>
            </a:lvl4pPr>
            <a:lvl5pPr marL="2057400" indent="-228600">
              <a:spcBef>
                <a:spcPct val="20000"/>
              </a:spcBef>
              <a:buChar char="»"/>
              <a:defRPr b="1">
                <a:solidFill>
                  <a:schemeClr val="tx1"/>
                </a:solidFill>
                <a:latin typeface="Arial" charset="0"/>
                <a:cs typeface="Arial" charset="0"/>
              </a:defRPr>
            </a:lvl5pPr>
            <a:lvl6pPr marL="2514600" indent="-228600" fontAlgn="base">
              <a:spcBef>
                <a:spcPct val="20000"/>
              </a:spcBef>
              <a:spcAft>
                <a:spcPct val="0"/>
              </a:spcAft>
              <a:buChar char="»"/>
              <a:defRPr b="1">
                <a:solidFill>
                  <a:schemeClr val="tx1"/>
                </a:solidFill>
                <a:latin typeface="Arial" charset="0"/>
                <a:cs typeface="Arial" charset="0"/>
              </a:defRPr>
            </a:lvl6pPr>
            <a:lvl7pPr marL="2971800" indent="-228600" fontAlgn="base">
              <a:spcBef>
                <a:spcPct val="20000"/>
              </a:spcBef>
              <a:spcAft>
                <a:spcPct val="0"/>
              </a:spcAft>
              <a:buChar char="»"/>
              <a:defRPr b="1">
                <a:solidFill>
                  <a:schemeClr val="tx1"/>
                </a:solidFill>
                <a:latin typeface="Arial" charset="0"/>
                <a:cs typeface="Arial" charset="0"/>
              </a:defRPr>
            </a:lvl7pPr>
            <a:lvl8pPr marL="3429000" indent="-228600" fontAlgn="base">
              <a:spcBef>
                <a:spcPct val="20000"/>
              </a:spcBef>
              <a:spcAft>
                <a:spcPct val="0"/>
              </a:spcAft>
              <a:buChar char="»"/>
              <a:defRPr b="1">
                <a:solidFill>
                  <a:schemeClr val="tx1"/>
                </a:solidFill>
                <a:latin typeface="Arial" charset="0"/>
                <a:cs typeface="Arial" charset="0"/>
              </a:defRPr>
            </a:lvl8pPr>
            <a:lvl9pPr marL="3886200" indent="-228600" fontAlgn="base">
              <a:spcBef>
                <a:spcPct val="20000"/>
              </a:spcBef>
              <a:spcAft>
                <a:spcPct val="0"/>
              </a:spcAft>
              <a:buChar char="»"/>
              <a:defRPr b="1">
                <a:solidFill>
                  <a:schemeClr val="tx1"/>
                </a:solidFill>
                <a:latin typeface="Arial" charset="0"/>
                <a:cs typeface="Arial" charset="0"/>
              </a:defRPr>
            </a:lvl9pPr>
          </a:lstStyle>
          <a:p>
            <a:pPr eaLnBrk="0" hangingPunct="0">
              <a:lnSpc>
                <a:spcPct val="90000"/>
              </a:lnSpc>
              <a:spcBef>
                <a:spcPct val="0"/>
              </a:spcBef>
              <a:buFontTx/>
              <a:buNone/>
            </a:pPr>
            <a:r>
              <a:rPr lang="tr-TR" altLang="en-US" sz="3200" b="0">
                <a:solidFill>
                  <a:srgbClr val="000000"/>
                </a:solidFill>
                <a:latin typeface="Tahoma" pitchFamily="34" charset="0"/>
              </a:rPr>
              <a:t>	</a:t>
            </a:r>
            <a:r>
              <a:rPr lang="en-US" altLang="en-US" sz="3200" b="0">
                <a:solidFill>
                  <a:srgbClr val="000000"/>
                </a:solidFill>
              </a:rPr>
              <a:t>Salesperson tells the product “story” to the buyer using the need-satisfaction approach.</a:t>
            </a:r>
            <a:endParaRPr lang="en-US" altLang="en-US" sz="3200"/>
          </a:p>
        </p:txBody>
      </p:sp>
      <p:sp>
        <p:nvSpPr>
          <p:cNvPr id="1647620" name="Rectangle 4"/>
          <p:cNvSpPr>
            <a:spLocks noGrp="1" noChangeArrowheads="1"/>
          </p:cNvSpPr>
          <p:nvPr>
            <p:ph type="body" idx="1"/>
          </p:nvPr>
        </p:nvSpPr>
        <p:spPr>
          <a:xfrm>
            <a:off x="1403350" y="3141663"/>
            <a:ext cx="7416800" cy="3535362"/>
          </a:xfrm>
          <a:noFill/>
          <a:ln/>
          <a:extLst>
            <a:ext uri="{AF507438-7753-43E0-B8FC-AC1667EBCBE1}">
              <a14:hiddenEffects xmlns:a14="http://schemas.microsoft.com/office/drawing/2010/main">
                <a:effectLst>
                  <a:outerShdw dist="71842" dir="2700000" algn="ctr" rotWithShape="0">
                    <a:srgbClr val="081D58"/>
                  </a:outerShdw>
                </a:effectLst>
              </a14:hiddenEffects>
            </a:ext>
          </a:extLst>
        </p:spPr>
        <p:txBody>
          <a:bodyPr lIns="92075" tIns="46038" rIns="92075" bIns="46038"/>
          <a:lstStyle/>
          <a:p>
            <a:r>
              <a:rPr lang="en-US" altLang="en-US" sz="3000" b="0"/>
              <a:t>Making the sales presentation</a:t>
            </a:r>
          </a:p>
          <a:p>
            <a:r>
              <a:rPr lang="en-US" altLang="en-US" sz="3000" b="0"/>
              <a:t>Using persuasive communication</a:t>
            </a:r>
          </a:p>
          <a:p>
            <a:r>
              <a:rPr lang="en-US" altLang="en-US" sz="3000" b="0"/>
              <a:t>Hold attention</a:t>
            </a:r>
          </a:p>
          <a:p>
            <a:r>
              <a:rPr lang="en-US" altLang="en-US" sz="3000" b="0"/>
              <a:t>Stimulate interest</a:t>
            </a:r>
          </a:p>
          <a:p>
            <a:r>
              <a:rPr lang="en-US" altLang="en-US" sz="3000" b="0"/>
              <a:t>Desire</a:t>
            </a:r>
          </a:p>
          <a:p>
            <a:r>
              <a:rPr lang="en-US" altLang="en-US" sz="3000" b="0"/>
              <a:t>“Tell the product’s story”</a:t>
            </a:r>
          </a:p>
        </p:txBody>
      </p:sp>
      <p:pic>
        <p:nvPicPr>
          <p:cNvPr id="1647621" name="Picture 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35700" y="4433888"/>
            <a:ext cx="2908300" cy="2424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73814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47620">
                                            <p:txEl>
                                              <p:pRg st="0" end="0"/>
                                            </p:txEl>
                                          </p:spTgt>
                                        </p:tgtEl>
                                        <p:attrNameLst>
                                          <p:attrName>style.visibility</p:attrName>
                                        </p:attrNameLst>
                                      </p:cBhvr>
                                      <p:to>
                                        <p:strVal val="visible"/>
                                      </p:to>
                                    </p:set>
                                    <p:anim calcmode="lin" valueType="num">
                                      <p:cBhvr additive="base">
                                        <p:cTn id="7" dur="500" fill="hold"/>
                                        <p:tgtEl>
                                          <p:spTgt spid="164762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476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47620">
                                            <p:txEl>
                                              <p:pRg st="1" end="1"/>
                                            </p:txEl>
                                          </p:spTgt>
                                        </p:tgtEl>
                                        <p:attrNameLst>
                                          <p:attrName>style.visibility</p:attrName>
                                        </p:attrNameLst>
                                      </p:cBhvr>
                                      <p:to>
                                        <p:strVal val="visible"/>
                                      </p:to>
                                    </p:set>
                                    <p:anim calcmode="lin" valueType="num">
                                      <p:cBhvr additive="base">
                                        <p:cTn id="13" dur="500" fill="hold"/>
                                        <p:tgtEl>
                                          <p:spTgt spid="164762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476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47620">
                                            <p:txEl>
                                              <p:pRg st="2" end="2"/>
                                            </p:txEl>
                                          </p:spTgt>
                                        </p:tgtEl>
                                        <p:attrNameLst>
                                          <p:attrName>style.visibility</p:attrName>
                                        </p:attrNameLst>
                                      </p:cBhvr>
                                      <p:to>
                                        <p:strVal val="visible"/>
                                      </p:to>
                                    </p:set>
                                    <p:anim calcmode="lin" valueType="num">
                                      <p:cBhvr additive="base">
                                        <p:cTn id="19" dur="500" fill="hold"/>
                                        <p:tgtEl>
                                          <p:spTgt spid="164762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476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47620">
                                            <p:txEl>
                                              <p:pRg st="3" end="3"/>
                                            </p:txEl>
                                          </p:spTgt>
                                        </p:tgtEl>
                                        <p:attrNameLst>
                                          <p:attrName>style.visibility</p:attrName>
                                        </p:attrNameLst>
                                      </p:cBhvr>
                                      <p:to>
                                        <p:strVal val="visible"/>
                                      </p:to>
                                    </p:set>
                                    <p:anim calcmode="lin" valueType="num">
                                      <p:cBhvr additive="base">
                                        <p:cTn id="25" dur="500" fill="hold"/>
                                        <p:tgtEl>
                                          <p:spTgt spid="164762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476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47620">
                                            <p:txEl>
                                              <p:pRg st="4" end="4"/>
                                            </p:txEl>
                                          </p:spTgt>
                                        </p:tgtEl>
                                        <p:attrNameLst>
                                          <p:attrName>style.visibility</p:attrName>
                                        </p:attrNameLst>
                                      </p:cBhvr>
                                      <p:to>
                                        <p:strVal val="visible"/>
                                      </p:to>
                                    </p:set>
                                    <p:anim calcmode="lin" valueType="num">
                                      <p:cBhvr additive="base">
                                        <p:cTn id="31" dur="500" fill="hold"/>
                                        <p:tgtEl>
                                          <p:spTgt spid="164762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4762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47620">
                                            <p:txEl>
                                              <p:pRg st="5" end="5"/>
                                            </p:txEl>
                                          </p:spTgt>
                                        </p:tgtEl>
                                        <p:attrNameLst>
                                          <p:attrName>style.visibility</p:attrName>
                                        </p:attrNameLst>
                                      </p:cBhvr>
                                      <p:to>
                                        <p:strVal val="visible"/>
                                      </p:to>
                                    </p:set>
                                    <p:anim calcmode="lin" valueType="num">
                                      <p:cBhvr additive="base">
                                        <p:cTn id="37" dur="500" fill="hold"/>
                                        <p:tgtEl>
                                          <p:spTgt spid="164762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4762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762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9666" name="Rectangle 2"/>
          <p:cNvSpPr>
            <a:spLocks noGrp="1" noChangeArrowheads="1"/>
          </p:cNvSpPr>
          <p:nvPr>
            <p:ph type="body" idx="1"/>
          </p:nvPr>
        </p:nvSpPr>
        <p:spPr>
          <a:xfrm>
            <a:off x="1116013" y="2708275"/>
            <a:ext cx="6081712" cy="3429000"/>
          </a:xfrm>
          <a:noFill/>
          <a:ln/>
          <a:extLst>
            <a:ext uri="{AF507438-7753-43E0-B8FC-AC1667EBCBE1}">
              <a14:hiddenEffects xmlns:a14="http://schemas.microsoft.com/office/drawing/2010/main">
                <a:effectLst>
                  <a:outerShdw dist="71842" dir="2700000" algn="ctr" rotWithShape="0">
                    <a:srgbClr val="081D58"/>
                  </a:outerShdw>
                </a:effectLst>
              </a14:hiddenEffects>
            </a:ext>
          </a:extLst>
        </p:spPr>
        <p:txBody>
          <a:bodyPr lIns="92075" tIns="46038" rIns="92075" bIns="46038"/>
          <a:lstStyle/>
          <a:p>
            <a:pPr lvl="1"/>
            <a:r>
              <a:rPr lang="en-US" altLang="en-US" b="0"/>
              <a:t>Questions</a:t>
            </a:r>
          </a:p>
          <a:p>
            <a:pPr lvl="1"/>
            <a:r>
              <a:rPr lang="en-US" altLang="en-US" b="0"/>
              <a:t>Reservations</a:t>
            </a:r>
          </a:p>
          <a:p>
            <a:r>
              <a:rPr lang="en-US" altLang="en-US" b="0"/>
              <a:t>Understand Concern</a:t>
            </a:r>
          </a:p>
          <a:p>
            <a:r>
              <a:rPr lang="en-US" altLang="en-US" b="0"/>
              <a:t>Counterarguments</a:t>
            </a:r>
          </a:p>
          <a:p>
            <a:r>
              <a:rPr lang="en-US" altLang="en-US" b="0"/>
              <a:t>Acknowledge concern</a:t>
            </a:r>
          </a:p>
          <a:p>
            <a:r>
              <a:rPr lang="en-US" altLang="en-US" b="0"/>
              <a:t>Clues to process</a:t>
            </a:r>
          </a:p>
        </p:txBody>
      </p:sp>
      <p:graphicFrame>
        <p:nvGraphicFramePr>
          <p:cNvPr id="1649667" name="Object 3"/>
          <p:cNvGraphicFramePr>
            <a:graphicFrameLocks/>
          </p:cNvGraphicFramePr>
          <p:nvPr/>
        </p:nvGraphicFramePr>
        <p:xfrm>
          <a:off x="5943600" y="5334000"/>
          <a:ext cx="2951163" cy="1263650"/>
        </p:xfrm>
        <a:graphic>
          <a:graphicData uri="http://schemas.openxmlformats.org/presentationml/2006/ole">
            <mc:AlternateContent xmlns:mc="http://schemas.openxmlformats.org/markup-compatibility/2006">
              <mc:Choice xmlns:v="urn:schemas-microsoft-com:vml" Requires="v">
                <p:oleObj spid="_x0000_s4104" name="Clip" r:id="rId4" imgW="5446440" imgH="2017440" progId="MS_ClipArt_Gallery.2">
                  <p:embed/>
                </p:oleObj>
              </mc:Choice>
              <mc:Fallback>
                <p:oleObj name="Clip" r:id="rId4" imgW="5446440" imgH="2017440" progId="MS_ClipArt_Gallery.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5334000"/>
                        <a:ext cx="2951163" cy="126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49668" name="Text Box 4"/>
          <p:cNvSpPr txBox="1">
            <a:spLocks noChangeArrowheads="1"/>
          </p:cNvSpPr>
          <p:nvPr/>
        </p:nvSpPr>
        <p:spPr bwMode="auto">
          <a:xfrm>
            <a:off x="685800" y="333375"/>
            <a:ext cx="845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fontAlgn="base">
              <a:spcBef>
                <a:spcPct val="0"/>
              </a:spcBef>
              <a:spcAft>
                <a:spcPct val="0"/>
              </a:spcAft>
              <a:defRPr sz="2400">
                <a:solidFill>
                  <a:schemeClr val="tx1"/>
                </a:solidFill>
                <a:latin typeface="Times New Roman" pitchFamily="18" charset="0"/>
              </a:defRPr>
            </a:lvl6pPr>
            <a:lvl7pPr marL="914400" fontAlgn="base">
              <a:spcBef>
                <a:spcPct val="0"/>
              </a:spcBef>
              <a:spcAft>
                <a:spcPct val="0"/>
              </a:spcAft>
              <a:defRPr sz="2400">
                <a:solidFill>
                  <a:schemeClr val="tx1"/>
                </a:solidFill>
                <a:latin typeface="Times New Roman" pitchFamily="18" charset="0"/>
              </a:defRPr>
            </a:lvl7pPr>
            <a:lvl8pPr marL="1371600" fontAlgn="base">
              <a:spcBef>
                <a:spcPct val="0"/>
              </a:spcBef>
              <a:spcAft>
                <a:spcPct val="0"/>
              </a:spcAft>
              <a:defRPr sz="2400">
                <a:solidFill>
                  <a:schemeClr val="tx1"/>
                </a:solidFill>
                <a:latin typeface="Times New Roman" pitchFamily="18" charset="0"/>
              </a:defRPr>
            </a:lvl8pPr>
            <a:lvl9pPr marL="1828800" fontAlgn="base">
              <a:spcBef>
                <a:spcPct val="0"/>
              </a:spcBef>
              <a:spcAft>
                <a:spcPct val="0"/>
              </a:spcAft>
              <a:defRPr sz="2400">
                <a:solidFill>
                  <a:schemeClr val="tx1"/>
                </a:solidFill>
                <a:latin typeface="Times New Roman" pitchFamily="18" charset="0"/>
              </a:defRPr>
            </a:lvl9pPr>
          </a:lstStyle>
          <a:p>
            <a:r>
              <a:rPr lang="tr-TR" altLang="en-US" sz="4000">
                <a:solidFill>
                  <a:srgbClr val="0000CC"/>
                </a:solidFill>
                <a:latin typeface="Arial Black" pitchFamily="34" charset="0"/>
              </a:rPr>
              <a:t>Step 5. </a:t>
            </a:r>
            <a:r>
              <a:rPr lang="en-US" altLang="en-US" sz="4000">
                <a:solidFill>
                  <a:srgbClr val="0000CC"/>
                </a:solidFill>
                <a:latin typeface="Arial Black" pitchFamily="34" charset="0"/>
              </a:rPr>
              <a:t>Handling Objections</a:t>
            </a:r>
          </a:p>
        </p:txBody>
      </p:sp>
      <p:sp>
        <p:nvSpPr>
          <p:cNvPr id="1649669" name="Text Box 5"/>
          <p:cNvSpPr txBox="1">
            <a:spLocks noChangeArrowheads="1"/>
          </p:cNvSpPr>
          <p:nvPr/>
        </p:nvSpPr>
        <p:spPr bwMode="auto">
          <a:xfrm>
            <a:off x="755650" y="1268413"/>
            <a:ext cx="8101013"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t>Salesperson seeks out, clarifies, and overcomes customer objections to buying.</a:t>
            </a:r>
          </a:p>
        </p:txBody>
      </p:sp>
    </p:spTree>
    <p:extLst>
      <p:ext uri="{BB962C8B-B14F-4D97-AF65-F5344CB8AC3E}">
        <p14:creationId xmlns:p14="http://schemas.microsoft.com/office/powerpoint/2010/main" val="257334753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49666">
                                            <p:txEl>
                                              <p:pRg st="0" end="0"/>
                                            </p:txEl>
                                          </p:spTgt>
                                        </p:tgtEl>
                                        <p:attrNameLst>
                                          <p:attrName>style.visibility</p:attrName>
                                        </p:attrNameLst>
                                      </p:cBhvr>
                                      <p:to>
                                        <p:strVal val="visible"/>
                                      </p:to>
                                    </p:set>
                                    <p:anim calcmode="lin" valueType="num">
                                      <p:cBhvr additive="base">
                                        <p:cTn id="7" dur="500" fill="hold"/>
                                        <p:tgtEl>
                                          <p:spTgt spid="16496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496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49666">
                                            <p:txEl>
                                              <p:pRg st="1" end="1"/>
                                            </p:txEl>
                                          </p:spTgt>
                                        </p:tgtEl>
                                        <p:attrNameLst>
                                          <p:attrName>style.visibility</p:attrName>
                                        </p:attrNameLst>
                                      </p:cBhvr>
                                      <p:to>
                                        <p:strVal val="visible"/>
                                      </p:to>
                                    </p:set>
                                    <p:anim calcmode="lin" valueType="num">
                                      <p:cBhvr additive="base">
                                        <p:cTn id="13" dur="500" fill="hold"/>
                                        <p:tgtEl>
                                          <p:spTgt spid="16496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496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49666">
                                            <p:txEl>
                                              <p:pRg st="2" end="2"/>
                                            </p:txEl>
                                          </p:spTgt>
                                        </p:tgtEl>
                                        <p:attrNameLst>
                                          <p:attrName>style.visibility</p:attrName>
                                        </p:attrNameLst>
                                      </p:cBhvr>
                                      <p:to>
                                        <p:strVal val="visible"/>
                                      </p:to>
                                    </p:set>
                                    <p:anim calcmode="lin" valueType="num">
                                      <p:cBhvr additive="base">
                                        <p:cTn id="19" dur="500" fill="hold"/>
                                        <p:tgtEl>
                                          <p:spTgt spid="16496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496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49666">
                                            <p:txEl>
                                              <p:pRg st="3" end="3"/>
                                            </p:txEl>
                                          </p:spTgt>
                                        </p:tgtEl>
                                        <p:attrNameLst>
                                          <p:attrName>style.visibility</p:attrName>
                                        </p:attrNameLst>
                                      </p:cBhvr>
                                      <p:to>
                                        <p:strVal val="visible"/>
                                      </p:to>
                                    </p:set>
                                    <p:anim calcmode="lin" valueType="num">
                                      <p:cBhvr additive="base">
                                        <p:cTn id="25" dur="500" fill="hold"/>
                                        <p:tgtEl>
                                          <p:spTgt spid="164966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496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49666">
                                            <p:txEl>
                                              <p:pRg st="4" end="4"/>
                                            </p:txEl>
                                          </p:spTgt>
                                        </p:tgtEl>
                                        <p:attrNameLst>
                                          <p:attrName>style.visibility</p:attrName>
                                        </p:attrNameLst>
                                      </p:cBhvr>
                                      <p:to>
                                        <p:strVal val="visible"/>
                                      </p:to>
                                    </p:set>
                                    <p:anim calcmode="lin" valueType="num">
                                      <p:cBhvr additive="base">
                                        <p:cTn id="31" dur="500" fill="hold"/>
                                        <p:tgtEl>
                                          <p:spTgt spid="164966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496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49666">
                                            <p:txEl>
                                              <p:pRg st="5" end="5"/>
                                            </p:txEl>
                                          </p:spTgt>
                                        </p:tgtEl>
                                        <p:attrNameLst>
                                          <p:attrName>style.visibility</p:attrName>
                                        </p:attrNameLst>
                                      </p:cBhvr>
                                      <p:to>
                                        <p:strVal val="visible"/>
                                      </p:to>
                                    </p:set>
                                    <p:anim calcmode="lin" valueType="num">
                                      <p:cBhvr additive="base">
                                        <p:cTn id="37" dur="500" fill="hold"/>
                                        <p:tgtEl>
                                          <p:spTgt spid="164966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4966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9666"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1714" name="Rectangle 2"/>
          <p:cNvSpPr>
            <a:spLocks noGrp="1" noChangeArrowheads="1"/>
          </p:cNvSpPr>
          <p:nvPr>
            <p:ph type="body" idx="1"/>
          </p:nvPr>
        </p:nvSpPr>
        <p:spPr>
          <a:xfrm>
            <a:off x="1042988" y="4268788"/>
            <a:ext cx="5473700" cy="2400300"/>
          </a:xfrm>
          <a:noFill/>
          <a:ln/>
          <a:extLst>
            <a:ext uri="{AF507438-7753-43E0-B8FC-AC1667EBCBE1}">
              <a14:hiddenEffects xmlns:a14="http://schemas.microsoft.com/office/drawing/2010/main">
                <a:effectLst>
                  <a:outerShdw dist="71842" dir="2700000" algn="ctr" rotWithShape="0">
                    <a:srgbClr val="081D58"/>
                  </a:outerShdw>
                </a:effectLst>
              </a14:hiddenEffects>
            </a:ext>
          </a:extLst>
        </p:spPr>
        <p:txBody>
          <a:bodyPr lIns="92075" tIns="46038" rIns="92075" bIns="46038"/>
          <a:lstStyle/>
          <a:p>
            <a:r>
              <a:rPr lang="en-US" altLang="en-US" sz="2800" b="0"/>
              <a:t>Closing signals</a:t>
            </a:r>
          </a:p>
          <a:p>
            <a:r>
              <a:rPr lang="en-US" altLang="en-US" sz="2800" b="0"/>
              <a:t>Trial close</a:t>
            </a:r>
          </a:p>
          <a:p>
            <a:r>
              <a:rPr lang="en-US" altLang="en-US" sz="2800" b="0"/>
              <a:t>Asking the prospect to buy</a:t>
            </a:r>
          </a:p>
        </p:txBody>
      </p:sp>
      <p:sp>
        <p:nvSpPr>
          <p:cNvPr id="1651716" name="Text Box 4"/>
          <p:cNvSpPr txBox="1">
            <a:spLocks noChangeArrowheads="1"/>
          </p:cNvSpPr>
          <p:nvPr/>
        </p:nvSpPr>
        <p:spPr bwMode="auto">
          <a:xfrm>
            <a:off x="758825" y="404813"/>
            <a:ext cx="712628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fontAlgn="base">
              <a:spcBef>
                <a:spcPct val="0"/>
              </a:spcBef>
              <a:spcAft>
                <a:spcPct val="0"/>
              </a:spcAft>
              <a:defRPr sz="2400">
                <a:solidFill>
                  <a:schemeClr val="tx1"/>
                </a:solidFill>
                <a:latin typeface="Times New Roman" pitchFamily="18" charset="0"/>
              </a:defRPr>
            </a:lvl6pPr>
            <a:lvl7pPr marL="914400" fontAlgn="base">
              <a:spcBef>
                <a:spcPct val="0"/>
              </a:spcBef>
              <a:spcAft>
                <a:spcPct val="0"/>
              </a:spcAft>
              <a:defRPr sz="2400">
                <a:solidFill>
                  <a:schemeClr val="tx1"/>
                </a:solidFill>
                <a:latin typeface="Times New Roman" pitchFamily="18" charset="0"/>
              </a:defRPr>
            </a:lvl7pPr>
            <a:lvl8pPr marL="1371600" fontAlgn="base">
              <a:spcBef>
                <a:spcPct val="0"/>
              </a:spcBef>
              <a:spcAft>
                <a:spcPct val="0"/>
              </a:spcAft>
              <a:defRPr sz="2400">
                <a:solidFill>
                  <a:schemeClr val="tx1"/>
                </a:solidFill>
                <a:latin typeface="Times New Roman" pitchFamily="18" charset="0"/>
              </a:defRPr>
            </a:lvl8pPr>
            <a:lvl9pPr marL="1828800" fontAlgn="base">
              <a:spcBef>
                <a:spcPct val="0"/>
              </a:spcBef>
              <a:spcAft>
                <a:spcPct val="0"/>
              </a:spcAft>
              <a:defRPr sz="2400">
                <a:solidFill>
                  <a:schemeClr val="tx1"/>
                </a:solidFill>
                <a:latin typeface="Times New Roman" pitchFamily="18" charset="0"/>
              </a:defRPr>
            </a:lvl9pPr>
          </a:lstStyle>
          <a:p>
            <a:r>
              <a:rPr lang="tr-TR" altLang="en-US" sz="4000">
                <a:solidFill>
                  <a:srgbClr val="0000CC"/>
                </a:solidFill>
                <a:latin typeface="Arial Black" pitchFamily="34" charset="0"/>
              </a:rPr>
              <a:t>Step 6. </a:t>
            </a:r>
            <a:r>
              <a:rPr lang="en-US" altLang="en-US" sz="4000">
                <a:solidFill>
                  <a:srgbClr val="0000CC"/>
                </a:solidFill>
                <a:latin typeface="Arial Black" pitchFamily="34" charset="0"/>
              </a:rPr>
              <a:t>Closing the Sale</a:t>
            </a:r>
          </a:p>
        </p:txBody>
      </p:sp>
      <p:sp>
        <p:nvSpPr>
          <p:cNvPr id="1651717" name="Text Box 5"/>
          <p:cNvSpPr txBox="1">
            <a:spLocks noChangeArrowheads="1"/>
          </p:cNvSpPr>
          <p:nvPr/>
        </p:nvSpPr>
        <p:spPr bwMode="auto">
          <a:xfrm>
            <a:off x="900113" y="1412875"/>
            <a:ext cx="7488237"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sz="3200"/>
              <a:t>D</a:t>
            </a:r>
            <a:r>
              <a:rPr lang="en-US" altLang="en-US" sz="3200"/>
              <a:t>etermining the terms of the transaction and getting the prospects agreement to those terms</a:t>
            </a:r>
            <a:r>
              <a:rPr lang="tr-TR" altLang="en-US" sz="3200"/>
              <a:t>. </a:t>
            </a:r>
            <a:r>
              <a:rPr lang="en-US" altLang="en-US" sz="3200"/>
              <a:t>Salesperson asks the customer for an order.</a:t>
            </a:r>
          </a:p>
        </p:txBody>
      </p:sp>
      <p:pic>
        <p:nvPicPr>
          <p:cNvPr id="1651720" name="Picture 8" descr="handshak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1263" y="3213100"/>
            <a:ext cx="2403475" cy="3368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77837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51714">
                                            <p:txEl>
                                              <p:pRg st="0" end="0"/>
                                            </p:txEl>
                                          </p:spTgt>
                                        </p:tgtEl>
                                        <p:attrNameLst>
                                          <p:attrName>style.visibility</p:attrName>
                                        </p:attrNameLst>
                                      </p:cBhvr>
                                      <p:to>
                                        <p:strVal val="visible"/>
                                      </p:to>
                                    </p:set>
                                    <p:anim calcmode="lin" valueType="num">
                                      <p:cBhvr additive="base">
                                        <p:cTn id="7" dur="500" fill="hold"/>
                                        <p:tgtEl>
                                          <p:spTgt spid="16517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17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51714">
                                            <p:txEl>
                                              <p:pRg st="1" end="1"/>
                                            </p:txEl>
                                          </p:spTgt>
                                        </p:tgtEl>
                                        <p:attrNameLst>
                                          <p:attrName>style.visibility</p:attrName>
                                        </p:attrNameLst>
                                      </p:cBhvr>
                                      <p:to>
                                        <p:strVal val="visible"/>
                                      </p:to>
                                    </p:set>
                                    <p:anim calcmode="lin" valueType="num">
                                      <p:cBhvr additive="base">
                                        <p:cTn id="13" dur="500" fill="hold"/>
                                        <p:tgtEl>
                                          <p:spTgt spid="16517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17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51714">
                                            <p:txEl>
                                              <p:pRg st="2" end="2"/>
                                            </p:txEl>
                                          </p:spTgt>
                                        </p:tgtEl>
                                        <p:attrNameLst>
                                          <p:attrName>style.visibility</p:attrName>
                                        </p:attrNameLst>
                                      </p:cBhvr>
                                      <p:to>
                                        <p:strVal val="visible"/>
                                      </p:to>
                                    </p:set>
                                    <p:anim calcmode="lin" valueType="num">
                                      <p:cBhvr additive="base">
                                        <p:cTn id="19" dur="500" fill="hold"/>
                                        <p:tgtEl>
                                          <p:spTgt spid="165171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17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1714"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7155" name="Rectangle 3"/>
          <p:cNvSpPr>
            <a:spLocks noGrp="1" noChangeArrowheads="1"/>
          </p:cNvSpPr>
          <p:nvPr>
            <p:ph type="title"/>
          </p:nvPr>
        </p:nvSpPr>
        <p:spPr>
          <a:xfrm>
            <a:off x="914400" y="260350"/>
            <a:ext cx="7772400" cy="635000"/>
          </a:xfrm>
        </p:spPr>
        <p:txBody>
          <a:bodyPr>
            <a:normAutofit fontScale="90000"/>
          </a:bodyPr>
          <a:lstStyle/>
          <a:p>
            <a:r>
              <a:rPr lang="en-US" altLang="en-US" sz="4000">
                <a:solidFill>
                  <a:srgbClr val="0000CC"/>
                </a:solidFill>
              </a:rPr>
              <a:t>Personal </a:t>
            </a:r>
            <a:r>
              <a:rPr lang="tr-TR" altLang="en-US" sz="4000">
                <a:solidFill>
                  <a:srgbClr val="0000CC"/>
                </a:solidFill>
              </a:rPr>
              <a:t>S</a:t>
            </a:r>
            <a:r>
              <a:rPr lang="en-US" altLang="en-US" sz="4000">
                <a:solidFill>
                  <a:srgbClr val="0000CC"/>
                </a:solidFill>
              </a:rPr>
              <a:t>elling</a:t>
            </a:r>
          </a:p>
        </p:txBody>
      </p:sp>
      <p:sp>
        <p:nvSpPr>
          <p:cNvPr id="1457157" name="Rectangle 5"/>
          <p:cNvSpPr>
            <a:spLocks noChangeArrowheads="1"/>
          </p:cNvSpPr>
          <p:nvPr/>
        </p:nvSpPr>
        <p:spPr bwMode="auto">
          <a:xfrm>
            <a:off x="1419225" y="1125538"/>
            <a:ext cx="6321425" cy="2041525"/>
          </a:xfrm>
          <a:prstGeom prst="rect">
            <a:avLst/>
          </a:prstGeom>
          <a:noFill/>
          <a:ln>
            <a:noFill/>
          </a:ln>
          <a:effectLst/>
          <a:extLst>
            <a:ext uri="{909E8E84-426E-40DD-AFC4-6F175D3DCCD1}">
              <a14:hiddenFill xmlns:a14="http://schemas.microsoft.com/office/drawing/2010/main">
                <a:solidFill>
                  <a:srgbClr val="FFB610"/>
                </a:solidFill>
              </a14:hiddenFill>
            </a:ext>
            <a:ext uri="{91240B29-F687-4F45-9708-019B960494DF}">
              <a14:hiddenLine xmlns:a14="http://schemas.microsoft.com/office/drawing/2010/main" w="38100">
                <a:solidFill>
                  <a:srgbClr val="84A2D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indent="-176213">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indent="-231775">
              <a:defRPr sz="2400">
                <a:solidFill>
                  <a:schemeClr val="tx1"/>
                </a:solidFill>
                <a:latin typeface="Times New Roman" pitchFamily="18" charset="0"/>
              </a:defRPr>
            </a:lvl5pPr>
            <a:lvl6pPr indent="-231775" fontAlgn="base">
              <a:spcBef>
                <a:spcPct val="0"/>
              </a:spcBef>
              <a:spcAft>
                <a:spcPct val="0"/>
              </a:spcAft>
              <a:defRPr sz="2400">
                <a:solidFill>
                  <a:schemeClr val="tx1"/>
                </a:solidFill>
                <a:latin typeface="Times New Roman" pitchFamily="18" charset="0"/>
              </a:defRPr>
            </a:lvl6pPr>
            <a:lvl7pPr indent="-231775" fontAlgn="base">
              <a:spcBef>
                <a:spcPct val="0"/>
              </a:spcBef>
              <a:spcAft>
                <a:spcPct val="0"/>
              </a:spcAft>
              <a:defRPr sz="2400">
                <a:solidFill>
                  <a:schemeClr val="tx1"/>
                </a:solidFill>
                <a:latin typeface="Times New Roman" pitchFamily="18" charset="0"/>
              </a:defRPr>
            </a:lvl7pPr>
            <a:lvl8pPr indent="-231775" fontAlgn="base">
              <a:spcBef>
                <a:spcPct val="0"/>
              </a:spcBef>
              <a:spcAft>
                <a:spcPct val="0"/>
              </a:spcAft>
              <a:defRPr sz="2400">
                <a:solidFill>
                  <a:schemeClr val="tx1"/>
                </a:solidFill>
                <a:latin typeface="Times New Roman" pitchFamily="18" charset="0"/>
              </a:defRPr>
            </a:lvl8pPr>
            <a:lvl9pPr indent="-231775" fontAlgn="base">
              <a:spcBef>
                <a:spcPct val="0"/>
              </a:spcBef>
              <a:spcAft>
                <a:spcPct val="0"/>
              </a:spcAft>
              <a:defRPr sz="2400">
                <a:solidFill>
                  <a:schemeClr val="tx1"/>
                </a:solidFill>
                <a:latin typeface="Times New Roman" pitchFamily="18" charset="0"/>
              </a:defRPr>
            </a:lvl9pPr>
          </a:lstStyle>
          <a:p>
            <a:pPr algn="ctr">
              <a:spcBef>
                <a:spcPct val="20000"/>
              </a:spcBef>
            </a:pPr>
            <a:r>
              <a:rPr lang="en-US" altLang="en-US" sz="3200">
                <a:latin typeface="Arial" charset="0"/>
              </a:rPr>
              <a:t>Person-to-person interactive communication used to ultimately persuade a current/prospective customer to buy something</a:t>
            </a:r>
          </a:p>
        </p:txBody>
      </p:sp>
      <p:sp>
        <p:nvSpPr>
          <p:cNvPr id="1457158" name="Text Box 6"/>
          <p:cNvSpPr txBox="1">
            <a:spLocks noChangeArrowheads="1"/>
          </p:cNvSpPr>
          <p:nvPr/>
        </p:nvSpPr>
        <p:spPr bwMode="auto">
          <a:xfrm>
            <a:off x="1116013" y="3284538"/>
            <a:ext cx="7200900" cy="488950"/>
          </a:xfrm>
          <a:prstGeom prst="rect">
            <a:avLst/>
          </a:prstGeom>
          <a:noFill/>
          <a:ln>
            <a:noFill/>
          </a:ln>
          <a:effectLst/>
          <a:extLst>
            <a:ext uri="{909E8E84-426E-40DD-AFC4-6F175D3DCCD1}">
              <a14:hiddenFill xmlns:a14="http://schemas.microsoft.com/office/drawing/2010/main">
                <a:solidFill>
                  <a:srgbClr val="84A2D6"/>
                </a:solidFill>
              </a14:hiddenFill>
            </a:ext>
            <a:ext uri="{91240B29-F687-4F45-9708-019B960494DF}">
              <a14:hiddenLine xmlns:a14="http://schemas.microsoft.com/office/drawing/2010/main" w="38100">
                <a:solidFill>
                  <a:srgbClr val="84A2D6"/>
                </a:solidFill>
                <a:miter lim="800000"/>
                <a:headEnd/>
                <a:tailEnd/>
              </a14:hiddenLine>
            </a:ext>
            <a:ext uri="{AF507438-7753-43E0-B8FC-AC1667EBCBE1}">
              <a14:hiddenEffects xmlns:a14="http://schemas.microsoft.com/office/drawing/2010/main">
                <a:effectLst>
                  <a:outerShdw dist="71842" dir="2700000" algn="ctr" rotWithShape="0">
                    <a:srgbClr val="707070"/>
                  </a:outerShdw>
                </a:effectLst>
              </a14:hiddenEffects>
            </a:ext>
          </a:extLst>
        </p:spPr>
        <p:txBody>
          <a:bodyPr>
            <a:spAutoFit/>
          </a:bodyPr>
          <a:lstStyle/>
          <a:p>
            <a:pPr>
              <a:spcBef>
                <a:spcPct val="50000"/>
              </a:spcBef>
            </a:pPr>
            <a:r>
              <a:rPr lang="en-US" altLang="en-US" sz="2600">
                <a:solidFill>
                  <a:srgbClr val="990000"/>
                </a:solidFill>
              </a:rPr>
              <a:t>The Oldest Marketing Communication Function</a:t>
            </a:r>
          </a:p>
        </p:txBody>
      </p:sp>
      <p:sp>
        <p:nvSpPr>
          <p:cNvPr id="1457159" name="Rectangle 7"/>
          <p:cNvSpPr>
            <a:spLocks noChangeArrowheads="1"/>
          </p:cNvSpPr>
          <p:nvPr/>
        </p:nvSpPr>
        <p:spPr bwMode="auto">
          <a:xfrm>
            <a:off x="1663700" y="1509713"/>
            <a:ext cx="9144000" cy="0"/>
          </a:xfrm>
          <a:prstGeom prst="rect">
            <a:avLst/>
          </a:prstGeom>
          <a:noFill/>
          <a:ln>
            <a:noFill/>
          </a:ln>
          <a:effectLst>
            <a:outerShdw dist="71842" dir="2700000" algn="ctr" rotWithShape="0">
              <a:srgbClr val="707070"/>
            </a:outerShdw>
          </a:effectLst>
          <a:extLst>
            <a:ext uri="{909E8E84-426E-40DD-AFC4-6F175D3DCCD1}">
              <a14:hiddenFill xmlns:a14="http://schemas.microsoft.com/office/drawing/2010/main">
                <a:solidFill>
                  <a:srgbClr val="84A2D6"/>
                </a:solidFill>
              </a14:hiddenFill>
            </a:ext>
            <a:ext uri="{91240B29-F687-4F45-9708-019B960494DF}">
              <a14:hiddenLine xmlns:a14="http://schemas.microsoft.com/office/drawing/2010/main" w="38100">
                <a:solidFill>
                  <a:srgbClr val="84A2D6"/>
                </a:solidFill>
                <a:miter lim="800000"/>
                <a:headEnd/>
                <a:tailEnd/>
              </a14:hiddenLine>
            </a:ext>
          </a:extLst>
        </p:spPr>
        <p:txBody>
          <a:bodyPr>
            <a:spAutoFit/>
          </a:bodyPr>
          <a:lstStyle/>
          <a:p>
            <a:endParaRPr lang="en-US"/>
          </a:p>
        </p:txBody>
      </p:sp>
      <p:pic>
        <p:nvPicPr>
          <p:cNvPr id="1457160" name="Picture 8" descr="Image number: AA02557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3933825"/>
            <a:ext cx="3367088" cy="2222500"/>
          </a:xfrm>
          <a:prstGeom prst="rect">
            <a:avLst/>
          </a:prstGeom>
          <a:noFill/>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1457161" name="Rectangle 9"/>
          <p:cNvSpPr>
            <a:spLocks noChangeArrowheads="1"/>
          </p:cNvSpPr>
          <p:nvPr/>
        </p:nvSpPr>
        <p:spPr bwMode="auto">
          <a:xfrm>
            <a:off x="1663700" y="1509713"/>
            <a:ext cx="6780213" cy="0"/>
          </a:xfrm>
          <a:prstGeom prst="rect">
            <a:avLst/>
          </a:prstGeom>
          <a:noFill/>
          <a:ln>
            <a:noFill/>
          </a:ln>
          <a:effectLst>
            <a:outerShdw dist="71842" dir="2700000" algn="ctr" rotWithShape="0">
              <a:srgbClr val="707070"/>
            </a:outerShdw>
          </a:effectLst>
          <a:extLst>
            <a:ext uri="{909E8E84-426E-40DD-AFC4-6F175D3DCCD1}">
              <a14:hiddenFill xmlns:a14="http://schemas.microsoft.com/office/drawing/2010/main">
                <a:solidFill>
                  <a:srgbClr val="84A2D6"/>
                </a:solidFill>
              </a14:hiddenFill>
            </a:ext>
            <a:ext uri="{91240B29-F687-4F45-9708-019B960494DF}">
              <a14:hiddenLine xmlns:a14="http://schemas.microsoft.com/office/drawing/2010/main" w="38100">
                <a:solidFill>
                  <a:srgbClr val="84A2D6"/>
                </a:solidFill>
                <a:miter lim="800000"/>
                <a:headEnd/>
                <a:tailEnd/>
              </a14:hiddenLine>
            </a:ext>
          </a:extLst>
        </p:spPr>
        <p:txBody>
          <a:bodyPr>
            <a:spAutoFit/>
          </a:bodyPr>
          <a:lstStyle/>
          <a:p>
            <a:endParaRPr lang="en-US"/>
          </a:p>
        </p:txBody>
      </p:sp>
      <p:sp>
        <p:nvSpPr>
          <p:cNvPr id="1457162" name="Rectangle 10"/>
          <p:cNvSpPr>
            <a:spLocks noChangeArrowheads="1"/>
          </p:cNvSpPr>
          <p:nvPr/>
        </p:nvSpPr>
        <p:spPr bwMode="auto">
          <a:xfrm>
            <a:off x="3995738" y="4221163"/>
            <a:ext cx="5040312" cy="216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r>
              <a:rPr lang="en-US" altLang="en-US" sz="2400" b="0"/>
              <a:t># potential customers decrease</a:t>
            </a:r>
          </a:p>
          <a:p>
            <a:r>
              <a:rPr lang="en-US" altLang="en-US" sz="2400" b="0"/>
              <a:t>Complexity of product increases</a:t>
            </a:r>
          </a:p>
          <a:p>
            <a:r>
              <a:rPr lang="en-US" altLang="en-US" sz="2400" b="0"/>
              <a:t>Value of the product grows</a:t>
            </a:r>
          </a:p>
        </p:txBody>
      </p:sp>
    </p:spTree>
    <p:extLst>
      <p:ext uri="{BB962C8B-B14F-4D97-AF65-F5344CB8AC3E}">
        <p14:creationId xmlns:p14="http://schemas.microsoft.com/office/powerpoint/2010/main" val="2386543548"/>
      </p:ext>
    </p:extLst>
  </p:cSld>
  <p:clrMapOvr>
    <a:masterClrMapping/>
  </p:clrMapOvr>
  <p:transition>
    <p:pull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3762" name="Rectangle 2"/>
          <p:cNvSpPr>
            <a:spLocks noGrp="1" noChangeArrowheads="1"/>
          </p:cNvSpPr>
          <p:nvPr>
            <p:ph type="body" idx="1"/>
          </p:nvPr>
        </p:nvSpPr>
        <p:spPr>
          <a:xfrm>
            <a:off x="1008063" y="2349500"/>
            <a:ext cx="7812087" cy="4868863"/>
          </a:xfrm>
          <a:noFill/>
          <a:ln/>
          <a:extLst>
            <a:ext uri="{AF507438-7753-43E0-B8FC-AC1667EBCBE1}">
              <a14:hiddenEffects xmlns:a14="http://schemas.microsoft.com/office/drawing/2010/main">
                <a:effectLst>
                  <a:outerShdw dist="71842" dir="2700000" algn="ctr" rotWithShape="0">
                    <a:srgbClr val="081D58"/>
                  </a:outerShdw>
                </a:effectLst>
              </a14:hiddenEffects>
            </a:ext>
          </a:extLst>
        </p:spPr>
        <p:txBody>
          <a:bodyPr lIns="92075" tIns="46038" rIns="92075" bIns="46038"/>
          <a:lstStyle/>
          <a:p>
            <a:r>
              <a:rPr lang="en-US" altLang="en-US" sz="2800" b="0"/>
              <a:t>Commitments met</a:t>
            </a:r>
          </a:p>
          <a:p>
            <a:pPr lvl="1"/>
            <a:r>
              <a:rPr lang="en-US" altLang="en-US" b="0"/>
              <a:t>Shipment</a:t>
            </a:r>
          </a:p>
          <a:p>
            <a:pPr lvl="1"/>
            <a:r>
              <a:rPr lang="en-US" altLang="en-US" b="0"/>
              <a:t>Performance</a:t>
            </a:r>
          </a:p>
          <a:p>
            <a:r>
              <a:rPr lang="en-US" altLang="en-US" sz="2800" b="0"/>
              <a:t>Satisfied customers rebuy &amp; recommend</a:t>
            </a:r>
            <a:endParaRPr lang="tr-TR" altLang="en-US" sz="2800" b="0"/>
          </a:p>
          <a:p>
            <a:r>
              <a:rPr lang="en-US" altLang="en-US" sz="2800" b="0"/>
              <a:t>Supporting the buying decision</a:t>
            </a:r>
          </a:p>
          <a:p>
            <a:r>
              <a:rPr lang="en-US" altLang="en-US" sz="2800" b="0"/>
              <a:t>Managing implementation</a:t>
            </a:r>
          </a:p>
          <a:p>
            <a:r>
              <a:rPr lang="en-US" altLang="en-US" sz="2800" b="0"/>
              <a:t>Dealing with dissatisfaction</a:t>
            </a:r>
          </a:p>
          <a:p>
            <a:r>
              <a:rPr lang="en-US" altLang="en-US" sz="2800" b="0"/>
              <a:t>Enhancing the relationship</a:t>
            </a:r>
          </a:p>
          <a:p>
            <a:endParaRPr lang="en-US" altLang="en-US" sz="2800" b="0"/>
          </a:p>
        </p:txBody>
      </p:sp>
      <p:pic>
        <p:nvPicPr>
          <p:cNvPr id="1653763" name="Picture 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3200" y="4410075"/>
            <a:ext cx="2336800"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53764" name="Text Box 4"/>
          <p:cNvSpPr txBox="1">
            <a:spLocks noChangeArrowheads="1"/>
          </p:cNvSpPr>
          <p:nvPr/>
        </p:nvSpPr>
        <p:spPr bwMode="auto">
          <a:xfrm>
            <a:off x="685800" y="333375"/>
            <a:ext cx="6400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fontAlgn="base">
              <a:spcBef>
                <a:spcPct val="0"/>
              </a:spcBef>
              <a:spcAft>
                <a:spcPct val="0"/>
              </a:spcAft>
              <a:defRPr sz="2400">
                <a:solidFill>
                  <a:schemeClr val="tx1"/>
                </a:solidFill>
                <a:latin typeface="Times New Roman" pitchFamily="18" charset="0"/>
              </a:defRPr>
            </a:lvl6pPr>
            <a:lvl7pPr marL="914400" fontAlgn="base">
              <a:spcBef>
                <a:spcPct val="0"/>
              </a:spcBef>
              <a:spcAft>
                <a:spcPct val="0"/>
              </a:spcAft>
              <a:defRPr sz="2400">
                <a:solidFill>
                  <a:schemeClr val="tx1"/>
                </a:solidFill>
                <a:latin typeface="Times New Roman" pitchFamily="18" charset="0"/>
              </a:defRPr>
            </a:lvl7pPr>
            <a:lvl8pPr marL="1371600" fontAlgn="base">
              <a:spcBef>
                <a:spcPct val="0"/>
              </a:spcBef>
              <a:spcAft>
                <a:spcPct val="0"/>
              </a:spcAft>
              <a:defRPr sz="2400">
                <a:solidFill>
                  <a:schemeClr val="tx1"/>
                </a:solidFill>
                <a:latin typeface="Times New Roman" pitchFamily="18" charset="0"/>
              </a:defRPr>
            </a:lvl8pPr>
            <a:lvl9pPr marL="1828800" fontAlgn="base">
              <a:spcBef>
                <a:spcPct val="0"/>
              </a:spcBef>
              <a:spcAft>
                <a:spcPct val="0"/>
              </a:spcAft>
              <a:defRPr sz="2400">
                <a:solidFill>
                  <a:schemeClr val="tx1"/>
                </a:solidFill>
                <a:latin typeface="Times New Roman" pitchFamily="18" charset="0"/>
              </a:defRPr>
            </a:lvl9pPr>
          </a:lstStyle>
          <a:p>
            <a:r>
              <a:rPr lang="tr-TR" altLang="en-US" sz="4000">
                <a:solidFill>
                  <a:srgbClr val="0000CC"/>
                </a:solidFill>
                <a:latin typeface="Arial Black" pitchFamily="34" charset="0"/>
              </a:rPr>
              <a:t>Step 7. </a:t>
            </a:r>
            <a:r>
              <a:rPr lang="en-US" altLang="en-US" sz="4000">
                <a:solidFill>
                  <a:srgbClr val="0000CC"/>
                </a:solidFill>
                <a:latin typeface="Arial Black" pitchFamily="34" charset="0"/>
              </a:rPr>
              <a:t>Following Up</a:t>
            </a:r>
          </a:p>
        </p:txBody>
      </p:sp>
      <p:sp>
        <p:nvSpPr>
          <p:cNvPr id="1653765" name="Text Box 5"/>
          <p:cNvSpPr txBox="1">
            <a:spLocks noChangeArrowheads="1"/>
          </p:cNvSpPr>
          <p:nvPr/>
        </p:nvSpPr>
        <p:spPr bwMode="auto">
          <a:xfrm>
            <a:off x="539750" y="1196975"/>
            <a:ext cx="910907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400"/>
              <a:t>Occurs after the sale and ensures customer satisfaction and repeat business.</a:t>
            </a:r>
          </a:p>
        </p:txBody>
      </p:sp>
    </p:spTree>
    <p:extLst>
      <p:ext uri="{BB962C8B-B14F-4D97-AF65-F5344CB8AC3E}">
        <p14:creationId xmlns:p14="http://schemas.microsoft.com/office/powerpoint/2010/main" val="327289434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53762">
                                            <p:txEl>
                                              <p:pRg st="0" end="0"/>
                                            </p:txEl>
                                          </p:spTgt>
                                        </p:tgtEl>
                                        <p:attrNameLst>
                                          <p:attrName>style.visibility</p:attrName>
                                        </p:attrNameLst>
                                      </p:cBhvr>
                                      <p:to>
                                        <p:strVal val="visible"/>
                                      </p:to>
                                    </p:set>
                                    <p:anim calcmode="lin" valueType="num">
                                      <p:cBhvr additive="base">
                                        <p:cTn id="7" dur="500" fill="hold"/>
                                        <p:tgtEl>
                                          <p:spTgt spid="16537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37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53762">
                                            <p:txEl>
                                              <p:pRg st="1" end="1"/>
                                            </p:txEl>
                                          </p:spTgt>
                                        </p:tgtEl>
                                        <p:attrNameLst>
                                          <p:attrName>style.visibility</p:attrName>
                                        </p:attrNameLst>
                                      </p:cBhvr>
                                      <p:to>
                                        <p:strVal val="visible"/>
                                      </p:to>
                                    </p:set>
                                    <p:anim calcmode="lin" valueType="num">
                                      <p:cBhvr additive="base">
                                        <p:cTn id="13" dur="500" fill="hold"/>
                                        <p:tgtEl>
                                          <p:spTgt spid="16537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37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53762">
                                            <p:txEl>
                                              <p:pRg st="2" end="2"/>
                                            </p:txEl>
                                          </p:spTgt>
                                        </p:tgtEl>
                                        <p:attrNameLst>
                                          <p:attrName>style.visibility</p:attrName>
                                        </p:attrNameLst>
                                      </p:cBhvr>
                                      <p:to>
                                        <p:strVal val="visible"/>
                                      </p:to>
                                    </p:set>
                                    <p:anim calcmode="lin" valueType="num">
                                      <p:cBhvr additive="base">
                                        <p:cTn id="19" dur="500" fill="hold"/>
                                        <p:tgtEl>
                                          <p:spTgt spid="16537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37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53762">
                                            <p:txEl>
                                              <p:pRg st="3" end="3"/>
                                            </p:txEl>
                                          </p:spTgt>
                                        </p:tgtEl>
                                        <p:attrNameLst>
                                          <p:attrName>style.visibility</p:attrName>
                                        </p:attrNameLst>
                                      </p:cBhvr>
                                      <p:to>
                                        <p:strVal val="visible"/>
                                      </p:to>
                                    </p:set>
                                    <p:anim calcmode="lin" valueType="num">
                                      <p:cBhvr additive="base">
                                        <p:cTn id="25" dur="500" fill="hold"/>
                                        <p:tgtEl>
                                          <p:spTgt spid="16537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537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53762">
                                            <p:txEl>
                                              <p:pRg st="4" end="4"/>
                                            </p:txEl>
                                          </p:spTgt>
                                        </p:tgtEl>
                                        <p:attrNameLst>
                                          <p:attrName>style.visibility</p:attrName>
                                        </p:attrNameLst>
                                      </p:cBhvr>
                                      <p:to>
                                        <p:strVal val="visible"/>
                                      </p:to>
                                    </p:set>
                                    <p:anim calcmode="lin" valueType="num">
                                      <p:cBhvr additive="base">
                                        <p:cTn id="31" dur="500" fill="hold"/>
                                        <p:tgtEl>
                                          <p:spTgt spid="16537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537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53762">
                                            <p:txEl>
                                              <p:pRg st="5" end="5"/>
                                            </p:txEl>
                                          </p:spTgt>
                                        </p:tgtEl>
                                        <p:attrNameLst>
                                          <p:attrName>style.visibility</p:attrName>
                                        </p:attrNameLst>
                                      </p:cBhvr>
                                      <p:to>
                                        <p:strVal val="visible"/>
                                      </p:to>
                                    </p:set>
                                    <p:anim calcmode="lin" valueType="num">
                                      <p:cBhvr additive="base">
                                        <p:cTn id="37" dur="500" fill="hold"/>
                                        <p:tgtEl>
                                          <p:spTgt spid="165376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537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53762">
                                            <p:txEl>
                                              <p:pRg st="6" end="6"/>
                                            </p:txEl>
                                          </p:spTgt>
                                        </p:tgtEl>
                                        <p:attrNameLst>
                                          <p:attrName>style.visibility</p:attrName>
                                        </p:attrNameLst>
                                      </p:cBhvr>
                                      <p:to>
                                        <p:strVal val="visible"/>
                                      </p:to>
                                    </p:set>
                                    <p:anim calcmode="lin" valueType="num">
                                      <p:cBhvr additive="base">
                                        <p:cTn id="43" dur="500" fill="hold"/>
                                        <p:tgtEl>
                                          <p:spTgt spid="165376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537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53762">
                                            <p:txEl>
                                              <p:pRg st="7" end="7"/>
                                            </p:txEl>
                                          </p:spTgt>
                                        </p:tgtEl>
                                        <p:attrNameLst>
                                          <p:attrName>style.visibility</p:attrName>
                                        </p:attrNameLst>
                                      </p:cBhvr>
                                      <p:to>
                                        <p:strVal val="visible"/>
                                      </p:to>
                                    </p:set>
                                    <p:anim calcmode="lin" valueType="num">
                                      <p:cBhvr additive="base">
                                        <p:cTn id="49" dur="500" fill="hold"/>
                                        <p:tgtEl>
                                          <p:spTgt spid="165376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5376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3762"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7010" name="Rectangle 2"/>
          <p:cNvSpPr>
            <a:spLocks noGrp="1" noChangeArrowheads="1"/>
          </p:cNvSpPr>
          <p:nvPr>
            <p:ph type="title"/>
          </p:nvPr>
        </p:nvSpPr>
        <p:spPr>
          <a:xfrm>
            <a:off x="687388" y="44450"/>
            <a:ext cx="7772400" cy="11430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Sales </a:t>
            </a:r>
            <a:r>
              <a:rPr lang="tr-TR" altLang="en-US" sz="4000">
                <a:solidFill>
                  <a:srgbClr val="0000CC"/>
                </a:solidFill>
              </a:rPr>
              <a:t>(</a:t>
            </a:r>
            <a:r>
              <a:rPr lang="en-US" altLang="en-US" sz="4000">
                <a:solidFill>
                  <a:srgbClr val="0000CC"/>
                </a:solidFill>
              </a:rPr>
              <a:t>Force</a:t>
            </a:r>
            <a:r>
              <a:rPr lang="tr-TR" altLang="en-US" sz="4000">
                <a:solidFill>
                  <a:srgbClr val="0000CC"/>
                </a:solidFill>
              </a:rPr>
              <a:t>)</a:t>
            </a:r>
            <a:r>
              <a:rPr lang="en-US" altLang="en-US" sz="4000">
                <a:solidFill>
                  <a:srgbClr val="0000CC"/>
                </a:solidFill>
              </a:rPr>
              <a:t> Management</a:t>
            </a:r>
          </a:p>
        </p:txBody>
      </p:sp>
      <p:sp>
        <p:nvSpPr>
          <p:cNvPr id="1707011" name="Rectangle 3"/>
          <p:cNvSpPr>
            <a:spLocks noGrp="1" noChangeArrowheads="1"/>
          </p:cNvSpPr>
          <p:nvPr>
            <p:ph type="body" idx="1"/>
          </p:nvPr>
        </p:nvSpPr>
        <p:spPr>
          <a:xfrm>
            <a:off x="611188" y="1846263"/>
            <a:ext cx="7848600" cy="4103687"/>
          </a:xfrm>
        </p:spPr>
        <p:txBody>
          <a:bodyPr/>
          <a:lstStyle/>
          <a:p>
            <a:pPr>
              <a:buFontTx/>
              <a:buNone/>
            </a:pPr>
            <a:r>
              <a:rPr lang="tr-TR" altLang="en-US" sz="2800" b="0"/>
              <a:t>	</a:t>
            </a:r>
            <a:r>
              <a:rPr lang="en-US" altLang="en-US" sz="2800" b="0"/>
              <a:t>Activities of planning, organizing, staffing, motivating compensating, and evaluating and controlling a sales force to ensure its effectiveness</a:t>
            </a:r>
            <a:endParaRPr lang="tr-TR" altLang="en-US" sz="2800" b="0"/>
          </a:p>
          <a:p>
            <a:pPr>
              <a:buFontTx/>
              <a:buNone/>
            </a:pPr>
            <a:endParaRPr lang="tr-TR" altLang="en-US" sz="2800" b="0"/>
          </a:p>
          <a:p>
            <a:pPr>
              <a:buFontTx/>
              <a:buNone/>
            </a:pPr>
            <a:r>
              <a:rPr lang="tr-TR" altLang="en-US" sz="2800" b="0"/>
              <a:t>	</a:t>
            </a:r>
            <a:r>
              <a:rPr lang="en-US" altLang="en-US" sz="2800" b="0"/>
              <a:t>The analysis, planning, implementation, and control of sales force activities. </a:t>
            </a:r>
          </a:p>
        </p:txBody>
      </p:sp>
    </p:spTree>
    <p:extLst>
      <p:ext uri="{BB962C8B-B14F-4D97-AF65-F5344CB8AC3E}">
        <p14:creationId xmlns:p14="http://schemas.microsoft.com/office/powerpoint/2010/main" val="797346895"/>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354" name="AutoShape 2"/>
          <p:cNvSpPr>
            <a:spLocks noChangeArrowheads="1"/>
          </p:cNvSpPr>
          <p:nvPr/>
        </p:nvSpPr>
        <p:spPr bwMode="auto">
          <a:xfrm rot="5400000">
            <a:off x="4359275" y="-1677987"/>
            <a:ext cx="549275" cy="6530975"/>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Designing Salesforce Strategy and Structure</a:t>
            </a:r>
          </a:p>
        </p:txBody>
      </p:sp>
      <p:sp>
        <p:nvSpPr>
          <p:cNvPr id="1124355" name="AutoShape 3"/>
          <p:cNvSpPr>
            <a:spLocks noChangeArrowheads="1"/>
          </p:cNvSpPr>
          <p:nvPr/>
        </p:nvSpPr>
        <p:spPr bwMode="auto">
          <a:xfrm rot="5400000">
            <a:off x="4352132" y="-912019"/>
            <a:ext cx="563562" cy="6530975"/>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Recruiting and Selecting Salespeople</a:t>
            </a:r>
          </a:p>
        </p:txBody>
      </p:sp>
      <p:sp>
        <p:nvSpPr>
          <p:cNvPr id="1124356" name="AutoShape 4"/>
          <p:cNvSpPr>
            <a:spLocks noChangeArrowheads="1"/>
          </p:cNvSpPr>
          <p:nvPr/>
        </p:nvSpPr>
        <p:spPr bwMode="auto">
          <a:xfrm rot="5400000">
            <a:off x="4375150" y="-104775"/>
            <a:ext cx="565150" cy="6534150"/>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20738">
              <a:defRPr sz="2400">
                <a:solidFill>
                  <a:schemeClr val="tx1"/>
                </a:solidFill>
                <a:latin typeface="Times New Roman" pitchFamily="18" charset="0"/>
              </a:defRPr>
            </a:lvl1pPr>
            <a:lvl2pPr marL="409575" defTabSz="820738">
              <a:defRPr sz="2400">
                <a:solidFill>
                  <a:schemeClr val="tx1"/>
                </a:solidFill>
                <a:latin typeface="Times New Roman" pitchFamily="18" charset="0"/>
              </a:defRPr>
            </a:lvl2pPr>
            <a:lvl3pPr marL="820738" defTabSz="820738">
              <a:defRPr sz="2400">
                <a:solidFill>
                  <a:schemeClr val="tx1"/>
                </a:solidFill>
                <a:latin typeface="Times New Roman" pitchFamily="18" charset="0"/>
              </a:defRPr>
            </a:lvl3pPr>
            <a:lvl4pPr marL="1230313" defTabSz="820738">
              <a:defRPr sz="2400">
                <a:solidFill>
                  <a:schemeClr val="tx1"/>
                </a:solidFill>
                <a:latin typeface="Times New Roman" pitchFamily="18" charset="0"/>
              </a:defRPr>
            </a:lvl4pPr>
            <a:lvl5pPr marL="1641475" defTabSz="820738">
              <a:defRPr sz="2400">
                <a:solidFill>
                  <a:schemeClr val="tx1"/>
                </a:solidFill>
                <a:latin typeface="Times New Roman" pitchFamily="18" charset="0"/>
              </a:defRPr>
            </a:lvl5pPr>
            <a:lvl6pPr marL="2098675" defTabSz="820738" fontAlgn="base">
              <a:spcBef>
                <a:spcPct val="0"/>
              </a:spcBef>
              <a:spcAft>
                <a:spcPct val="0"/>
              </a:spcAft>
              <a:defRPr sz="2400">
                <a:solidFill>
                  <a:schemeClr val="tx1"/>
                </a:solidFill>
                <a:latin typeface="Times New Roman" pitchFamily="18" charset="0"/>
              </a:defRPr>
            </a:lvl6pPr>
            <a:lvl7pPr marL="2555875" defTabSz="820738" fontAlgn="base">
              <a:spcBef>
                <a:spcPct val="0"/>
              </a:spcBef>
              <a:spcAft>
                <a:spcPct val="0"/>
              </a:spcAft>
              <a:defRPr sz="2400">
                <a:solidFill>
                  <a:schemeClr val="tx1"/>
                </a:solidFill>
                <a:latin typeface="Times New Roman" pitchFamily="18" charset="0"/>
              </a:defRPr>
            </a:lvl7pPr>
            <a:lvl8pPr marL="3013075" defTabSz="820738" fontAlgn="base">
              <a:spcBef>
                <a:spcPct val="0"/>
              </a:spcBef>
              <a:spcAft>
                <a:spcPct val="0"/>
              </a:spcAft>
              <a:defRPr sz="2400">
                <a:solidFill>
                  <a:schemeClr val="tx1"/>
                </a:solidFill>
                <a:latin typeface="Times New Roman" pitchFamily="18" charset="0"/>
              </a:defRPr>
            </a:lvl8pPr>
            <a:lvl9pPr marL="3470275" defTabSz="820738"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Training Salespeople</a:t>
            </a:r>
          </a:p>
        </p:txBody>
      </p:sp>
      <p:sp>
        <p:nvSpPr>
          <p:cNvPr id="1124357" name="AutoShape 5"/>
          <p:cNvSpPr>
            <a:spLocks noChangeArrowheads="1"/>
          </p:cNvSpPr>
          <p:nvPr/>
        </p:nvSpPr>
        <p:spPr bwMode="auto">
          <a:xfrm rot="5400000">
            <a:off x="4383087" y="682626"/>
            <a:ext cx="549275" cy="6534150"/>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Compensating Salespeople</a:t>
            </a:r>
          </a:p>
        </p:txBody>
      </p:sp>
      <p:sp>
        <p:nvSpPr>
          <p:cNvPr id="1124358" name="AutoShape 6"/>
          <p:cNvSpPr>
            <a:spLocks noChangeArrowheads="1"/>
          </p:cNvSpPr>
          <p:nvPr/>
        </p:nvSpPr>
        <p:spPr bwMode="auto">
          <a:xfrm rot="5400000">
            <a:off x="4365625" y="1487488"/>
            <a:ext cx="565150" cy="6553200"/>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Supervising Salespeople</a:t>
            </a:r>
          </a:p>
        </p:txBody>
      </p:sp>
      <p:sp>
        <p:nvSpPr>
          <p:cNvPr id="1124359" name="AutoShape 7"/>
          <p:cNvSpPr>
            <a:spLocks noChangeArrowheads="1"/>
          </p:cNvSpPr>
          <p:nvPr/>
        </p:nvSpPr>
        <p:spPr bwMode="auto">
          <a:xfrm rot="5400000">
            <a:off x="4348162" y="3052763"/>
            <a:ext cx="549275" cy="6604000"/>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Evaluating Salespeople</a:t>
            </a:r>
          </a:p>
        </p:txBody>
      </p:sp>
      <p:sp>
        <p:nvSpPr>
          <p:cNvPr id="1124360" name="AutoShape 8"/>
          <p:cNvSpPr>
            <a:spLocks noChangeArrowheads="1"/>
          </p:cNvSpPr>
          <p:nvPr/>
        </p:nvSpPr>
        <p:spPr bwMode="auto">
          <a:xfrm rot="-5400000">
            <a:off x="4305300" y="1731963"/>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4361" name="AutoShape 9"/>
          <p:cNvSpPr>
            <a:spLocks noChangeArrowheads="1"/>
          </p:cNvSpPr>
          <p:nvPr/>
        </p:nvSpPr>
        <p:spPr bwMode="auto">
          <a:xfrm rot="-5400000">
            <a:off x="4305300" y="2451100"/>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4362" name="AutoShape 10"/>
          <p:cNvSpPr>
            <a:spLocks noChangeArrowheads="1"/>
          </p:cNvSpPr>
          <p:nvPr/>
        </p:nvSpPr>
        <p:spPr bwMode="auto">
          <a:xfrm rot="-5400000">
            <a:off x="4305300" y="3270250"/>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4363" name="AutoShape 11"/>
          <p:cNvSpPr>
            <a:spLocks noChangeArrowheads="1"/>
          </p:cNvSpPr>
          <p:nvPr/>
        </p:nvSpPr>
        <p:spPr bwMode="auto">
          <a:xfrm rot="-5400000">
            <a:off x="4305300" y="4062413"/>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4364" name="AutoShape 12"/>
          <p:cNvSpPr>
            <a:spLocks noChangeArrowheads="1"/>
          </p:cNvSpPr>
          <p:nvPr/>
        </p:nvSpPr>
        <p:spPr bwMode="auto">
          <a:xfrm rot="-5400000">
            <a:off x="4305300" y="5676900"/>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4365" name="Rectangle 13"/>
          <p:cNvSpPr>
            <a:spLocks noGrp="1" noChangeArrowheads="1"/>
          </p:cNvSpPr>
          <p:nvPr>
            <p:ph type="title"/>
          </p:nvPr>
        </p:nvSpPr>
        <p:spPr>
          <a:xfrm>
            <a:off x="179512" y="222250"/>
            <a:ext cx="9648825"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dirty="0">
                <a:solidFill>
                  <a:srgbClr val="0000CC"/>
                </a:solidFill>
              </a:rPr>
              <a:t>Major Steps in Sales Force Management</a:t>
            </a:r>
          </a:p>
        </p:txBody>
      </p:sp>
      <p:sp>
        <p:nvSpPr>
          <p:cNvPr id="1124366" name="AutoShape 14"/>
          <p:cNvSpPr>
            <a:spLocks noChangeArrowheads="1"/>
          </p:cNvSpPr>
          <p:nvPr/>
        </p:nvSpPr>
        <p:spPr bwMode="auto">
          <a:xfrm rot="5400000">
            <a:off x="4325938" y="2306638"/>
            <a:ext cx="565150" cy="6553200"/>
          </a:xfrm>
          <a:prstGeom prst="cube">
            <a:avLst>
              <a:gd name="adj" fmla="val 11648"/>
            </a:avLst>
          </a:prstGeom>
          <a:gradFill rotWithShape="0">
            <a:gsLst>
              <a:gs pos="0">
                <a:srgbClr val="3366FF"/>
              </a:gs>
              <a:gs pos="100000">
                <a:srgbClr val="3366FF">
                  <a:gamma/>
                  <a:tint val="33725"/>
                  <a:invGamma/>
                </a:srgbClr>
              </a:gs>
            </a:gsLst>
            <a:lin ang="5400000" scaled="1"/>
          </a:gradFill>
          <a:ln w="12700">
            <a:solidFill>
              <a:srgbClr val="000000"/>
            </a:solidFill>
            <a:miter lim="800000"/>
            <a:headEnd/>
            <a:tailEnd/>
          </a:ln>
          <a:effectLst>
            <a:outerShdw dist="89803" dir="2700000" algn="ctr" rotWithShape="0">
              <a:srgbClr val="676767"/>
            </a:outerShdw>
          </a:effectLst>
        </p:spPr>
        <p:txBody>
          <a:bodyPr rot="10800000" vert="eaVert" wrap="none" lIns="84053" tIns="41315" rIns="84053" bIns="41315" anchor="ctr"/>
          <a:lstStyle>
            <a:lvl1pPr defTabSz="831850">
              <a:defRPr sz="2400">
                <a:solidFill>
                  <a:schemeClr val="tx1"/>
                </a:solidFill>
                <a:latin typeface="Times New Roman" pitchFamily="18" charset="0"/>
              </a:defRPr>
            </a:lvl1pPr>
            <a:lvl2pPr marL="415925" defTabSz="831850">
              <a:defRPr sz="2400">
                <a:solidFill>
                  <a:schemeClr val="tx1"/>
                </a:solidFill>
                <a:latin typeface="Times New Roman" pitchFamily="18" charset="0"/>
              </a:defRPr>
            </a:lvl2pPr>
            <a:lvl3pPr marL="831850" defTabSz="831850">
              <a:defRPr sz="2400">
                <a:solidFill>
                  <a:schemeClr val="tx1"/>
                </a:solidFill>
                <a:latin typeface="Times New Roman" pitchFamily="18" charset="0"/>
              </a:defRPr>
            </a:lvl3pPr>
            <a:lvl4pPr marL="1246188" defTabSz="831850">
              <a:defRPr sz="2400">
                <a:solidFill>
                  <a:schemeClr val="tx1"/>
                </a:solidFill>
                <a:latin typeface="Times New Roman" pitchFamily="18" charset="0"/>
              </a:defRPr>
            </a:lvl4pPr>
            <a:lvl5pPr marL="1660525" defTabSz="831850">
              <a:defRPr sz="2400">
                <a:solidFill>
                  <a:schemeClr val="tx1"/>
                </a:solidFill>
                <a:latin typeface="Times New Roman" pitchFamily="18" charset="0"/>
              </a:defRPr>
            </a:lvl5pPr>
            <a:lvl6pPr marL="2117725" defTabSz="831850" fontAlgn="base">
              <a:spcBef>
                <a:spcPct val="0"/>
              </a:spcBef>
              <a:spcAft>
                <a:spcPct val="0"/>
              </a:spcAft>
              <a:defRPr sz="2400">
                <a:solidFill>
                  <a:schemeClr val="tx1"/>
                </a:solidFill>
                <a:latin typeface="Times New Roman" pitchFamily="18" charset="0"/>
              </a:defRPr>
            </a:lvl6pPr>
            <a:lvl7pPr marL="2574925" defTabSz="831850" fontAlgn="base">
              <a:spcBef>
                <a:spcPct val="0"/>
              </a:spcBef>
              <a:spcAft>
                <a:spcPct val="0"/>
              </a:spcAft>
              <a:defRPr sz="2400">
                <a:solidFill>
                  <a:schemeClr val="tx1"/>
                </a:solidFill>
                <a:latin typeface="Times New Roman" pitchFamily="18" charset="0"/>
              </a:defRPr>
            </a:lvl7pPr>
            <a:lvl8pPr marL="3032125" defTabSz="831850" fontAlgn="base">
              <a:spcBef>
                <a:spcPct val="0"/>
              </a:spcBef>
              <a:spcAft>
                <a:spcPct val="0"/>
              </a:spcAft>
              <a:defRPr sz="2400">
                <a:solidFill>
                  <a:schemeClr val="tx1"/>
                </a:solidFill>
                <a:latin typeface="Times New Roman" pitchFamily="18" charset="0"/>
              </a:defRPr>
            </a:lvl8pPr>
            <a:lvl9pPr marL="3489325" defTabSz="831850" fontAlgn="base">
              <a:spcBef>
                <a:spcPct val="0"/>
              </a:spcBef>
              <a:spcAft>
                <a:spcPct val="0"/>
              </a:spcAft>
              <a:defRPr sz="2400">
                <a:solidFill>
                  <a:schemeClr val="tx1"/>
                </a:solidFill>
                <a:latin typeface="Times New Roman" pitchFamily="18" charset="0"/>
              </a:defRPr>
            </a:lvl9pPr>
          </a:lstStyle>
          <a:p>
            <a:pPr algn="ctr" eaLnBrk="0" hangingPunct="0"/>
            <a:r>
              <a:rPr lang="en-US" altLang="en-US">
                <a:solidFill>
                  <a:srgbClr val="000000"/>
                </a:solidFill>
                <a:latin typeface="Tahoma" pitchFamily="34" charset="0"/>
              </a:rPr>
              <a:t>Motivating Salespeople</a:t>
            </a:r>
          </a:p>
        </p:txBody>
      </p:sp>
      <p:sp>
        <p:nvSpPr>
          <p:cNvPr id="1124367" name="AutoShape 15"/>
          <p:cNvSpPr>
            <a:spLocks noChangeArrowheads="1"/>
          </p:cNvSpPr>
          <p:nvPr/>
        </p:nvSpPr>
        <p:spPr bwMode="auto">
          <a:xfrm rot="-5400000">
            <a:off x="4265613" y="4892675"/>
            <a:ext cx="304800" cy="533400"/>
          </a:xfrm>
          <a:prstGeom prst="leftArrow">
            <a:avLst>
              <a:gd name="adj1" fmla="val 50000"/>
              <a:gd name="adj2" fmla="val 25000"/>
            </a:avLst>
          </a:prstGeom>
          <a:solidFill>
            <a:srgbClr val="969696"/>
          </a:solidFill>
          <a:ln>
            <a:noFill/>
          </a:ln>
          <a:effectLst/>
          <a:scene3d>
            <a:camera prst="legacyPerspectiveBottom"/>
            <a:lightRig rig="legacyFlat3" dir="t"/>
          </a:scene3d>
          <a:sp3d extrusionH="887400" prstMaterial="legacyMatte">
            <a:bevelT w="13500" h="13500" prst="angle"/>
            <a:bevelB w="13500" h="13500" prst="angle"/>
            <a:extrusionClr>
              <a:srgbClr val="969696"/>
            </a:extrusion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Tree>
    <p:extLst>
      <p:ext uri="{BB962C8B-B14F-4D97-AF65-F5344CB8AC3E}">
        <p14:creationId xmlns:p14="http://schemas.microsoft.com/office/powerpoint/2010/main" val="137253857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4354"/>
                                        </p:tgtEl>
                                        <p:attrNameLst>
                                          <p:attrName>style.visibility</p:attrName>
                                        </p:attrNameLst>
                                      </p:cBhvr>
                                      <p:to>
                                        <p:strVal val="visible"/>
                                      </p:to>
                                    </p:set>
                                    <p:animEffect transition="in" filter="box(in)">
                                      <p:cBhvr>
                                        <p:cTn id="7" dur="500"/>
                                        <p:tgtEl>
                                          <p:spTgt spid="11243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 fill="hold" grpId="0" nodeType="clickEffect">
                                  <p:stCondLst>
                                    <p:cond delay="0"/>
                                  </p:stCondLst>
                                  <p:childTnLst>
                                    <p:set>
                                      <p:cBhvr>
                                        <p:cTn id="11" dur="1" fill="hold">
                                          <p:stCondLst>
                                            <p:cond delay="0"/>
                                          </p:stCondLst>
                                        </p:cTn>
                                        <p:tgtEl>
                                          <p:spTgt spid="1124360"/>
                                        </p:tgtEl>
                                        <p:attrNameLst>
                                          <p:attrName>style.visibility</p:attrName>
                                        </p:attrNameLst>
                                      </p:cBhvr>
                                      <p:to>
                                        <p:strVal val="visible"/>
                                      </p:to>
                                    </p:set>
                                    <p:anim calcmode="lin" valueType="num">
                                      <p:cBhvr>
                                        <p:cTn id="12" dur="500" fill="hold"/>
                                        <p:tgtEl>
                                          <p:spTgt spid="1124360"/>
                                        </p:tgtEl>
                                        <p:attrNameLst>
                                          <p:attrName>ppt_x</p:attrName>
                                        </p:attrNameLst>
                                      </p:cBhvr>
                                      <p:tavLst>
                                        <p:tav tm="0">
                                          <p:val>
                                            <p:strVal val="#ppt_x"/>
                                          </p:val>
                                        </p:tav>
                                        <p:tav tm="100000">
                                          <p:val>
                                            <p:strVal val="#ppt_x"/>
                                          </p:val>
                                        </p:tav>
                                      </p:tavLst>
                                    </p:anim>
                                    <p:anim calcmode="lin" valueType="num">
                                      <p:cBhvr>
                                        <p:cTn id="13" dur="500" fill="hold"/>
                                        <p:tgtEl>
                                          <p:spTgt spid="1124360"/>
                                        </p:tgtEl>
                                        <p:attrNameLst>
                                          <p:attrName>ppt_y</p:attrName>
                                        </p:attrNameLst>
                                      </p:cBhvr>
                                      <p:tavLst>
                                        <p:tav tm="0">
                                          <p:val>
                                            <p:strVal val="#ppt_y-#ppt_h/2"/>
                                          </p:val>
                                        </p:tav>
                                        <p:tav tm="100000">
                                          <p:val>
                                            <p:strVal val="#ppt_y"/>
                                          </p:val>
                                        </p:tav>
                                      </p:tavLst>
                                    </p:anim>
                                    <p:anim calcmode="lin" valueType="num">
                                      <p:cBhvr>
                                        <p:cTn id="14" dur="500" fill="hold"/>
                                        <p:tgtEl>
                                          <p:spTgt spid="1124360"/>
                                        </p:tgtEl>
                                        <p:attrNameLst>
                                          <p:attrName>ppt_w</p:attrName>
                                        </p:attrNameLst>
                                      </p:cBhvr>
                                      <p:tavLst>
                                        <p:tav tm="0">
                                          <p:val>
                                            <p:strVal val="#ppt_w"/>
                                          </p:val>
                                        </p:tav>
                                        <p:tav tm="100000">
                                          <p:val>
                                            <p:strVal val="#ppt_w"/>
                                          </p:val>
                                        </p:tav>
                                      </p:tavLst>
                                    </p:anim>
                                    <p:anim calcmode="lin" valueType="num">
                                      <p:cBhvr>
                                        <p:cTn id="15" dur="500" fill="hold"/>
                                        <p:tgtEl>
                                          <p:spTgt spid="1124360"/>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1124355"/>
                                        </p:tgtEl>
                                        <p:attrNameLst>
                                          <p:attrName>style.visibility</p:attrName>
                                        </p:attrNameLst>
                                      </p:cBhvr>
                                      <p:to>
                                        <p:strVal val="visible"/>
                                      </p:to>
                                    </p:set>
                                    <p:animEffect transition="in" filter="box(out)">
                                      <p:cBhvr>
                                        <p:cTn id="20" dur="500"/>
                                        <p:tgtEl>
                                          <p:spTgt spid="112435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 fill="hold" grpId="0" nodeType="clickEffect">
                                  <p:stCondLst>
                                    <p:cond delay="0"/>
                                  </p:stCondLst>
                                  <p:childTnLst>
                                    <p:set>
                                      <p:cBhvr>
                                        <p:cTn id="24" dur="1" fill="hold">
                                          <p:stCondLst>
                                            <p:cond delay="0"/>
                                          </p:stCondLst>
                                        </p:cTn>
                                        <p:tgtEl>
                                          <p:spTgt spid="1124361"/>
                                        </p:tgtEl>
                                        <p:attrNameLst>
                                          <p:attrName>style.visibility</p:attrName>
                                        </p:attrNameLst>
                                      </p:cBhvr>
                                      <p:to>
                                        <p:strVal val="visible"/>
                                      </p:to>
                                    </p:set>
                                    <p:anim calcmode="lin" valueType="num">
                                      <p:cBhvr>
                                        <p:cTn id="25" dur="500" fill="hold"/>
                                        <p:tgtEl>
                                          <p:spTgt spid="1124361"/>
                                        </p:tgtEl>
                                        <p:attrNameLst>
                                          <p:attrName>ppt_x</p:attrName>
                                        </p:attrNameLst>
                                      </p:cBhvr>
                                      <p:tavLst>
                                        <p:tav tm="0">
                                          <p:val>
                                            <p:strVal val="#ppt_x"/>
                                          </p:val>
                                        </p:tav>
                                        <p:tav tm="100000">
                                          <p:val>
                                            <p:strVal val="#ppt_x"/>
                                          </p:val>
                                        </p:tav>
                                      </p:tavLst>
                                    </p:anim>
                                    <p:anim calcmode="lin" valueType="num">
                                      <p:cBhvr>
                                        <p:cTn id="26" dur="500" fill="hold"/>
                                        <p:tgtEl>
                                          <p:spTgt spid="1124361"/>
                                        </p:tgtEl>
                                        <p:attrNameLst>
                                          <p:attrName>ppt_y</p:attrName>
                                        </p:attrNameLst>
                                      </p:cBhvr>
                                      <p:tavLst>
                                        <p:tav tm="0">
                                          <p:val>
                                            <p:strVal val="#ppt_y-#ppt_h/2"/>
                                          </p:val>
                                        </p:tav>
                                        <p:tav tm="100000">
                                          <p:val>
                                            <p:strVal val="#ppt_y"/>
                                          </p:val>
                                        </p:tav>
                                      </p:tavLst>
                                    </p:anim>
                                    <p:anim calcmode="lin" valueType="num">
                                      <p:cBhvr>
                                        <p:cTn id="27" dur="500" fill="hold"/>
                                        <p:tgtEl>
                                          <p:spTgt spid="1124361"/>
                                        </p:tgtEl>
                                        <p:attrNameLst>
                                          <p:attrName>ppt_w</p:attrName>
                                        </p:attrNameLst>
                                      </p:cBhvr>
                                      <p:tavLst>
                                        <p:tav tm="0">
                                          <p:val>
                                            <p:strVal val="#ppt_w"/>
                                          </p:val>
                                        </p:tav>
                                        <p:tav tm="100000">
                                          <p:val>
                                            <p:strVal val="#ppt_w"/>
                                          </p:val>
                                        </p:tav>
                                      </p:tavLst>
                                    </p:anim>
                                    <p:anim calcmode="lin" valueType="num">
                                      <p:cBhvr>
                                        <p:cTn id="28" dur="500" fill="hold"/>
                                        <p:tgtEl>
                                          <p:spTgt spid="1124361"/>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1124356"/>
                                        </p:tgtEl>
                                        <p:attrNameLst>
                                          <p:attrName>style.visibility</p:attrName>
                                        </p:attrNameLst>
                                      </p:cBhvr>
                                      <p:to>
                                        <p:strVal val="visible"/>
                                      </p:to>
                                    </p:set>
                                    <p:animEffect transition="in" filter="box(in)">
                                      <p:cBhvr>
                                        <p:cTn id="33" dur="500"/>
                                        <p:tgtEl>
                                          <p:spTgt spid="112435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7" presetClass="entr" presetSubtype="1" fill="hold" grpId="0" nodeType="clickEffect">
                                  <p:stCondLst>
                                    <p:cond delay="0"/>
                                  </p:stCondLst>
                                  <p:childTnLst>
                                    <p:set>
                                      <p:cBhvr>
                                        <p:cTn id="37" dur="1" fill="hold">
                                          <p:stCondLst>
                                            <p:cond delay="0"/>
                                          </p:stCondLst>
                                        </p:cTn>
                                        <p:tgtEl>
                                          <p:spTgt spid="1124362"/>
                                        </p:tgtEl>
                                        <p:attrNameLst>
                                          <p:attrName>style.visibility</p:attrName>
                                        </p:attrNameLst>
                                      </p:cBhvr>
                                      <p:to>
                                        <p:strVal val="visible"/>
                                      </p:to>
                                    </p:set>
                                    <p:anim calcmode="lin" valueType="num">
                                      <p:cBhvr>
                                        <p:cTn id="38" dur="500" fill="hold"/>
                                        <p:tgtEl>
                                          <p:spTgt spid="1124362"/>
                                        </p:tgtEl>
                                        <p:attrNameLst>
                                          <p:attrName>ppt_x</p:attrName>
                                        </p:attrNameLst>
                                      </p:cBhvr>
                                      <p:tavLst>
                                        <p:tav tm="0">
                                          <p:val>
                                            <p:strVal val="#ppt_x"/>
                                          </p:val>
                                        </p:tav>
                                        <p:tav tm="100000">
                                          <p:val>
                                            <p:strVal val="#ppt_x"/>
                                          </p:val>
                                        </p:tav>
                                      </p:tavLst>
                                    </p:anim>
                                    <p:anim calcmode="lin" valueType="num">
                                      <p:cBhvr>
                                        <p:cTn id="39" dur="500" fill="hold"/>
                                        <p:tgtEl>
                                          <p:spTgt spid="1124362"/>
                                        </p:tgtEl>
                                        <p:attrNameLst>
                                          <p:attrName>ppt_y</p:attrName>
                                        </p:attrNameLst>
                                      </p:cBhvr>
                                      <p:tavLst>
                                        <p:tav tm="0">
                                          <p:val>
                                            <p:strVal val="#ppt_y-#ppt_h/2"/>
                                          </p:val>
                                        </p:tav>
                                        <p:tav tm="100000">
                                          <p:val>
                                            <p:strVal val="#ppt_y"/>
                                          </p:val>
                                        </p:tav>
                                      </p:tavLst>
                                    </p:anim>
                                    <p:anim calcmode="lin" valueType="num">
                                      <p:cBhvr>
                                        <p:cTn id="40" dur="500" fill="hold"/>
                                        <p:tgtEl>
                                          <p:spTgt spid="1124362"/>
                                        </p:tgtEl>
                                        <p:attrNameLst>
                                          <p:attrName>ppt_w</p:attrName>
                                        </p:attrNameLst>
                                      </p:cBhvr>
                                      <p:tavLst>
                                        <p:tav tm="0">
                                          <p:val>
                                            <p:strVal val="#ppt_w"/>
                                          </p:val>
                                        </p:tav>
                                        <p:tav tm="100000">
                                          <p:val>
                                            <p:strVal val="#ppt_w"/>
                                          </p:val>
                                        </p:tav>
                                      </p:tavLst>
                                    </p:anim>
                                    <p:anim calcmode="lin" valueType="num">
                                      <p:cBhvr>
                                        <p:cTn id="41" dur="500" fill="hold"/>
                                        <p:tgtEl>
                                          <p:spTgt spid="1124362"/>
                                        </p:tgtEl>
                                        <p:attrNameLst>
                                          <p:attrName>ppt_h</p:attrName>
                                        </p:attrNameLst>
                                      </p:cBhvr>
                                      <p:tavLst>
                                        <p:tav tm="0">
                                          <p:val>
                                            <p:fltVal val="0"/>
                                          </p:val>
                                        </p:tav>
                                        <p:tav tm="100000">
                                          <p:val>
                                            <p:strVal val="#ppt_h"/>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32" fill="hold" grpId="0" nodeType="clickEffect">
                                  <p:stCondLst>
                                    <p:cond delay="0"/>
                                  </p:stCondLst>
                                  <p:childTnLst>
                                    <p:set>
                                      <p:cBhvr>
                                        <p:cTn id="45" dur="1" fill="hold">
                                          <p:stCondLst>
                                            <p:cond delay="0"/>
                                          </p:stCondLst>
                                        </p:cTn>
                                        <p:tgtEl>
                                          <p:spTgt spid="1124357"/>
                                        </p:tgtEl>
                                        <p:attrNameLst>
                                          <p:attrName>style.visibility</p:attrName>
                                        </p:attrNameLst>
                                      </p:cBhvr>
                                      <p:to>
                                        <p:strVal val="visible"/>
                                      </p:to>
                                    </p:set>
                                    <p:animEffect transition="in" filter="box(out)">
                                      <p:cBhvr>
                                        <p:cTn id="46" dur="500"/>
                                        <p:tgtEl>
                                          <p:spTgt spid="112435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7" presetClass="entr" presetSubtype="1" fill="hold" grpId="0" nodeType="clickEffect">
                                  <p:stCondLst>
                                    <p:cond delay="0"/>
                                  </p:stCondLst>
                                  <p:childTnLst>
                                    <p:set>
                                      <p:cBhvr>
                                        <p:cTn id="50" dur="1" fill="hold">
                                          <p:stCondLst>
                                            <p:cond delay="0"/>
                                          </p:stCondLst>
                                        </p:cTn>
                                        <p:tgtEl>
                                          <p:spTgt spid="1124363"/>
                                        </p:tgtEl>
                                        <p:attrNameLst>
                                          <p:attrName>style.visibility</p:attrName>
                                        </p:attrNameLst>
                                      </p:cBhvr>
                                      <p:to>
                                        <p:strVal val="visible"/>
                                      </p:to>
                                    </p:set>
                                    <p:anim calcmode="lin" valueType="num">
                                      <p:cBhvr>
                                        <p:cTn id="51" dur="500" fill="hold"/>
                                        <p:tgtEl>
                                          <p:spTgt spid="1124363"/>
                                        </p:tgtEl>
                                        <p:attrNameLst>
                                          <p:attrName>ppt_x</p:attrName>
                                        </p:attrNameLst>
                                      </p:cBhvr>
                                      <p:tavLst>
                                        <p:tav tm="0">
                                          <p:val>
                                            <p:strVal val="#ppt_x"/>
                                          </p:val>
                                        </p:tav>
                                        <p:tav tm="100000">
                                          <p:val>
                                            <p:strVal val="#ppt_x"/>
                                          </p:val>
                                        </p:tav>
                                      </p:tavLst>
                                    </p:anim>
                                    <p:anim calcmode="lin" valueType="num">
                                      <p:cBhvr>
                                        <p:cTn id="52" dur="500" fill="hold"/>
                                        <p:tgtEl>
                                          <p:spTgt spid="1124363"/>
                                        </p:tgtEl>
                                        <p:attrNameLst>
                                          <p:attrName>ppt_y</p:attrName>
                                        </p:attrNameLst>
                                      </p:cBhvr>
                                      <p:tavLst>
                                        <p:tav tm="0">
                                          <p:val>
                                            <p:strVal val="#ppt_y-#ppt_h/2"/>
                                          </p:val>
                                        </p:tav>
                                        <p:tav tm="100000">
                                          <p:val>
                                            <p:strVal val="#ppt_y"/>
                                          </p:val>
                                        </p:tav>
                                      </p:tavLst>
                                    </p:anim>
                                    <p:anim calcmode="lin" valueType="num">
                                      <p:cBhvr>
                                        <p:cTn id="53" dur="500" fill="hold"/>
                                        <p:tgtEl>
                                          <p:spTgt spid="1124363"/>
                                        </p:tgtEl>
                                        <p:attrNameLst>
                                          <p:attrName>ppt_w</p:attrName>
                                        </p:attrNameLst>
                                      </p:cBhvr>
                                      <p:tavLst>
                                        <p:tav tm="0">
                                          <p:val>
                                            <p:strVal val="#ppt_w"/>
                                          </p:val>
                                        </p:tav>
                                        <p:tav tm="100000">
                                          <p:val>
                                            <p:strVal val="#ppt_w"/>
                                          </p:val>
                                        </p:tav>
                                      </p:tavLst>
                                    </p:anim>
                                    <p:anim calcmode="lin" valueType="num">
                                      <p:cBhvr>
                                        <p:cTn id="54" dur="500" fill="hold"/>
                                        <p:tgtEl>
                                          <p:spTgt spid="1124363"/>
                                        </p:tgtEl>
                                        <p:attrNameLst>
                                          <p:attrName>ppt_h</p:attrName>
                                        </p:attrNameLst>
                                      </p:cBhvr>
                                      <p:tavLst>
                                        <p:tav tm="0">
                                          <p:val>
                                            <p:fltVal val="0"/>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124358"/>
                                        </p:tgtEl>
                                        <p:attrNameLst>
                                          <p:attrName>style.visibility</p:attrName>
                                        </p:attrNameLst>
                                      </p:cBhvr>
                                      <p:to>
                                        <p:strVal val="visible"/>
                                      </p:to>
                                    </p:set>
                                    <p:animEffect transition="in" filter="box(in)">
                                      <p:cBhvr>
                                        <p:cTn id="59" dur="500"/>
                                        <p:tgtEl>
                                          <p:spTgt spid="1124358"/>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7" presetClass="entr" presetSubtype="1" fill="hold" grpId="0" nodeType="clickEffect">
                                  <p:stCondLst>
                                    <p:cond delay="0"/>
                                  </p:stCondLst>
                                  <p:childTnLst>
                                    <p:set>
                                      <p:cBhvr>
                                        <p:cTn id="63" dur="1" fill="hold">
                                          <p:stCondLst>
                                            <p:cond delay="0"/>
                                          </p:stCondLst>
                                        </p:cTn>
                                        <p:tgtEl>
                                          <p:spTgt spid="1124364"/>
                                        </p:tgtEl>
                                        <p:attrNameLst>
                                          <p:attrName>style.visibility</p:attrName>
                                        </p:attrNameLst>
                                      </p:cBhvr>
                                      <p:to>
                                        <p:strVal val="visible"/>
                                      </p:to>
                                    </p:set>
                                    <p:anim calcmode="lin" valueType="num">
                                      <p:cBhvr>
                                        <p:cTn id="64" dur="500" fill="hold"/>
                                        <p:tgtEl>
                                          <p:spTgt spid="1124364"/>
                                        </p:tgtEl>
                                        <p:attrNameLst>
                                          <p:attrName>ppt_x</p:attrName>
                                        </p:attrNameLst>
                                      </p:cBhvr>
                                      <p:tavLst>
                                        <p:tav tm="0">
                                          <p:val>
                                            <p:strVal val="#ppt_x"/>
                                          </p:val>
                                        </p:tav>
                                        <p:tav tm="100000">
                                          <p:val>
                                            <p:strVal val="#ppt_x"/>
                                          </p:val>
                                        </p:tav>
                                      </p:tavLst>
                                    </p:anim>
                                    <p:anim calcmode="lin" valueType="num">
                                      <p:cBhvr>
                                        <p:cTn id="65" dur="500" fill="hold"/>
                                        <p:tgtEl>
                                          <p:spTgt spid="1124364"/>
                                        </p:tgtEl>
                                        <p:attrNameLst>
                                          <p:attrName>ppt_y</p:attrName>
                                        </p:attrNameLst>
                                      </p:cBhvr>
                                      <p:tavLst>
                                        <p:tav tm="0">
                                          <p:val>
                                            <p:strVal val="#ppt_y-#ppt_h/2"/>
                                          </p:val>
                                        </p:tav>
                                        <p:tav tm="100000">
                                          <p:val>
                                            <p:strVal val="#ppt_y"/>
                                          </p:val>
                                        </p:tav>
                                      </p:tavLst>
                                    </p:anim>
                                    <p:anim calcmode="lin" valueType="num">
                                      <p:cBhvr>
                                        <p:cTn id="66" dur="500" fill="hold"/>
                                        <p:tgtEl>
                                          <p:spTgt spid="1124364"/>
                                        </p:tgtEl>
                                        <p:attrNameLst>
                                          <p:attrName>ppt_w</p:attrName>
                                        </p:attrNameLst>
                                      </p:cBhvr>
                                      <p:tavLst>
                                        <p:tav tm="0">
                                          <p:val>
                                            <p:strVal val="#ppt_w"/>
                                          </p:val>
                                        </p:tav>
                                        <p:tav tm="100000">
                                          <p:val>
                                            <p:strVal val="#ppt_w"/>
                                          </p:val>
                                        </p:tav>
                                      </p:tavLst>
                                    </p:anim>
                                    <p:anim calcmode="lin" valueType="num">
                                      <p:cBhvr>
                                        <p:cTn id="67" dur="500" fill="hold"/>
                                        <p:tgtEl>
                                          <p:spTgt spid="1124364"/>
                                        </p:tgtEl>
                                        <p:attrNameLst>
                                          <p:attrName>ppt_h</p:attrName>
                                        </p:attrNameLst>
                                      </p:cBhvr>
                                      <p:tavLst>
                                        <p:tav tm="0">
                                          <p:val>
                                            <p:fltVal val="0"/>
                                          </p:val>
                                        </p:tav>
                                        <p:tav tm="100000">
                                          <p:val>
                                            <p:strVal val="#ppt_h"/>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32" fill="hold" grpId="0" nodeType="clickEffect">
                                  <p:stCondLst>
                                    <p:cond delay="0"/>
                                  </p:stCondLst>
                                  <p:childTnLst>
                                    <p:set>
                                      <p:cBhvr>
                                        <p:cTn id="71" dur="1" fill="hold">
                                          <p:stCondLst>
                                            <p:cond delay="0"/>
                                          </p:stCondLst>
                                        </p:cTn>
                                        <p:tgtEl>
                                          <p:spTgt spid="1124359"/>
                                        </p:tgtEl>
                                        <p:attrNameLst>
                                          <p:attrName>style.visibility</p:attrName>
                                        </p:attrNameLst>
                                      </p:cBhvr>
                                      <p:to>
                                        <p:strVal val="visible"/>
                                      </p:to>
                                    </p:set>
                                    <p:animEffect transition="in" filter="box(out)">
                                      <p:cBhvr>
                                        <p:cTn id="72" dur="500"/>
                                        <p:tgtEl>
                                          <p:spTgt spid="112435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1" fill="hold" grpId="0" nodeType="clickEffect">
                                  <p:stCondLst>
                                    <p:cond delay="0"/>
                                  </p:stCondLst>
                                  <p:childTnLst>
                                    <p:set>
                                      <p:cBhvr>
                                        <p:cTn id="76" dur="1" fill="hold">
                                          <p:stCondLst>
                                            <p:cond delay="0"/>
                                          </p:stCondLst>
                                        </p:cTn>
                                        <p:tgtEl>
                                          <p:spTgt spid="1124367"/>
                                        </p:tgtEl>
                                        <p:attrNameLst>
                                          <p:attrName>style.visibility</p:attrName>
                                        </p:attrNameLst>
                                      </p:cBhvr>
                                      <p:to>
                                        <p:strVal val="visible"/>
                                      </p:to>
                                    </p:set>
                                    <p:anim calcmode="lin" valueType="num">
                                      <p:cBhvr>
                                        <p:cTn id="77" dur="500" fill="hold"/>
                                        <p:tgtEl>
                                          <p:spTgt spid="1124367"/>
                                        </p:tgtEl>
                                        <p:attrNameLst>
                                          <p:attrName>ppt_x</p:attrName>
                                        </p:attrNameLst>
                                      </p:cBhvr>
                                      <p:tavLst>
                                        <p:tav tm="0">
                                          <p:val>
                                            <p:strVal val="#ppt_x"/>
                                          </p:val>
                                        </p:tav>
                                        <p:tav tm="100000">
                                          <p:val>
                                            <p:strVal val="#ppt_x"/>
                                          </p:val>
                                        </p:tav>
                                      </p:tavLst>
                                    </p:anim>
                                    <p:anim calcmode="lin" valueType="num">
                                      <p:cBhvr>
                                        <p:cTn id="78" dur="500" fill="hold"/>
                                        <p:tgtEl>
                                          <p:spTgt spid="1124367"/>
                                        </p:tgtEl>
                                        <p:attrNameLst>
                                          <p:attrName>ppt_y</p:attrName>
                                        </p:attrNameLst>
                                      </p:cBhvr>
                                      <p:tavLst>
                                        <p:tav tm="0">
                                          <p:val>
                                            <p:strVal val="#ppt_y-#ppt_h/2"/>
                                          </p:val>
                                        </p:tav>
                                        <p:tav tm="100000">
                                          <p:val>
                                            <p:strVal val="#ppt_y"/>
                                          </p:val>
                                        </p:tav>
                                      </p:tavLst>
                                    </p:anim>
                                    <p:anim calcmode="lin" valueType="num">
                                      <p:cBhvr>
                                        <p:cTn id="79" dur="500" fill="hold"/>
                                        <p:tgtEl>
                                          <p:spTgt spid="1124367"/>
                                        </p:tgtEl>
                                        <p:attrNameLst>
                                          <p:attrName>ppt_w</p:attrName>
                                        </p:attrNameLst>
                                      </p:cBhvr>
                                      <p:tavLst>
                                        <p:tav tm="0">
                                          <p:val>
                                            <p:strVal val="#ppt_w"/>
                                          </p:val>
                                        </p:tav>
                                        <p:tav tm="100000">
                                          <p:val>
                                            <p:strVal val="#ppt_w"/>
                                          </p:val>
                                        </p:tav>
                                      </p:tavLst>
                                    </p:anim>
                                    <p:anim calcmode="lin" valueType="num">
                                      <p:cBhvr>
                                        <p:cTn id="80" dur="500" fill="hold"/>
                                        <p:tgtEl>
                                          <p:spTgt spid="1124367"/>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1124366"/>
                                        </p:tgtEl>
                                        <p:attrNameLst>
                                          <p:attrName>style.visibility</p:attrName>
                                        </p:attrNameLst>
                                      </p:cBhvr>
                                      <p:to>
                                        <p:strVal val="visible"/>
                                      </p:to>
                                    </p:set>
                                    <p:animEffect transition="in" filter="box(in)">
                                      <p:cBhvr>
                                        <p:cTn id="85" dur="500"/>
                                        <p:tgtEl>
                                          <p:spTgt spid="1124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4354" grpId="0" animBg="1" autoUpdateAnimBg="0"/>
      <p:bldP spid="1124355" grpId="0" animBg="1" autoUpdateAnimBg="0"/>
      <p:bldP spid="1124356" grpId="0" animBg="1" autoUpdateAnimBg="0"/>
      <p:bldP spid="1124357" grpId="0" animBg="1" autoUpdateAnimBg="0"/>
      <p:bldP spid="1124358" grpId="0" animBg="1" autoUpdateAnimBg="0"/>
      <p:bldP spid="1124359" grpId="0" animBg="1" autoUpdateAnimBg="0"/>
      <p:bldP spid="1124360" grpId="0" animBg="1"/>
      <p:bldP spid="1124361" grpId="0" animBg="1"/>
      <p:bldP spid="1124362" grpId="0" animBg="1"/>
      <p:bldP spid="1124363" grpId="0" animBg="1"/>
      <p:bldP spid="1124364" grpId="0" animBg="1"/>
      <p:bldP spid="1124366" grpId="0" animBg="1" autoUpdateAnimBg="0"/>
      <p:bldP spid="112436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02" name="Rectangle 2"/>
          <p:cNvSpPr>
            <a:spLocks noChangeArrowheads="1"/>
          </p:cNvSpPr>
          <p:nvPr/>
        </p:nvSpPr>
        <p:spPr bwMode="auto">
          <a:xfrm rot="5400000">
            <a:off x="2182813" y="103187"/>
            <a:ext cx="1157288" cy="4913313"/>
          </a:xfrm>
          <a:prstGeom prst="rect">
            <a:avLst/>
          </a:prstGeom>
          <a:gradFill rotWithShape="0">
            <a:gsLst>
              <a:gs pos="0">
                <a:srgbClr val="3366FF"/>
              </a:gs>
              <a:gs pos="100000">
                <a:srgbClr val="3366FF">
                  <a:gamma/>
                  <a:tint val="63922"/>
                  <a:invGamma/>
                </a:srgbClr>
              </a:gs>
            </a:gsLst>
            <a:lin ang="5400000" scaled="1"/>
          </a:gradFill>
          <a:ln w="12700">
            <a:miter lim="800000"/>
            <a:headEnd/>
            <a:tailEnd/>
          </a:ln>
          <a:effectLst/>
          <a:scene3d>
            <a:camera prst="legacyObliqueBottomLeft"/>
            <a:lightRig rig="legacyFlat3" dir="t"/>
          </a:scene3d>
          <a:sp3d extrusionH="430200" prstMaterial="legacyMatte">
            <a:bevelT w="13500" h="13500" prst="angle"/>
            <a:bevelB w="13500" h="13500" prst="angle"/>
            <a:extrusionClr>
              <a:srgbClr val="3366FF"/>
            </a:extrusionClr>
          </a:sp3d>
          <a:extLst>
            <a:ext uri="{AF507438-7753-43E0-B8FC-AC1667EBCBE1}">
              <a14:hiddenEffects xmlns:a14="http://schemas.microsoft.com/office/drawing/2010/main">
                <a:effectLst>
                  <a:outerShdw dist="107763" dir="2700000" algn="ctr" rotWithShape="0">
                    <a:srgbClr val="500093"/>
                  </a:outerShdw>
                </a:effectLst>
              </a14:hiddenEffects>
            </a:ext>
          </a:extLst>
        </p:spPr>
        <p:txBody>
          <a:bodyPr rot="10800000" vert="eaVert" wrap="none" lIns="103998" tIns="51286" rIns="103998" bIns="51286" anchor="ctr">
            <a:flatTx/>
          </a:bodyPr>
          <a:lstStyle>
            <a:lvl1pPr defTabSz="1025525">
              <a:defRPr sz="2400">
                <a:solidFill>
                  <a:schemeClr val="tx1"/>
                </a:solidFill>
                <a:latin typeface="Times New Roman" pitchFamily="18" charset="0"/>
              </a:defRPr>
            </a:lvl1pPr>
            <a:lvl2pPr marL="512763" defTabSz="1025525">
              <a:defRPr sz="2400">
                <a:solidFill>
                  <a:schemeClr val="tx1"/>
                </a:solidFill>
                <a:latin typeface="Times New Roman" pitchFamily="18" charset="0"/>
              </a:defRPr>
            </a:lvl2pPr>
            <a:lvl3pPr marL="1025525" defTabSz="1025525">
              <a:defRPr sz="2400">
                <a:solidFill>
                  <a:schemeClr val="tx1"/>
                </a:solidFill>
                <a:latin typeface="Times New Roman" pitchFamily="18" charset="0"/>
              </a:defRPr>
            </a:lvl3pPr>
            <a:lvl4pPr marL="1538288" defTabSz="1025525">
              <a:defRPr sz="2400">
                <a:solidFill>
                  <a:schemeClr val="tx1"/>
                </a:solidFill>
                <a:latin typeface="Times New Roman" pitchFamily="18" charset="0"/>
              </a:defRPr>
            </a:lvl4pPr>
            <a:lvl5pPr marL="2051050" defTabSz="1025525">
              <a:defRPr sz="2400">
                <a:solidFill>
                  <a:schemeClr val="tx1"/>
                </a:solidFill>
                <a:latin typeface="Times New Roman" pitchFamily="18" charset="0"/>
              </a:defRPr>
            </a:lvl5pPr>
            <a:lvl6pPr marL="2508250" defTabSz="1025525" fontAlgn="base">
              <a:spcBef>
                <a:spcPct val="0"/>
              </a:spcBef>
              <a:spcAft>
                <a:spcPct val="0"/>
              </a:spcAft>
              <a:defRPr sz="2400">
                <a:solidFill>
                  <a:schemeClr val="tx1"/>
                </a:solidFill>
                <a:latin typeface="Times New Roman" pitchFamily="18" charset="0"/>
              </a:defRPr>
            </a:lvl6pPr>
            <a:lvl7pPr marL="2965450" defTabSz="1025525" fontAlgn="base">
              <a:spcBef>
                <a:spcPct val="0"/>
              </a:spcBef>
              <a:spcAft>
                <a:spcPct val="0"/>
              </a:spcAft>
              <a:defRPr sz="2400">
                <a:solidFill>
                  <a:schemeClr val="tx1"/>
                </a:solidFill>
                <a:latin typeface="Times New Roman" pitchFamily="18" charset="0"/>
              </a:defRPr>
            </a:lvl7pPr>
            <a:lvl8pPr marL="3422650" defTabSz="1025525" fontAlgn="base">
              <a:spcBef>
                <a:spcPct val="0"/>
              </a:spcBef>
              <a:spcAft>
                <a:spcPct val="0"/>
              </a:spcAft>
              <a:defRPr sz="2400">
                <a:solidFill>
                  <a:schemeClr val="tx1"/>
                </a:solidFill>
                <a:latin typeface="Times New Roman" pitchFamily="18" charset="0"/>
              </a:defRPr>
            </a:lvl8pPr>
            <a:lvl9pPr marL="3879850" defTabSz="1025525" fontAlgn="base">
              <a:spcBef>
                <a:spcPct val="0"/>
              </a:spcBef>
              <a:spcAft>
                <a:spcPct val="0"/>
              </a:spcAft>
              <a:defRPr sz="2400">
                <a:solidFill>
                  <a:schemeClr val="tx1"/>
                </a:solidFill>
                <a:latin typeface="Times New Roman" pitchFamily="18" charset="0"/>
              </a:defRPr>
            </a:lvl9pPr>
          </a:lstStyle>
          <a:p>
            <a:pPr algn="ctr" eaLnBrk="0" hangingPunct="0"/>
            <a:endParaRPr lang="en-US" altLang="en-US" sz="2200">
              <a:solidFill>
                <a:srgbClr val="000000"/>
              </a:solidFill>
              <a:latin typeface="Tahoma" pitchFamily="34" charset="0"/>
            </a:endParaRPr>
          </a:p>
          <a:p>
            <a:pPr algn="ctr" eaLnBrk="0" hangingPunct="0"/>
            <a:r>
              <a:rPr lang="en-US" altLang="en-US">
                <a:latin typeface="Tahoma" pitchFamily="34" charset="0"/>
              </a:rPr>
              <a:t>Territorial</a:t>
            </a:r>
            <a:r>
              <a:rPr lang="en-US" altLang="en-US">
                <a:solidFill>
                  <a:srgbClr val="E4F72F"/>
                </a:solidFill>
                <a:latin typeface="Tahoma" pitchFamily="34" charset="0"/>
              </a:rPr>
              <a:t> </a:t>
            </a:r>
          </a:p>
          <a:p>
            <a:pPr algn="ctr" eaLnBrk="0" hangingPunct="0"/>
            <a:r>
              <a:rPr lang="en-US" altLang="en-US">
                <a:solidFill>
                  <a:schemeClr val="bg1"/>
                </a:solidFill>
                <a:latin typeface="Tahoma" pitchFamily="34" charset="0"/>
              </a:rPr>
              <a:t>Exclusive Territory to Sell the </a:t>
            </a:r>
          </a:p>
          <a:p>
            <a:pPr algn="ctr" eaLnBrk="0" hangingPunct="0"/>
            <a:r>
              <a:rPr lang="en-US" altLang="en-US">
                <a:solidFill>
                  <a:schemeClr val="bg1"/>
                </a:solidFill>
                <a:latin typeface="Tahoma" pitchFamily="34" charset="0"/>
              </a:rPr>
              <a:t>Company’s Full Product Line</a:t>
            </a:r>
          </a:p>
          <a:p>
            <a:pPr algn="ctr" eaLnBrk="0" hangingPunct="0"/>
            <a:endParaRPr lang="en-US" altLang="en-US" sz="2000">
              <a:solidFill>
                <a:schemeClr val="bg1"/>
              </a:solidFill>
              <a:latin typeface="Tahoma" pitchFamily="34" charset="0"/>
            </a:endParaRPr>
          </a:p>
        </p:txBody>
      </p:sp>
      <p:sp>
        <p:nvSpPr>
          <p:cNvPr id="1126403" name="Rectangle 3"/>
          <p:cNvSpPr>
            <a:spLocks noChangeArrowheads="1"/>
          </p:cNvSpPr>
          <p:nvPr/>
        </p:nvSpPr>
        <p:spPr bwMode="auto">
          <a:xfrm rot="5400000">
            <a:off x="3225007" y="1781969"/>
            <a:ext cx="1058862" cy="4914900"/>
          </a:xfrm>
          <a:prstGeom prst="rect">
            <a:avLst/>
          </a:prstGeom>
          <a:gradFill rotWithShape="0">
            <a:gsLst>
              <a:gs pos="0">
                <a:srgbClr val="3366FF"/>
              </a:gs>
              <a:gs pos="100000">
                <a:srgbClr val="3366FF">
                  <a:gamma/>
                  <a:tint val="63922"/>
                  <a:invGamma/>
                </a:srgbClr>
              </a:gs>
            </a:gsLst>
            <a:lin ang="5400000" scaled="1"/>
          </a:gradFill>
          <a:ln w="12700">
            <a:miter lim="800000"/>
            <a:headEnd/>
            <a:tailEnd/>
          </a:ln>
          <a:effectLst/>
          <a:scene3d>
            <a:camera prst="legacyObliqueBottomLeft"/>
            <a:lightRig rig="legacyFlat3" dir="t"/>
          </a:scene3d>
          <a:sp3d extrusionH="430200" prstMaterial="legacyMatte">
            <a:bevelT w="13500" h="13500" prst="angle"/>
            <a:bevelB w="13500" h="13500" prst="angle"/>
            <a:extrusionClr>
              <a:srgbClr val="3366FF"/>
            </a:extrusionClr>
          </a:sp3d>
          <a:extLst>
            <a:ext uri="{AF507438-7753-43E0-B8FC-AC1667EBCBE1}">
              <a14:hiddenEffects xmlns:a14="http://schemas.microsoft.com/office/drawing/2010/main">
                <a:effectLst>
                  <a:outerShdw dist="107763" dir="2700000" algn="ctr" rotWithShape="0">
                    <a:srgbClr val="500093"/>
                  </a:outerShdw>
                </a:effectLst>
              </a14:hiddenEffects>
            </a:ext>
          </a:extLst>
        </p:spPr>
        <p:txBody>
          <a:bodyPr rot="10800000" vert="eaVert" wrap="none" lIns="103998" tIns="51286" rIns="103998" bIns="51286" anchor="ctr">
            <a:flatTx/>
          </a:bodyPr>
          <a:lstStyle>
            <a:lvl1pPr defTabSz="1025525">
              <a:defRPr sz="2400">
                <a:solidFill>
                  <a:schemeClr val="tx1"/>
                </a:solidFill>
                <a:latin typeface="Times New Roman" pitchFamily="18" charset="0"/>
              </a:defRPr>
            </a:lvl1pPr>
            <a:lvl2pPr marL="512763" defTabSz="1025525">
              <a:defRPr sz="2400">
                <a:solidFill>
                  <a:schemeClr val="tx1"/>
                </a:solidFill>
                <a:latin typeface="Times New Roman" pitchFamily="18" charset="0"/>
              </a:defRPr>
            </a:lvl2pPr>
            <a:lvl3pPr marL="1025525" defTabSz="1025525">
              <a:defRPr sz="2400">
                <a:solidFill>
                  <a:schemeClr val="tx1"/>
                </a:solidFill>
                <a:latin typeface="Times New Roman" pitchFamily="18" charset="0"/>
              </a:defRPr>
            </a:lvl3pPr>
            <a:lvl4pPr marL="1538288" defTabSz="1025525">
              <a:defRPr sz="2400">
                <a:solidFill>
                  <a:schemeClr val="tx1"/>
                </a:solidFill>
                <a:latin typeface="Times New Roman" pitchFamily="18" charset="0"/>
              </a:defRPr>
            </a:lvl4pPr>
            <a:lvl5pPr marL="2051050" defTabSz="1025525">
              <a:defRPr sz="2400">
                <a:solidFill>
                  <a:schemeClr val="tx1"/>
                </a:solidFill>
                <a:latin typeface="Times New Roman" pitchFamily="18" charset="0"/>
              </a:defRPr>
            </a:lvl5pPr>
            <a:lvl6pPr marL="2508250" defTabSz="1025525" fontAlgn="base">
              <a:spcBef>
                <a:spcPct val="0"/>
              </a:spcBef>
              <a:spcAft>
                <a:spcPct val="0"/>
              </a:spcAft>
              <a:defRPr sz="2400">
                <a:solidFill>
                  <a:schemeClr val="tx1"/>
                </a:solidFill>
                <a:latin typeface="Times New Roman" pitchFamily="18" charset="0"/>
              </a:defRPr>
            </a:lvl6pPr>
            <a:lvl7pPr marL="2965450" defTabSz="1025525" fontAlgn="base">
              <a:spcBef>
                <a:spcPct val="0"/>
              </a:spcBef>
              <a:spcAft>
                <a:spcPct val="0"/>
              </a:spcAft>
              <a:defRPr sz="2400">
                <a:solidFill>
                  <a:schemeClr val="tx1"/>
                </a:solidFill>
                <a:latin typeface="Times New Roman" pitchFamily="18" charset="0"/>
              </a:defRPr>
            </a:lvl7pPr>
            <a:lvl8pPr marL="3422650" defTabSz="1025525" fontAlgn="base">
              <a:spcBef>
                <a:spcPct val="0"/>
              </a:spcBef>
              <a:spcAft>
                <a:spcPct val="0"/>
              </a:spcAft>
              <a:defRPr sz="2400">
                <a:solidFill>
                  <a:schemeClr val="tx1"/>
                </a:solidFill>
                <a:latin typeface="Times New Roman" pitchFamily="18" charset="0"/>
              </a:defRPr>
            </a:lvl8pPr>
            <a:lvl9pPr marL="3879850" defTabSz="1025525" fontAlgn="base">
              <a:spcBef>
                <a:spcPct val="0"/>
              </a:spcBef>
              <a:spcAft>
                <a:spcPct val="0"/>
              </a:spcAft>
              <a:defRPr sz="2400">
                <a:solidFill>
                  <a:schemeClr val="tx1"/>
                </a:solidFill>
                <a:latin typeface="Times New Roman" pitchFamily="18" charset="0"/>
              </a:defRPr>
            </a:lvl9pPr>
          </a:lstStyle>
          <a:p>
            <a:pPr algn="ctr" eaLnBrk="0" hangingPunct="0"/>
            <a:endParaRPr lang="en-US" altLang="en-US">
              <a:solidFill>
                <a:srgbClr val="000000"/>
              </a:solidFill>
              <a:latin typeface="Tahoma" pitchFamily="34" charset="0"/>
            </a:endParaRPr>
          </a:p>
          <a:p>
            <a:pPr algn="ctr" eaLnBrk="0" hangingPunct="0"/>
            <a:r>
              <a:rPr lang="en-US" altLang="en-US">
                <a:latin typeface="Tahoma" pitchFamily="34" charset="0"/>
              </a:rPr>
              <a:t>Product</a:t>
            </a:r>
          </a:p>
          <a:p>
            <a:pPr algn="ctr" eaLnBrk="0" hangingPunct="0"/>
            <a:r>
              <a:rPr lang="en-US" altLang="en-US">
                <a:solidFill>
                  <a:schemeClr val="bg1"/>
                </a:solidFill>
                <a:latin typeface="Tahoma" pitchFamily="34" charset="0"/>
              </a:rPr>
              <a:t>Sales Force Sells Only a Portion of </a:t>
            </a:r>
          </a:p>
          <a:p>
            <a:pPr algn="ctr" eaLnBrk="0" hangingPunct="0"/>
            <a:r>
              <a:rPr lang="en-US" altLang="en-US">
                <a:solidFill>
                  <a:schemeClr val="bg1"/>
                </a:solidFill>
                <a:latin typeface="Tahoma" pitchFamily="34" charset="0"/>
              </a:rPr>
              <a:t>The Company’s Products or Lines</a:t>
            </a:r>
          </a:p>
          <a:p>
            <a:pPr algn="ctr" eaLnBrk="0" hangingPunct="0"/>
            <a:endParaRPr lang="en-US" altLang="en-US">
              <a:solidFill>
                <a:srgbClr val="000000"/>
              </a:solidFill>
              <a:latin typeface="Tahoma" pitchFamily="34" charset="0"/>
            </a:endParaRPr>
          </a:p>
        </p:txBody>
      </p:sp>
      <p:sp>
        <p:nvSpPr>
          <p:cNvPr id="1126404" name="Rectangle 4"/>
          <p:cNvSpPr>
            <a:spLocks noChangeArrowheads="1"/>
          </p:cNvSpPr>
          <p:nvPr/>
        </p:nvSpPr>
        <p:spPr bwMode="auto">
          <a:xfrm rot="5400000">
            <a:off x="4800600" y="3429001"/>
            <a:ext cx="1030287" cy="4913312"/>
          </a:xfrm>
          <a:prstGeom prst="rect">
            <a:avLst/>
          </a:prstGeom>
          <a:gradFill rotWithShape="0">
            <a:gsLst>
              <a:gs pos="0">
                <a:srgbClr val="3366FF"/>
              </a:gs>
              <a:gs pos="100000">
                <a:srgbClr val="3366FF">
                  <a:gamma/>
                  <a:tint val="63922"/>
                  <a:invGamma/>
                </a:srgbClr>
              </a:gs>
            </a:gsLst>
            <a:lin ang="5400000" scaled="1"/>
          </a:gradFill>
          <a:ln w="12700">
            <a:miter lim="800000"/>
            <a:headEnd/>
            <a:tailEnd/>
          </a:ln>
          <a:effectLst/>
          <a:scene3d>
            <a:camera prst="legacyObliqueBottomLeft"/>
            <a:lightRig rig="legacyFlat3" dir="t"/>
          </a:scene3d>
          <a:sp3d extrusionH="430200" prstMaterial="legacyMatte">
            <a:bevelT w="13500" h="13500" prst="angle"/>
            <a:bevelB w="13500" h="13500" prst="angle"/>
            <a:extrusionClr>
              <a:srgbClr val="3366FF"/>
            </a:extrusionClr>
          </a:sp3d>
          <a:extLst>
            <a:ext uri="{AF507438-7753-43E0-B8FC-AC1667EBCBE1}">
              <a14:hiddenEffects xmlns:a14="http://schemas.microsoft.com/office/drawing/2010/main">
                <a:effectLst>
                  <a:outerShdw dist="107763" dir="2700000" algn="ctr" rotWithShape="0">
                    <a:srgbClr val="500093"/>
                  </a:outerShdw>
                </a:effectLst>
              </a14:hiddenEffects>
            </a:ext>
          </a:extLst>
        </p:spPr>
        <p:txBody>
          <a:bodyPr rot="10800000" vert="eaVert" wrap="none" lIns="103998" tIns="51286" rIns="103998" bIns="51286" anchor="ctr">
            <a:flatTx/>
          </a:bodyPr>
          <a:lstStyle>
            <a:lvl1pPr defTabSz="1025525">
              <a:defRPr sz="2400">
                <a:solidFill>
                  <a:schemeClr val="tx1"/>
                </a:solidFill>
                <a:latin typeface="Times New Roman" pitchFamily="18" charset="0"/>
              </a:defRPr>
            </a:lvl1pPr>
            <a:lvl2pPr marL="512763" defTabSz="1025525">
              <a:defRPr sz="2400">
                <a:solidFill>
                  <a:schemeClr val="tx1"/>
                </a:solidFill>
                <a:latin typeface="Times New Roman" pitchFamily="18" charset="0"/>
              </a:defRPr>
            </a:lvl2pPr>
            <a:lvl3pPr marL="1025525" defTabSz="1025525">
              <a:defRPr sz="2400">
                <a:solidFill>
                  <a:schemeClr val="tx1"/>
                </a:solidFill>
                <a:latin typeface="Times New Roman" pitchFamily="18" charset="0"/>
              </a:defRPr>
            </a:lvl3pPr>
            <a:lvl4pPr marL="1538288" defTabSz="1025525">
              <a:defRPr sz="2400">
                <a:solidFill>
                  <a:schemeClr val="tx1"/>
                </a:solidFill>
                <a:latin typeface="Times New Roman" pitchFamily="18" charset="0"/>
              </a:defRPr>
            </a:lvl4pPr>
            <a:lvl5pPr marL="2051050" defTabSz="1025525">
              <a:defRPr sz="2400">
                <a:solidFill>
                  <a:schemeClr val="tx1"/>
                </a:solidFill>
                <a:latin typeface="Times New Roman" pitchFamily="18" charset="0"/>
              </a:defRPr>
            </a:lvl5pPr>
            <a:lvl6pPr marL="2508250" defTabSz="1025525" fontAlgn="base">
              <a:spcBef>
                <a:spcPct val="0"/>
              </a:spcBef>
              <a:spcAft>
                <a:spcPct val="0"/>
              </a:spcAft>
              <a:defRPr sz="2400">
                <a:solidFill>
                  <a:schemeClr val="tx1"/>
                </a:solidFill>
                <a:latin typeface="Times New Roman" pitchFamily="18" charset="0"/>
              </a:defRPr>
            </a:lvl6pPr>
            <a:lvl7pPr marL="2965450" defTabSz="1025525" fontAlgn="base">
              <a:spcBef>
                <a:spcPct val="0"/>
              </a:spcBef>
              <a:spcAft>
                <a:spcPct val="0"/>
              </a:spcAft>
              <a:defRPr sz="2400">
                <a:solidFill>
                  <a:schemeClr val="tx1"/>
                </a:solidFill>
                <a:latin typeface="Times New Roman" pitchFamily="18" charset="0"/>
              </a:defRPr>
            </a:lvl7pPr>
            <a:lvl8pPr marL="3422650" defTabSz="1025525" fontAlgn="base">
              <a:spcBef>
                <a:spcPct val="0"/>
              </a:spcBef>
              <a:spcAft>
                <a:spcPct val="0"/>
              </a:spcAft>
              <a:defRPr sz="2400">
                <a:solidFill>
                  <a:schemeClr val="tx1"/>
                </a:solidFill>
                <a:latin typeface="Times New Roman" pitchFamily="18" charset="0"/>
              </a:defRPr>
            </a:lvl8pPr>
            <a:lvl9pPr marL="3879850" defTabSz="1025525" fontAlgn="base">
              <a:spcBef>
                <a:spcPct val="0"/>
              </a:spcBef>
              <a:spcAft>
                <a:spcPct val="0"/>
              </a:spcAft>
              <a:defRPr sz="2400">
                <a:solidFill>
                  <a:schemeClr val="tx1"/>
                </a:solidFill>
                <a:latin typeface="Times New Roman" pitchFamily="18" charset="0"/>
              </a:defRPr>
            </a:lvl9pPr>
          </a:lstStyle>
          <a:p>
            <a:pPr algn="ctr" eaLnBrk="0" hangingPunct="0"/>
            <a:r>
              <a:rPr lang="en-US" altLang="en-US">
                <a:latin typeface="Tahoma" pitchFamily="34" charset="0"/>
              </a:rPr>
              <a:t>Customer</a:t>
            </a:r>
          </a:p>
          <a:p>
            <a:pPr algn="ctr" eaLnBrk="0" hangingPunct="0"/>
            <a:r>
              <a:rPr lang="en-US" altLang="en-US">
                <a:solidFill>
                  <a:schemeClr val="bg1"/>
                </a:solidFill>
                <a:latin typeface="Tahoma" pitchFamily="34" charset="0"/>
              </a:rPr>
              <a:t>Sales Force Sells Only to Certain</a:t>
            </a:r>
          </a:p>
          <a:p>
            <a:pPr algn="ctr" eaLnBrk="0" hangingPunct="0"/>
            <a:r>
              <a:rPr lang="en-US" altLang="en-US">
                <a:solidFill>
                  <a:schemeClr val="bg1"/>
                </a:solidFill>
                <a:latin typeface="Tahoma" pitchFamily="34" charset="0"/>
              </a:rPr>
              <a:t>Customers or Industries</a:t>
            </a:r>
          </a:p>
        </p:txBody>
      </p:sp>
      <p:sp>
        <p:nvSpPr>
          <p:cNvPr id="1126405" name="Rectangle 5"/>
          <p:cNvSpPr>
            <a:spLocks noGrp="1" noChangeArrowheads="1"/>
          </p:cNvSpPr>
          <p:nvPr>
            <p:ph type="title"/>
          </p:nvPr>
        </p:nvSpPr>
        <p:spPr>
          <a:xfrm>
            <a:off x="539750" y="381000"/>
            <a:ext cx="814705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tr-TR" altLang="en-US" sz="4000">
                <a:solidFill>
                  <a:srgbClr val="0000CC"/>
                </a:solidFill>
              </a:rPr>
              <a:t>1. </a:t>
            </a:r>
            <a:r>
              <a:rPr lang="en-US" altLang="en-US" sz="4000">
                <a:solidFill>
                  <a:srgbClr val="0000CC"/>
                </a:solidFill>
              </a:rPr>
              <a:t>Designing Sales Force Strategy and Structure </a:t>
            </a:r>
          </a:p>
        </p:txBody>
      </p:sp>
      <p:grpSp>
        <p:nvGrpSpPr>
          <p:cNvPr id="1126406" name="Group 6"/>
          <p:cNvGrpSpPr>
            <a:grpSpLocks/>
          </p:cNvGrpSpPr>
          <p:nvPr/>
        </p:nvGrpSpPr>
        <p:grpSpPr bwMode="auto">
          <a:xfrm>
            <a:off x="5257800" y="1828800"/>
            <a:ext cx="3581400" cy="2328863"/>
            <a:chOff x="3312" y="1152"/>
            <a:chExt cx="2256" cy="1467"/>
          </a:xfrm>
        </p:grpSpPr>
        <p:sp>
          <p:nvSpPr>
            <p:cNvPr id="1126407" name="AutoShape 7"/>
            <p:cNvSpPr>
              <a:spLocks noChangeArrowheads="1"/>
            </p:cNvSpPr>
            <p:nvPr/>
          </p:nvSpPr>
          <p:spPr bwMode="auto">
            <a:xfrm rot="-10800000">
              <a:off x="3312" y="1152"/>
              <a:ext cx="2256" cy="1200"/>
            </a:xfrm>
            <a:prstGeom prst="homePlate">
              <a:avLst>
                <a:gd name="adj" fmla="val 47000"/>
              </a:avLst>
            </a:prstGeom>
            <a:gradFill rotWithShape="0">
              <a:gsLst>
                <a:gs pos="0">
                  <a:srgbClr val="3366FF"/>
                </a:gs>
                <a:gs pos="100000">
                  <a:srgbClr val="3366FF">
                    <a:gamma/>
                    <a:tint val="63922"/>
                    <a:invGamma/>
                  </a:srgbClr>
                </a:gs>
              </a:gsLst>
              <a:lin ang="5400000" scaled="1"/>
            </a:gra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6408" name="Text Box 8"/>
            <p:cNvSpPr txBox="1">
              <a:spLocks noChangeArrowheads="1"/>
            </p:cNvSpPr>
            <p:nvPr/>
          </p:nvSpPr>
          <p:spPr bwMode="auto">
            <a:xfrm>
              <a:off x="3552" y="1296"/>
              <a:ext cx="2016" cy="1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a:latin typeface="Tahoma" pitchFamily="34" charset="0"/>
                </a:rPr>
                <a:t>Complex</a:t>
              </a:r>
              <a:r>
                <a:rPr lang="en-US" altLang="en-US" sz="2400">
                  <a:solidFill>
                    <a:srgbClr val="000000"/>
                  </a:solidFill>
                  <a:latin typeface="Tahoma" pitchFamily="34" charset="0"/>
                </a:rPr>
                <a:t> </a:t>
              </a:r>
              <a:r>
                <a:rPr lang="en-US" altLang="en-US" sz="2400">
                  <a:solidFill>
                    <a:schemeClr val="bg1"/>
                  </a:solidFill>
                  <a:latin typeface="Tahoma" pitchFamily="34" charset="0"/>
                </a:rPr>
                <a:t>Forms Are a Combination of Any Types of Sales Force Structures</a:t>
              </a:r>
            </a:p>
            <a:p>
              <a:pPr>
                <a:spcBef>
                  <a:spcPct val="50000"/>
                </a:spcBef>
              </a:pPr>
              <a:endParaRPr lang="en-US" altLang="en-US" sz="2400">
                <a:solidFill>
                  <a:schemeClr val="bg1"/>
                </a:solidFill>
                <a:latin typeface="Tahoma" pitchFamily="34" charset="0"/>
              </a:endParaRPr>
            </a:p>
          </p:txBody>
        </p:sp>
      </p:grpSp>
      <p:sp>
        <p:nvSpPr>
          <p:cNvPr id="1126409" name="AutoShape 9"/>
          <p:cNvSpPr>
            <a:spLocks noChangeArrowheads="1"/>
          </p:cNvSpPr>
          <p:nvPr/>
        </p:nvSpPr>
        <p:spPr bwMode="auto">
          <a:xfrm rot="16200000" flipH="1">
            <a:off x="4218781" y="2791619"/>
            <a:ext cx="485775" cy="1150938"/>
          </a:xfrm>
          <a:prstGeom prst="rightArrow">
            <a:avLst>
              <a:gd name="adj1" fmla="val 50000"/>
              <a:gd name="adj2" fmla="val 25000"/>
            </a:avLst>
          </a:prstGeom>
          <a:gradFill rotWithShape="0">
            <a:gsLst>
              <a:gs pos="0">
                <a:srgbClr val="FFE15F"/>
              </a:gs>
              <a:gs pos="100000">
                <a:srgbClr val="FFE15F">
                  <a:gamma/>
                  <a:tint val="93725"/>
                  <a:invGamma/>
                </a:srgbClr>
              </a:gs>
            </a:gsLst>
            <a:lin ang="5400000" scaled="1"/>
          </a:gradFill>
          <a:ln>
            <a:noFill/>
          </a:ln>
          <a:effectLst/>
          <a:scene3d>
            <a:camera prst="legacyObliqueBottomLeft"/>
            <a:lightRig rig="legacyFlat3" dir="t"/>
          </a:scene3d>
          <a:sp3d extrusionH="430200" prstMaterial="legacyMatte">
            <a:bevelT w="13500" h="13500" prst="angle"/>
            <a:bevelB w="13500" h="13500" prst="angle"/>
            <a:extrusionClr>
              <a:srgbClr val="FFE15F"/>
            </a:extrusionClr>
          </a:sp3d>
          <a:extLst>
            <a:ext uri="{91240B29-F687-4F45-9708-019B960494DF}">
              <a14:hiddenLine xmlns:a14="http://schemas.microsoft.com/office/drawing/2010/main" w="127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126410" name="AutoShape 10"/>
          <p:cNvSpPr>
            <a:spLocks noChangeArrowheads="1"/>
          </p:cNvSpPr>
          <p:nvPr/>
        </p:nvSpPr>
        <p:spPr bwMode="auto">
          <a:xfrm rot="16200000" flipH="1">
            <a:off x="5449094" y="4380706"/>
            <a:ext cx="533400" cy="1220788"/>
          </a:xfrm>
          <a:prstGeom prst="rightArrow">
            <a:avLst>
              <a:gd name="adj1" fmla="val 50000"/>
              <a:gd name="adj2" fmla="val 25000"/>
            </a:avLst>
          </a:prstGeom>
          <a:gradFill rotWithShape="0">
            <a:gsLst>
              <a:gs pos="0">
                <a:srgbClr val="FFE15F"/>
              </a:gs>
              <a:gs pos="100000">
                <a:srgbClr val="FFE15F">
                  <a:gamma/>
                  <a:tint val="93725"/>
                  <a:invGamma/>
                </a:srgbClr>
              </a:gs>
            </a:gsLst>
            <a:lin ang="5400000" scaled="1"/>
          </a:gradFill>
          <a:ln>
            <a:noFill/>
          </a:ln>
          <a:effectLst/>
          <a:scene3d>
            <a:camera prst="legacyObliqueBottomLeft"/>
            <a:lightRig rig="legacyFlat3" dir="t"/>
          </a:scene3d>
          <a:sp3d extrusionH="430200" prstMaterial="legacyMatte">
            <a:bevelT w="13500" h="13500" prst="angle"/>
            <a:bevelB w="13500" h="13500" prst="angle"/>
            <a:extrusionClr>
              <a:srgbClr val="FFE15F"/>
            </a:extrusionClr>
          </a:sp3d>
          <a:extLst>
            <a:ext uri="{91240B29-F687-4F45-9708-019B960494DF}">
              <a14:hiddenLine xmlns:a14="http://schemas.microsoft.com/office/drawing/2010/main" w="127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Tree>
    <p:extLst>
      <p:ext uri="{BB962C8B-B14F-4D97-AF65-F5344CB8AC3E}">
        <p14:creationId xmlns:p14="http://schemas.microsoft.com/office/powerpoint/2010/main" val="424135437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 fill="hold" grpId="0" nodeType="clickEffect">
                                  <p:stCondLst>
                                    <p:cond delay="0"/>
                                  </p:stCondLst>
                                  <p:childTnLst>
                                    <p:set>
                                      <p:cBhvr>
                                        <p:cTn id="6" dur="1" fill="hold">
                                          <p:stCondLst>
                                            <p:cond delay="0"/>
                                          </p:stCondLst>
                                        </p:cTn>
                                        <p:tgtEl>
                                          <p:spTgt spid="1126402"/>
                                        </p:tgtEl>
                                        <p:attrNameLst>
                                          <p:attrName>style.visibility</p:attrName>
                                        </p:attrNameLst>
                                      </p:cBhvr>
                                      <p:to>
                                        <p:strVal val="visible"/>
                                      </p:to>
                                    </p:set>
                                    <p:anim calcmode="lin" valueType="num">
                                      <p:cBhvr>
                                        <p:cTn id="7" dur="500" fill="hold"/>
                                        <p:tgtEl>
                                          <p:spTgt spid="1126402"/>
                                        </p:tgtEl>
                                        <p:attrNameLst>
                                          <p:attrName>ppt_x</p:attrName>
                                        </p:attrNameLst>
                                      </p:cBhvr>
                                      <p:tavLst>
                                        <p:tav tm="0">
                                          <p:val>
                                            <p:strVal val="#ppt_x"/>
                                          </p:val>
                                        </p:tav>
                                        <p:tav tm="100000">
                                          <p:val>
                                            <p:strVal val="#ppt_x"/>
                                          </p:val>
                                        </p:tav>
                                      </p:tavLst>
                                    </p:anim>
                                    <p:anim calcmode="lin" valueType="num">
                                      <p:cBhvr>
                                        <p:cTn id="8" dur="500" fill="hold"/>
                                        <p:tgtEl>
                                          <p:spTgt spid="1126402"/>
                                        </p:tgtEl>
                                        <p:attrNameLst>
                                          <p:attrName>ppt_y</p:attrName>
                                        </p:attrNameLst>
                                      </p:cBhvr>
                                      <p:tavLst>
                                        <p:tav tm="0">
                                          <p:val>
                                            <p:strVal val="#ppt_y-#ppt_h/2"/>
                                          </p:val>
                                        </p:tav>
                                        <p:tav tm="100000">
                                          <p:val>
                                            <p:strVal val="#ppt_y"/>
                                          </p:val>
                                        </p:tav>
                                      </p:tavLst>
                                    </p:anim>
                                    <p:anim calcmode="lin" valueType="num">
                                      <p:cBhvr>
                                        <p:cTn id="9" dur="500" fill="hold"/>
                                        <p:tgtEl>
                                          <p:spTgt spid="1126402"/>
                                        </p:tgtEl>
                                        <p:attrNameLst>
                                          <p:attrName>ppt_w</p:attrName>
                                        </p:attrNameLst>
                                      </p:cBhvr>
                                      <p:tavLst>
                                        <p:tav tm="0">
                                          <p:val>
                                            <p:strVal val="#ppt_w"/>
                                          </p:val>
                                        </p:tav>
                                        <p:tav tm="100000">
                                          <p:val>
                                            <p:strVal val="#ppt_w"/>
                                          </p:val>
                                        </p:tav>
                                      </p:tavLst>
                                    </p:anim>
                                    <p:anim calcmode="lin" valueType="num">
                                      <p:cBhvr>
                                        <p:cTn id="10" dur="500" fill="hold"/>
                                        <p:tgtEl>
                                          <p:spTgt spid="1126402"/>
                                        </p:tgtEl>
                                        <p:attrNameLst>
                                          <p:attrName>ppt_h</p:attrName>
                                        </p:attrNameLst>
                                      </p:cBhvr>
                                      <p:tavLst>
                                        <p:tav tm="0">
                                          <p:val>
                                            <p:fltVal val="0"/>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126409"/>
                                        </p:tgtEl>
                                        <p:attrNameLst>
                                          <p:attrName>style.visibility</p:attrName>
                                        </p:attrNameLst>
                                      </p:cBhvr>
                                      <p:to>
                                        <p:strVal val="visible"/>
                                      </p:to>
                                    </p:set>
                                    <p:animEffect transition="in" filter="slide(fromBottom)">
                                      <p:cBhvr>
                                        <p:cTn id="15" dur="500"/>
                                        <p:tgtEl>
                                          <p:spTgt spid="112640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10" fill="hold" grpId="0" nodeType="clickEffect">
                                  <p:stCondLst>
                                    <p:cond delay="0"/>
                                  </p:stCondLst>
                                  <p:childTnLst>
                                    <p:set>
                                      <p:cBhvr>
                                        <p:cTn id="19" dur="1" fill="hold">
                                          <p:stCondLst>
                                            <p:cond delay="0"/>
                                          </p:stCondLst>
                                        </p:cTn>
                                        <p:tgtEl>
                                          <p:spTgt spid="1126403"/>
                                        </p:tgtEl>
                                        <p:attrNameLst>
                                          <p:attrName>style.visibility</p:attrName>
                                        </p:attrNameLst>
                                      </p:cBhvr>
                                      <p:to>
                                        <p:strVal val="visible"/>
                                      </p:to>
                                    </p:set>
                                    <p:anim calcmode="lin" valueType="num">
                                      <p:cBhvr>
                                        <p:cTn id="20" dur="500" fill="hold"/>
                                        <p:tgtEl>
                                          <p:spTgt spid="1126403"/>
                                        </p:tgtEl>
                                        <p:attrNameLst>
                                          <p:attrName>ppt_w</p:attrName>
                                        </p:attrNameLst>
                                      </p:cBhvr>
                                      <p:tavLst>
                                        <p:tav tm="0">
                                          <p:val>
                                            <p:fltVal val="0"/>
                                          </p:val>
                                        </p:tav>
                                        <p:tav tm="100000">
                                          <p:val>
                                            <p:strVal val="#ppt_w"/>
                                          </p:val>
                                        </p:tav>
                                      </p:tavLst>
                                    </p:anim>
                                    <p:anim calcmode="lin" valueType="num">
                                      <p:cBhvr>
                                        <p:cTn id="21" dur="500" fill="hold"/>
                                        <p:tgtEl>
                                          <p:spTgt spid="1126403"/>
                                        </p:tgtEl>
                                        <p:attrNameLst>
                                          <p:attrName>ppt_h</p:attrName>
                                        </p:attrNameLst>
                                      </p:cBhvr>
                                      <p:tavLst>
                                        <p:tav tm="0">
                                          <p:val>
                                            <p:strVal val="#ppt_h"/>
                                          </p:val>
                                        </p:tav>
                                        <p:tav tm="100000">
                                          <p:val>
                                            <p:strVal val="#ppt_h"/>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1126410"/>
                                        </p:tgtEl>
                                        <p:attrNameLst>
                                          <p:attrName>style.visibility</p:attrName>
                                        </p:attrNameLst>
                                      </p:cBhvr>
                                      <p:to>
                                        <p:strVal val="visible"/>
                                      </p:to>
                                    </p:set>
                                    <p:animEffect transition="in" filter="slide(fromBottom)">
                                      <p:cBhvr>
                                        <p:cTn id="26" dur="500"/>
                                        <p:tgtEl>
                                          <p:spTgt spid="11264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4" fill="hold" grpId="0" nodeType="clickEffect">
                                  <p:stCondLst>
                                    <p:cond delay="0"/>
                                  </p:stCondLst>
                                  <p:childTnLst>
                                    <p:set>
                                      <p:cBhvr>
                                        <p:cTn id="30" dur="1" fill="hold">
                                          <p:stCondLst>
                                            <p:cond delay="0"/>
                                          </p:stCondLst>
                                        </p:cTn>
                                        <p:tgtEl>
                                          <p:spTgt spid="1126404"/>
                                        </p:tgtEl>
                                        <p:attrNameLst>
                                          <p:attrName>style.visibility</p:attrName>
                                        </p:attrNameLst>
                                      </p:cBhvr>
                                      <p:to>
                                        <p:strVal val="visible"/>
                                      </p:to>
                                    </p:set>
                                    <p:anim calcmode="lin" valueType="num">
                                      <p:cBhvr>
                                        <p:cTn id="31" dur="500" fill="hold"/>
                                        <p:tgtEl>
                                          <p:spTgt spid="1126404"/>
                                        </p:tgtEl>
                                        <p:attrNameLst>
                                          <p:attrName>ppt_x</p:attrName>
                                        </p:attrNameLst>
                                      </p:cBhvr>
                                      <p:tavLst>
                                        <p:tav tm="0">
                                          <p:val>
                                            <p:strVal val="#ppt_x"/>
                                          </p:val>
                                        </p:tav>
                                        <p:tav tm="100000">
                                          <p:val>
                                            <p:strVal val="#ppt_x"/>
                                          </p:val>
                                        </p:tav>
                                      </p:tavLst>
                                    </p:anim>
                                    <p:anim calcmode="lin" valueType="num">
                                      <p:cBhvr>
                                        <p:cTn id="32" dur="500" fill="hold"/>
                                        <p:tgtEl>
                                          <p:spTgt spid="1126404"/>
                                        </p:tgtEl>
                                        <p:attrNameLst>
                                          <p:attrName>ppt_y</p:attrName>
                                        </p:attrNameLst>
                                      </p:cBhvr>
                                      <p:tavLst>
                                        <p:tav tm="0">
                                          <p:val>
                                            <p:strVal val="#ppt_y+#ppt_h/2"/>
                                          </p:val>
                                        </p:tav>
                                        <p:tav tm="100000">
                                          <p:val>
                                            <p:strVal val="#ppt_y"/>
                                          </p:val>
                                        </p:tav>
                                      </p:tavLst>
                                    </p:anim>
                                    <p:anim calcmode="lin" valueType="num">
                                      <p:cBhvr>
                                        <p:cTn id="33" dur="500" fill="hold"/>
                                        <p:tgtEl>
                                          <p:spTgt spid="1126404"/>
                                        </p:tgtEl>
                                        <p:attrNameLst>
                                          <p:attrName>ppt_w</p:attrName>
                                        </p:attrNameLst>
                                      </p:cBhvr>
                                      <p:tavLst>
                                        <p:tav tm="0">
                                          <p:val>
                                            <p:strVal val="#ppt_w"/>
                                          </p:val>
                                        </p:tav>
                                        <p:tav tm="100000">
                                          <p:val>
                                            <p:strVal val="#ppt_w"/>
                                          </p:val>
                                        </p:tav>
                                      </p:tavLst>
                                    </p:anim>
                                    <p:anim calcmode="lin" valueType="num">
                                      <p:cBhvr>
                                        <p:cTn id="34" dur="500" fill="hold"/>
                                        <p:tgtEl>
                                          <p:spTgt spid="1126404"/>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2" fill="hold" nodeType="clickEffect">
                                  <p:stCondLst>
                                    <p:cond delay="0"/>
                                  </p:stCondLst>
                                  <p:childTnLst>
                                    <p:set>
                                      <p:cBhvr>
                                        <p:cTn id="38" dur="1" fill="hold">
                                          <p:stCondLst>
                                            <p:cond delay="0"/>
                                          </p:stCondLst>
                                        </p:cTn>
                                        <p:tgtEl>
                                          <p:spTgt spid="1126406"/>
                                        </p:tgtEl>
                                        <p:attrNameLst>
                                          <p:attrName>style.visibility</p:attrName>
                                        </p:attrNameLst>
                                      </p:cBhvr>
                                      <p:to>
                                        <p:strVal val="visible"/>
                                      </p:to>
                                    </p:set>
                                    <p:anim calcmode="lin" valueType="num">
                                      <p:cBhvr additive="base">
                                        <p:cTn id="39" dur="500" fill="hold"/>
                                        <p:tgtEl>
                                          <p:spTgt spid="1126406"/>
                                        </p:tgtEl>
                                        <p:attrNameLst>
                                          <p:attrName>ppt_x</p:attrName>
                                        </p:attrNameLst>
                                      </p:cBhvr>
                                      <p:tavLst>
                                        <p:tav tm="0">
                                          <p:val>
                                            <p:strVal val="1+#ppt_w/2"/>
                                          </p:val>
                                        </p:tav>
                                        <p:tav tm="100000">
                                          <p:val>
                                            <p:strVal val="#ppt_x"/>
                                          </p:val>
                                        </p:tav>
                                      </p:tavLst>
                                    </p:anim>
                                    <p:anim calcmode="lin" valueType="num">
                                      <p:cBhvr additive="base">
                                        <p:cTn id="40" dur="500" fill="hold"/>
                                        <p:tgtEl>
                                          <p:spTgt spid="11264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02" grpId="0" animBg="1" autoUpdateAnimBg="0"/>
      <p:bldP spid="1126403" grpId="0" animBg="1" autoUpdateAnimBg="0"/>
      <p:bldP spid="1126404" grpId="0" animBg="1" autoUpdateAnimBg="0"/>
      <p:bldP spid="1126409" grpId="0" animBg="1"/>
      <p:bldP spid="1126410"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8450"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Sales Force Size</a:t>
            </a:r>
          </a:p>
        </p:txBody>
      </p:sp>
      <p:sp>
        <p:nvSpPr>
          <p:cNvPr id="1128451" name="Rectangle 3"/>
          <p:cNvSpPr>
            <a:spLocks noGrp="1" noChangeArrowheads="1"/>
          </p:cNvSpPr>
          <p:nvPr>
            <p:ph type="body" idx="1"/>
          </p:nvPr>
        </p:nvSpPr>
        <p:spPr>
          <a:xfrm>
            <a:off x="798513" y="1295400"/>
            <a:ext cx="8345487" cy="4800600"/>
          </a:xfrm>
        </p:spPr>
        <p:txBody>
          <a:bodyPr/>
          <a:lstStyle/>
          <a:p>
            <a:pPr>
              <a:lnSpc>
                <a:spcPct val="90000"/>
              </a:lnSpc>
              <a:spcBef>
                <a:spcPct val="45000"/>
              </a:spcBef>
            </a:pPr>
            <a:r>
              <a:rPr lang="en-US" altLang="en-US" sz="2800"/>
              <a:t>Salespeople are one of a company’s most productive and expensive assets.</a:t>
            </a:r>
          </a:p>
          <a:p>
            <a:pPr>
              <a:lnSpc>
                <a:spcPct val="90000"/>
              </a:lnSpc>
              <a:spcBef>
                <a:spcPct val="45000"/>
              </a:spcBef>
            </a:pPr>
            <a:r>
              <a:rPr lang="en-US" altLang="en-US" sz="2800"/>
              <a:t>Sales forces have been shrinking in size because of:</a:t>
            </a:r>
          </a:p>
          <a:p>
            <a:pPr lvl="1">
              <a:lnSpc>
                <a:spcPct val="90000"/>
              </a:lnSpc>
              <a:spcBef>
                <a:spcPct val="45000"/>
              </a:spcBef>
            </a:pPr>
            <a:r>
              <a:rPr lang="en-US" altLang="en-US" sz="2400"/>
              <a:t>Advances in selling technology,</a:t>
            </a:r>
          </a:p>
          <a:p>
            <a:pPr lvl="1">
              <a:lnSpc>
                <a:spcPct val="90000"/>
              </a:lnSpc>
              <a:spcBef>
                <a:spcPct val="45000"/>
              </a:spcBef>
            </a:pPr>
            <a:r>
              <a:rPr lang="en-US" altLang="en-US" sz="2400"/>
              <a:t>Recent merger mania.</a:t>
            </a:r>
          </a:p>
          <a:p>
            <a:pPr>
              <a:lnSpc>
                <a:spcPct val="90000"/>
              </a:lnSpc>
              <a:spcBef>
                <a:spcPct val="45000"/>
              </a:spcBef>
            </a:pPr>
            <a:r>
              <a:rPr lang="en-US" altLang="en-US" sz="2800"/>
              <a:t>Many companies use some form of workload approach to set sales force size:</a:t>
            </a:r>
          </a:p>
          <a:p>
            <a:pPr lvl="1">
              <a:lnSpc>
                <a:spcPct val="90000"/>
              </a:lnSpc>
              <a:spcBef>
                <a:spcPct val="45000"/>
              </a:spcBef>
            </a:pPr>
            <a:r>
              <a:rPr lang="en-US" altLang="en-US" sz="2400"/>
              <a:t>Group accounts into different size classes,</a:t>
            </a:r>
          </a:p>
          <a:p>
            <a:pPr lvl="1">
              <a:lnSpc>
                <a:spcPct val="90000"/>
              </a:lnSpc>
              <a:spcBef>
                <a:spcPct val="45000"/>
              </a:spcBef>
            </a:pPr>
            <a:r>
              <a:rPr lang="en-US" altLang="en-US" sz="2400"/>
              <a:t>How many people are needed to call on them.</a:t>
            </a:r>
          </a:p>
          <a:p>
            <a:pPr lvl="1">
              <a:lnSpc>
                <a:spcPct val="90000"/>
              </a:lnSpc>
              <a:spcBef>
                <a:spcPct val="45000"/>
              </a:spcBef>
            </a:pPr>
            <a:endParaRPr lang="en-US" altLang="en-US" sz="2400"/>
          </a:p>
          <a:p>
            <a:pPr lvl="1">
              <a:lnSpc>
                <a:spcPct val="90000"/>
              </a:lnSpc>
              <a:spcBef>
                <a:spcPct val="45000"/>
              </a:spcBef>
            </a:pPr>
            <a:endParaRPr lang="en-US" altLang="en-US" sz="2400"/>
          </a:p>
        </p:txBody>
      </p:sp>
    </p:spTree>
    <p:extLst>
      <p:ext uri="{BB962C8B-B14F-4D97-AF65-F5344CB8AC3E}">
        <p14:creationId xmlns:p14="http://schemas.microsoft.com/office/powerpoint/2010/main" val="3793178757"/>
      </p:ext>
    </p:extLst>
  </p:cSld>
  <p:clrMapOvr>
    <a:masterClrMapping/>
  </p:clrMapOvr>
  <p:transition spd="slow">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498" name="AutoShape 2"/>
          <p:cNvSpPr>
            <a:spLocks noChangeArrowheads="1"/>
          </p:cNvSpPr>
          <p:nvPr/>
        </p:nvSpPr>
        <p:spPr bwMode="auto">
          <a:xfrm rot="5400000">
            <a:off x="6266657" y="1235868"/>
            <a:ext cx="1225550" cy="2716213"/>
          </a:xfrm>
          <a:prstGeom prst="cube">
            <a:avLst>
              <a:gd name="adj" fmla="val 8755"/>
            </a:avLst>
          </a:prstGeom>
          <a:gradFill rotWithShape="0">
            <a:gsLst>
              <a:gs pos="0">
                <a:srgbClr val="618FFD">
                  <a:gamma/>
                  <a:tint val="0"/>
                  <a:invGamma/>
                </a:srgbClr>
              </a:gs>
              <a:gs pos="100000">
                <a:srgbClr val="618FFD"/>
              </a:gs>
            </a:gsLst>
            <a:path path="rect">
              <a:fillToRect l="50000" t="50000" r="50000" b="5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400">
                <a:solidFill>
                  <a:srgbClr val="000000"/>
                </a:solidFill>
                <a:latin typeface="Tahoma" pitchFamily="34" charset="0"/>
              </a:rPr>
              <a:t>Inside Sales</a:t>
            </a:r>
          </a:p>
          <a:p>
            <a:pPr algn="ctr" eaLnBrk="0" hangingPunct="0">
              <a:lnSpc>
                <a:spcPct val="90000"/>
              </a:lnSpc>
            </a:pPr>
            <a:r>
              <a:rPr lang="en-US" altLang="en-US" sz="2400">
                <a:solidFill>
                  <a:srgbClr val="000000"/>
                </a:solidFill>
                <a:latin typeface="Tahoma" pitchFamily="34" charset="0"/>
              </a:rPr>
              <a:t>Force</a:t>
            </a:r>
          </a:p>
        </p:txBody>
      </p:sp>
      <p:sp>
        <p:nvSpPr>
          <p:cNvPr id="1130499" name="AutoShape 3"/>
          <p:cNvSpPr>
            <a:spLocks noChangeArrowheads="1"/>
          </p:cNvSpPr>
          <p:nvPr/>
        </p:nvSpPr>
        <p:spPr bwMode="auto">
          <a:xfrm rot="16200000" flipH="1">
            <a:off x="6617495" y="2913856"/>
            <a:ext cx="404812" cy="892175"/>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00" name="AutoShape 4"/>
          <p:cNvSpPr>
            <a:spLocks noChangeArrowheads="1"/>
          </p:cNvSpPr>
          <p:nvPr/>
        </p:nvSpPr>
        <p:spPr bwMode="auto">
          <a:xfrm rot="5400000">
            <a:off x="1893094" y="1235869"/>
            <a:ext cx="1225550" cy="2716212"/>
          </a:xfrm>
          <a:prstGeom prst="cube">
            <a:avLst>
              <a:gd name="adj" fmla="val 8755"/>
            </a:avLst>
          </a:prstGeom>
          <a:gradFill rotWithShape="0">
            <a:gsLst>
              <a:gs pos="0">
                <a:schemeClr val="accent1"/>
              </a:gs>
              <a:gs pos="100000">
                <a:schemeClr val="accent1">
                  <a:gamma/>
                  <a:tint val="60000"/>
                  <a:invGamma/>
                </a:schemeClr>
              </a:gs>
            </a:gsLst>
            <a:path path="rect">
              <a:fillToRect r="100000" b="10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400">
                <a:solidFill>
                  <a:srgbClr val="000000"/>
                </a:solidFill>
                <a:latin typeface="Tahoma" pitchFamily="34" charset="0"/>
              </a:rPr>
              <a:t>Outside Sales </a:t>
            </a:r>
          </a:p>
          <a:p>
            <a:pPr algn="ctr" eaLnBrk="0" hangingPunct="0">
              <a:lnSpc>
                <a:spcPct val="90000"/>
              </a:lnSpc>
            </a:pPr>
            <a:r>
              <a:rPr lang="en-US" altLang="en-US" sz="2400">
                <a:solidFill>
                  <a:srgbClr val="000000"/>
                </a:solidFill>
                <a:latin typeface="Tahoma" pitchFamily="34" charset="0"/>
              </a:rPr>
              <a:t>Force</a:t>
            </a:r>
          </a:p>
        </p:txBody>
      </p:sp>
      <p:sp>
        <p:nvSpPr>
          <p:cNvPr id="1130501" name="AutoShape 5"/>
          <p:cNvSpPr>
            <a:spLocks noChangeArrowheads="1"/>
          </p:cNvSpPr>
          <p:nvPr/>
        </p:nvSpPr>
        <p:spPr bwMode="auto">
          <a:xfrm rot="16200000" flipH="1">
            <a:off x="2230438" y="2916238"/>
            <a:ext cx="404812" cy="893762"/>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02" name="AutoShape 6"/>
          <p:cNvSpPr>
            <a:spLocks noChangeArrowheads="1"/>
          </p:cNvSpPr>
          <p:nvPr/>
        </p:nvSpPr>
        <p:spPr bwMode="auto">
          <a:xfrm rot="5400000">
            <a:off x="1947863" y="2071688"/>
            <a:ext cx="823912" cy="3795712"/>
          </a:xfrm>
          <a:prstGeom prst="cube">
            <a:avLst>
              <a:gd name="adj" fmla="val 13630"/>
            </a:avLst>
          </a:prstGeom>
          <a:gradFill rotWithShape="0">
            <a:gsLst>
              <a:gs pos="0">
                <a:schemeClr val="accent1"/>
              </a:gs>
              <a:gs pos="100000">
                <a:schemeClr val="accent1">
                  <a:gamma/>
                  <a:tint val="60000"/>
                  <a:invGamma/>
                </a:schemeClr>
              </a:gs>
            </a:gsLst>
            <a:path path="rect">
              <a:fillToRect r="100000" b="10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lvl1pPr defTabSz="1143000">
              <a:defRPr sz="2400">
                <a:solidFill>
                  <a:schemeClr val="tx1"/>
                </a:solidFill>
                <a:latin typeface="Times New Roman" pitchFamily="18" charset="0"/>
              </a:defRPr>
            </a:lvl1pPr>
            <a:lvl2pPr marL="571500" defTabSz="1143000">
              <a:defRPr sz="2400">
                <a:solidFill>
                  <a:schemeClr val="tx1"/>
                </a:solidFill>
                <a:latin typeface="Times New Roman" pitchFamily="18" charset="0"/>
              </a:defRPr>
            </a:lvl2pPr>
            <a:lvl3pPr marL="1143000" defTabSz="1143000">
              <a:defRPr sz="2400">
                <a:solidFill>
                  <a:schemeClr val="tx1"/>
                </a:solidFill>
                <a:latin typeface="Times New Roman" pitchFamily="18" charset="0"/>
              </a:defRPr>
            </a:lvl3pPr>
            <a:lvl4pPr marL="1714500" defTabSz="1143000">
              <a:defRPr sz="2400">
                <a:solidFill>
                  <a:schemeClr val="tx1"/>
                </a:solidFill>
                <a:latin typeface="Times New Roman" pitchFamily="18" charset="0"/>
              </a:defRPr>
            </a:lvl4pPr>
            <a:lvl5pPr marL="2286000" defTabSz="1143000">
              <a:defRPr sz="2400">
                <a:solidFill>
                  <a:schemeClr val="tx1"/>
                </a:solidFill>
                <a:latin typeface="Times New Roman" pitchFamily="18" charset="0"/>
              </a:defRPr>
            </a:lvl5pPr>
            <a:lvl6pPr marL="2743200" defTabSz="1143000" fontAlgn="base">
              <a:spcBef>
                <a:spcPct val="0"/>
              </a:spcBef>
              <a:spcAft>
                <a:spcPct val="0"/>
              </a:spcAft>
              <a:defRPr sz="2400">
                <a:solidFill>
                  <a:schemeClr val="tx1"/>
                </a:solidFill>
                <a:latin typeface="Times New Roman" pitchFamily="18" charset="0"/>
              </a:defRPr>
            </a:lvl6pPr>
            <a:lvl7pPr marL="3200400" defTabSz="1143000" fontAlgn="base">
              <a:spcBef>
                <a:spcPct val="0"/>
              </a:spcBef>
              <a:spcAft>
                <a:spcPct val="0"/>
              </a:spcAft>
              <a:defRPr sz="2400">
                <a:solidFill>
                  <a:schemeClr val="tx1"/>
                </a:solidFill>
                <a:latin typeface="Times New Roman" pitchFamily="18" charset="0"/>
              </a:defRPr>
            </a:lvl7pPr>
            <a:lvl8pPr marL="3657600" defTabSz="1143000" fontAlgn="base">
              <a:spcBef>
                <a:spcPct val="0"/>
              </a:spcBef>
              <a:spcAft>
                <a:spcPct val="0"/>
              </a:spcAft>
              <a:defRPr sz="2400">
                <a:solidFill>
                  <a:schemeClr val="tx1"/>
                </a:solidFill>
                <a:latin typeface="Times New Roman" pitchFamily="18" charset="0"/>
              </a:defRPr>
            </a:lvl8pPr>
            <a:lvl9pPr marL="4114800" defTabSz="1143000"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2200">
                <a:solidFill>
                  <a:srgbClr val="000000"/>
                </a:solidFill>
                <a:latin typeface="Tahoma" pitchFamily="34" charset="0"/>
              </a:rPr>
              <a:t>Travel to Call on </a:t>
            </a:r>
          </a:p>
          <a:p>
            <a:pPr algn="ctr" eaLnBrk="0" hangingPunct="0">
              <a:lnSpc>
                <a:spcPct val="90000"/>
              </a:lnSpc>
            </a:pPr>
            <a:r>
              <a:rPr lang="en-US" altLang="en-US" sz="2200">
                <a:solidFill>
                  <a:srgbClr val="000000"/>
                </a:solidFill>
                <a:latin typeface="Tahoma" pitchFamily="34" charset="0"/>
              </a:rPr>
              <a:t>Customers</a:t>
            </a:r>
          </a:p>
        </p:txBody>
      </p:sp>
      <p:sp>
        <p:nvSpPr>
          <p:cNvPr id="1130503" name="AutoShape 7"/>
          <p:cNvSpPr>
            <a:spLocks noChangeArrowheads="1"/>
          </p:cNvSpPr>
          <p:nvPr/>
        </p:nvSpPr>
        <p:spPr bwMode="auto">
          <a:xfrm rot="16200000" flipH="1">
            <a:off x="1117601" y="4111625"/>
            <a:ext cx="406400" cy="892175"/>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04" name="AutoShape 8"/>
          <p:cNvSpPr>
            <a:spLocks noChangeArrowheads="1"/>
          </p:cNvSpPr>
          <p:nvPr/>
        </p:nvSpPr>
        <p:spPr bwMode="auto">
          <a:xfrm rot="16200000" flipH="1">
            <a:off x="3086100" y="4103688"/>
            <a:ext cx="407988" cy="893762"/>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05" name="AutoShape 9"/>
          <p:cNvSpPr>
            <a:spLocks noChangeArrowheads="1"/>
          </p:cNvSpPr>
          <p:nvPr/>
        </p:nvSpPr>
        <p:spPr bwMode="auto">
          <a:xfrm rot="5400000">
            <a:off x="613569" y="4580731"/>
            <a:ext cx="1511300" cy="1824038"/>
          </a:xfrm>
          <a:prstGeom prst="cube">
            <a:avLst>
              <a:gd name="adj" fmla="val 8755"/>
            </a:avLst>
          </a:prstGeom>
          <a:gradFill rotWithShape="0">
            <a:gsLst>
              <a:gs pos="0">
                <a:schemeClr val="accent1"/>
              </a:gs>
              <a:gs pos="100000">
                <a:schemeClr val="accent1">
                  <a:gamma/>
                  <a:tint val="70196"/>
                  <a:invGamma/>
                </a:schemeClr>
              </a:gs>
            </a:gsLst>
            <a:path path="rect">
              <a:fillToRect r="100000" b="10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000">
                <a:solidFill>
                  <a:srgbClr val="000000"/>
                </a:solidFill>
                <a:latin typeface="Tahoma" pitchFamily="34" charset="0"/>
              </a:rPr>
              <a:t>Sells to Major</a:t>
            </a:r>
          </a:p>
          <a:p>
            <a:pPr algn="ctr" eaLnBrk="0" hangingPunct="0">
              <a:lnSpc>
                <a:spcPct val="90000"/>
              </a:lnSpc>
            </a:pPr>
            <a:r>
              <a:rPr lang="en-US" altLang="en-US" sz="2000">
                <a:solidFill>
                  <a:srgbClr val="000000"/>
                </a:solidFill>
                <a:latin typeface="Tahoma" pitchFamily="34" charset="0"/>
              </a:rPr>
              <a:t>Accounts</a:t>
            </a:r>
          </a:p>
        </p:txBody>
      </p:sp>
      <p:sp>
        <p:nvSpPr>
          <p:cNvPr id="1130506" name="AutoShape 10"/>
          <p:cNvSpPr>
            <a:spLocks noChangeArrowheads="1"/>
          </p:cNvSpPr>
          <p:nvPr/>
        </p:nvSpPr>
        <p:spPr bwMode="auto">
          <a:xfrm rot="5400000">
            <a:off x="2654300" y="4581525"/>
            <a:ext cx="1511300" cy="1822450"/>
          </a:xfrm>
          <a:prstGeom prst="cube">
            <a:avLst>
              <a:gd name="adj" fmla="val 8755"/>
            </a:avLst>
          </a:prstGeom>
          <a:gradFill rotWithShape="0">
            <a:gsLst>
              <a:gs pos="0">
                <a:schemeClr val="accent1"/>
              </a:gs>
              <a:gs pos="100000">
                <a:schemeClr val="accent1">
                  <a:gamma/>
                  <a:tint val="70196"/>
                  <a:invGamma/>
                </a:schemeClr>
              </a:gs>
            </a:gsLst>
            <a:path path="rect">
              <a:fillToRect r="100000" b="10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endParaRPr lang="en-US" altLang="en-US" b="1">
              <a:solidFill>
                <a:srgbClr val="000000"/>
              </a:solidFill>
              <a:latin typeface="Tahoma" pitchFamily="34" charset="0"/>
            </a:endParaRPr>
          </a:p>
          <a:p>
            <a:pPr algn="ctr" eaLnBrk="0" hangingPunct="0">
              <a:lnSpc>
                <a:spcPct val="90000"/>
              </a:lnSpc>
            </a:pPr>
            <a:r>
              <a:rPr lang="en-US" altLang="en-US" sz="2000">
                <a:solidFill>
                  <a:srgbClr val="000000"/>
                </a:solidFill>
                <a:latin typeface="Tahoma" pitchFamily="34" charset="0"/>
              </a:rPr>
              <a:t>Finds Major</a:t>
            </a:r>
          </a:p>
          <a:p>
            <a:pPr algn="ctr" eaLnBrk="0" hangingPunct="0">
              <a:lnSpc>
                <a:spcPct val="90000"/>
              </a:lnSpc>
            </a:pPr>
            <a:r>
              <a:rPr lang="en-US" altLang="en-US" sz="2000">
                <a:solidFill>
                  <a:srgbClr val="000000"/>
                </a:solidFill>
                <a:latin typeface="Tahoma" pitchFamily="34" charset="0"/>
              </a:rPr>
              <a:t>New </a:t>
            </a:r>
          </a:p>
          <a:p>
            <a:pPr algn="ctr" eaLnBrk="0" hangingPunct="0">
              <a:lnSpc>
                <a:spcPct val="90000"/>
              </a:lnSpc>
            </a:pPr>
            <a:r>
              <a:rPr lang="en-US" altLang="en-US" sz="2000">
                <a:solidFill>
                  <a:srgbClr val="000000"/>
                </a:solidFill>
                <a:latin typeface="Tahoma" pitchFamily="34" charset="0"/>
              </a:rPr>
              <a:t>Prospects</a:t>
            </a:r>
          </a:p>
          <a:p>
            <a:pPr algn="ctr" eaLnBrk="0" hangingPunct="0">
              <a:lnSpc>
                <a:spcPct val="90000"/>
              </a:lnSpc>
            </a:pPr>
            <a:endParaRPr lang="en-US" altLang="en-US" b="1">
              <a:solidFill>
                <a:srgbClr val="000000"/>
              </a:solidFill>
              <a:latin typeface="Tahoma" pitchFamily="34" charset="0"/>
            </a:endParaRPr>
          </a:p>
        </p:txBody>
      </p:sp>
      <p:sp>
        <p:nvSpPr>
          <p:cNvPr id="1130507" name="AutoShape 11"/>
          <p:cNvSpPr>
            <a:spLocks noChangeArrowheads="1"/>
          </p:cNvSpPr>
          <p:nvPr/>
        </p:nvSpPr>
        <p:spPr bwMode="auto">
          <a:xfrm rot="5400000">
            <a:off x="6407150" y="1846263"/>
            <a:ext cx="825500" cy="4191000"/>
          </a:xfrm>
          <a:prstGeom prst="cube">
            <a:avLst>
              <a:gd name="adj" fmla="val 13630"/>
            </a:avLst>
          </a:prstGeom>
          <a:gradFill rotWithShape="0">
            <a:gsLst>
              <a:gs pos="0">
                <a:srgbClr val="618FFD">
                  <a:gamma/>
                  <a:tint val="0"/>
                  <a:invGamma/>
                </a:srgbClr>
              </a:gs>
              <a:gs pos="100000">
                <a:srgbClr val="618FFD"/>
              </a:gs>
            </a:gsLst>
            <a:path path="rect">
              <a:fillToRect l="50000" t="50000" r="50000" b="5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lvl1pPr defTabSz="1143000">
              <a:defRPr sz="2400">
                <a:solidFill>
                  <a:schemeClr val="tx1"/>
                </a:solidFill>
                <a:latin typeface="Times New Roman" pitchFamily="18" charset="0"/>
              </a:defRPr>
            </a:lvl1pPr>
            <a:lvl2pPr marL="571500" defTabSz="1143000">
              <a:defRPr sz="2400">
                <a:solidFill>
                  <a:schemeClr val="tx1"/>
                </a:solidFill>
                <a:latin typeface="Times New Roman" pitchFamily="18" charset="0"/>
              </a:defRPr>
            </a:lvl2pPr>
            <a:lvl3pPr marL="1143000" defTabSz="1143000">
              <a:defRPr sz="2400">
                <a:solidFill>
                  <a:schemeClr val="tx1"/>
                </a:solidFill>
                <a:latin typeface="Times New Roman" pitchFamily="18" charset="0"/>
              </a:defRPr>
            </a:lvl3pPr>
            <a:lvl4pPr marL="1714500" defTabSz="1143000">
              <a:defRPr sz="2400">
                <a:solidFill>
                  <a:schemeClr val="tx1"/>
                </a:solidFill>
                <a:latin typeface="Times New Roman" pitchFamily="18" charset="0"/>
              </a:defRPr>
            </a:lvl4pPr>
            <a:lvl5pPr marL="2286000" defTabSz="1143000">
              <a:defRPr sz="2400">
                <a:solidFill>
                  <a:schemeClr val="tx1"/>
                </a:solidFill>
                <a:latin typeface="Times New Roman" pitchFamily="18" charset="0"/>
              </a:defRPr>
            </a:lvl5pPr>
            <a:lvl6pPr marL="2743200" defTabSz="1143000" fontAlgn="base">
              <a:spcBef>
                <a:spcPct val="0"/>
              </a:spcBef>
              <a:spcAft>
                <a:spcPct val="0"/>
              </a:spcAft>
              <a:defRPr sz="2400">
                <a:solidFill>
                  <a:schemeClr val="tx1"/>
                </a:solidFill>
                <a:latin typeface="Times New Roman" pitchFamily="18" charset="0"/>
              </a:defRPr>
            </a:lvl6pPr>
            <a:lvl7pPr marL="3200400" defTabSz="1143000" fontAlgn="base">
              <a:spcBef>
                <a:spcPct val="0"/>
              </a:spcBef>
              <a:spcAft>
                <a:spcPct val="0"/>
              </a:spcAft>
              <a:defRPr sz="2400">
                <a:solidFill>
                  <a:schemeClr val="tx1"/>
                </a:solidFill>
                <a:latin typeface="Times New Roman" pitchFamily="18" charset="0"/>
              </a:defRPr>
            </a:lvl7pPr>
            <a:lvl8pPr marL="3657600" defTabSz="1143000" fontAlgn="base">
              <a:spcBef>
                <a:spcPct val="0"/>
              </a:spcBef>
              <a:spcAft>
                <a:spcPct val="0"/>
              </a:spcAft>
              <a:defRPr sz="2400">
                <a:solidFill>
                  <a:schemeClr val="tx1"/>
                </a:solidFill>
                <a:latin typeface="Times New Roman" pitchFamily="18" charset="0"/>
              </a:defRPr>
            </a:lvl8pPr>
            <a:lvl9pPr marL="4114800" defTabSz="1143000"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2200">
                <a:solidFill>
                  <a:srgbClr val="000000"/>
                </a:solidFill>
                <a:latin typeface="Tahoma" pitchFamily="34" charset="0"/>
              </a:rPr>
              <a:t>Conduct Business From Their </a:t>
            </a:r>
          </a:p>
          <a:p>
            <a:pPr algn="ctr" eaLnBrk="0" hangingPunct="0">
              <a:lnSpc>
                <a:spcPct val="90000"/>
              </a:lnSpc>
            </a:pPr>
            <a:r>
              <a:rPr lang="en-US" altLang="en-US" sz="2200">
                <a:solidFill>
                  <a:srgbClr val="000000"/>
                </a:solidFill>
                <a:latin typeface="Tahoma" pitchFamily="34" charset="0"/>
              </a:rPr>
              <a:t>Offices Via Phone or Buyer Visits</a:t>
            </a:r>
          </a:p>
        </p:txBody>
      </p:sp>
      <p:sp>
        <p:nvSpPr>
          <p:cNvPr id="1130508" name="AutoShape 12"/>
          <p:cNvSpPr>
            <a:spLocks noChangeArrowheads="1"/>
          </p:cNvSpPr>
          <p:nvPr/>
        </p:nvSpPr>
        <p:spPr bwMode="auto">
          <a:xfrm rot="16200000" flipH="1">
            <a:off x="5195888" y="4024312"/>
            <a:ext cx="407988" cy="893763"/>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09" name="AutoShape 13"/>
          <p:cNvSpPr>
            <a:spLocks noChangeArrowheads="1"/>
          </p:cNvSpPr>
          <p:nvPr/>
        </p:nvSpPr>
        <p:spPr bwMode="auto">
          <a:xfrm rot="16200000" flipH="1">
            <a:off x="7863681" y="4023519"/>
            <a:ext cx="404813" cy="892175"/>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10" name="AutoShape 14"/>
          <p:cNvSpPr>
            <a:spLocks noChangeArrowheads="1"/>
          </p:cNvSpPr>
          <p:nvPr/>
        </p:nvSpPr>
        <p:spPr bwMode="auto">
          <a:xfrm rot="5400000">
            <a:off x="4727575" y="4797425"/>
            <a:ext cx="1509713" cy="1363663"/>
          </a:xfrm>
          <a:prstGeom prst="cube">
            <a:avLst>
              <a:gd name="adj" fmla="val 8755"/>
            </a:avLst>
          </a:prstGeom>
          <a:gradFill rotWithShape="0">
            <a:gsLst>
              <a:gs pos="0">
                <a:srgbClr val="618FFD">
                  <a:gamma/>
                  <a:tint val="0"/>
                  <a:invGamma/>
                </a:srgbClr>
              </a:gs>
              <a:gs pos="100000">
                <a:srgbClr val="618FFD"/>
              </a:gs>
            </a:gsLst>
            <a:path path="rect">
              <a:fillToRect l="50000" t="50000" r="50000" b="5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000">
                <a:solidFill>
                  <a:srgbClr val="000000"/>
                </a:solidFill>
                <a:latin typeface="Tahoma" pitchFamily="34" charset="0"/>
              </a:rPr>
              <a:t>Technical</a:t>
            </a:r>
          </a:p>
          <a:p>
            <a:pPr algn="ctr" eaLnBrk="0" hangingPunct="0">
              <a:lnSpc>
                <a:spcPct val="90000"/>
              </a:lnSpc>
            </a:pPr>
            <a:r>
              <a:rPr lang="en-US" altLang="en-US" sz="2000">
                <a:solidFill>
                  <a:srgbClr val="000000"/>
                </a:solidFill>
                <a:latin typeface="Tahoma" pitchFamily="34" charset="0"/>
              </a:rPr>
              <a:t>Support</a:t>
            </a:r>
          </a:p>
          <a:p>
            <a:pPr algn="ctr" eaLnBrk="0" hangingPunct="0">
              <a:lnSpc>
                <a:spcPct val="90000"/>
              </a:lnSpc>
            </a:pPr>
            <a:r>
              <a:rPr lang="en-US" altLang="en-US" sz="2000">
                <a:solidFill>
                  <a:srgbClr val="000000"/>
                </a:solidFill>
                <a:latin typeface="Tahoma" pitchFamily="34" charset="0"/>
              </a:rPr>
              <a:t>People</a:t>
            </a:r>
          </a:p>
        </p:txBody>
      </p:sp>
      <p:sp>
        <p:nvSpPr>
          <p:cNvPr id="1130511" name="AutoShape 15"/>
          <p:cNvSpPr>
            <a:spLocks noChangeArrowheads="1"/>
          </p:cNvSpPr>
          <p:nvPr/>
        </p:nvSpPr>
        <p:spPr bwMode="auto">
          <a:xfrm rot="5400000">
            <a:off x="7436644" y="4817269"/>
            <a:ext cx="1509712" cy="1295400"/>
          </a:xfrm>
          <a:prstGeom prst="cube">
            <a:avLst>
              <a:gd name="adj" fmla="val 8755"/>
            </a:avLst>
          </a:prstGeom>
          <a:gradFill rotWithShape="0">
            <a:gsLst>
              <a:gs pos="0">
                <a:srgbClr val="618FFD">
                  <a:gamma/>
                  <a:tint val="0"/>
                  <a:invGamma/>
                </a:srgbClr>
              </a:gs>
              <a:gs pos="100000">
                <a:srgbClr val="618FFD"/>
              </a:gs>
            </a:gsLst>
            <a:path path="rect">
              <a:fillToRect l="50000" t="50000" r="50000" b="5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000">
                <a:solidFill>
                  <a:srgbClr val="000000"/>
                </a:solidFill>
                <a:latin typeface="Tahoma" pitchFamily="34" charset="0"/>
              </a:rPr>
              <a:t>Tele-</a:t>
            </a:r>
          </a:p>
          <a:p>
            <a:pPr algn="ctr" eaLnBrk="0" hangingPunct="0">
              <a:lnSpc>
                <a:spcPct val="90000"/>
              </a:lnSpc>
            </a:pPr>
            <a:r>
              <a:rPr lang="en-US" altLang="en-US" sz="2000">
                <a:solidFill>
                  <a:srgbClr val="000000"/>
                </a:solidFill>
                <a:latin typeface="Tahoma" pitchFamily="34" charset="0"/>
              </a:rPr>
              <a:t>Marketing</a:t>
            </a:r>
          </a:p>
          <a:p>
            <a:pPr algn="ctr" eaLnBrk="0" hangingPunct="0">
              <a:lnSpc>
                <a:spcPct val="90000"/>
              </a:lnSpc>
            </a:pPr>
            <a:r>
              <a:rPr lang="en-US" altLang="en-US" sz="2000">
                <a:solidFill>
                  <a:srgbClr val="000000"/>
                </a:solidFill>
                <a:latin typeface="Tahoma" pitchFamily="34" charset="0"/>
              </a:rPr>
              <a:t>Or</a:t>
            </a:r>
          </a:p>
          <a:p>
            <a:pPr algn="ctr" eaLnBrk="0" hangingPunct="0">
              <a:lnSpc>
                <a:spcPct val="90000"/>
              </a:lnSpc>
            </a:pPr>
            <a:r>
              <a:rPr lang="en-US" altLang="en-US" sz="2000">
                <a:solidFill>
                  <a:srgbClr val="000000"/>
                </a:solidFill>
                <a:latin typeface="Tahoma" pitchFamily="34" charset="0"/>
              </a:rPr>
              <a:t>Internet</a:t>
            </a:r>
          </a:p>
        </p:txBody>
      </p:sp>
      <p:sp>
        <p:nvSpPr>
          <p:cNvPr id="1130512" name="Rectangle 16"/>
          <p:cNvSpPr>
            <a:spLocks noGrp="1" noChangeArrowheads="1"/>
          </p:cNvSpPr>
          <p:nvPr>
            <p:ph type="title"/>
          </p:nvPr>
        </p:nvSpPr>
        <p:spPr/>
        <p:txBody>
          <a:bodyPr>
            <a:normAutofit fontScale="90000"/>
          </a:bodyPr>
          <a:lstStyle/>
          <a:p>
            <a:r>
              <a:rPr lang="en-US" altLang="en-US"/>
              <a:t/>
            </a:r>
            <a:br>
              <a:rPr lang="en-US" altLang="en-US"/>
            </a:br>
            <a:r>
              <a:rPr lang="en-US" altLang="en-US"/>
              <a:t/>
            </a:r>
            <a:br>
              <a:rPr lang="en-US" altLang="en-US"/>
            </a:br>
            <a:r>
              <a:rPr lang="en-US" altLang="en-US"/>
              <a:t/>
            </a:r>
            <a:br>
              <a:rPr lang="en-US" altLang="en-US"/>
            </a:br>
            <a:r>
              <a:rPr lang="en-US" altLang="en-US"/>
              <a:t/>
            </a:r>
            <a:br>
              <a:rPr lang="en-US" altLang="en-US"/>
            </a:br>
            <a:endParaRPr lang="en-US" altLang="en-US"/>
          </a:p>
        </p:txBody>
      </p:sp>
      <p:sp>
        <p:nvSpPr>
          <p:cNvPr id="1130513" name="Rectangle 17"/>
          <p:cNvSpPr>
            <a:spLocks noChangeArrowheads="1"/>
          </p:cNvSpPr>
          <p:nvPr/>
        </p:nvSpPr>
        <p:spPr bwMode="auto">
          <a:xfrm>
            <a:off x="468313" y="125413"/>
            <a:ext cx="81280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fontAlgn="base">
              <a:spcBef>
                <a:spcPct val="0"/>
              </a:spcBef>
              <a:spcAft>
                <a:spcPct val="0"/>
              </a:spcAft>
              <a:defRPr sz="2400">
                <a:solidFill>
                  <a:schemeClr val="tx1"/>
                </a:solidFill>
                <a:latin typeface="Times New Roman" pitchFamily="18" charset="0"/>
              </a:defRPr>
            </a:lvl6pPr>
            <a:lvl7pPr marL="914400" fontAlgn="base">
              <a:spcBef>
                <a:spcPct val="0"/>
              </a:spcBef>
              <a:spcAft>
                <a:spcPct val="0"/>
              </a:spcAft>
              <a:defRPr sz="2400">
                <a:solidFill>
                  <a:schemeClr val="tx1"/>
                </a:solidFill>
                <a:latin typeface="Times New Roman" pitchFamily="18" charset="0"/>
              </a:defRPr>
            </a:lvl7pPr>
            <a:lvl8pPr marL="1371600" fontAlgn="base">
              <a:spcBef>
                <a:spcPct val="0"/>
              </a:spcBef>
              <a:spcAft>
                <a:spcPct val="0"/>
              </a:spcAft>
              <a:defRPr sz="2400">
                <a:solidFill>
                  <a:schemeClr val="tx1"/>
                </a:solidFill>
                <a:latin typeface="Times New Roman" pitchFamily="18" charset="0"/>
              </a:defRPr>
            </a:lvl8pPr>
            <a:lvl9pPr marL="1828800" fontAlgn="base">
              <a:spcBef>
                <a:spcPct val="0"/>
              </a:spcBef>
              <a:spcAft>
                <a:spcPct val="0"/>
              </a:spcAft>
              <a:defRPr sz="2400">
                <a:solidFill>
                  <a:schemeClr val="tx1"/>
                </a:solidFill>
                <a:latin typeface="Times New Roman" pitchFamily="18" charset="0"/>
              </a:defRPr>
            </a:lvl9pPr>
          </a:lstStyle>
          <a:p>
            <a:r>
              <a:rPr lang="en-US" altLang="en-US" sz="3600">
                <a:solidFill>
                  <a:srgbClr val="0000CC"/>
                </a:solidFill>
                <a:latin typeface="Arial Black" pitchFamily="34" charset="0"/>
              </a:rPr>
              <a:t>Other Sales Force Strategy and Structure Issues</a:t>
            </a:r>
          </a:p>
        </p:txBody>
      </p:sp>
      <p:sp>
        <p:nvSpPr>
          <p:cNvPr id="1130514" name="AutoShape 18"/>
          <p:cNvSpPr>
            <a:spLocks noChangeArrowheads="1"/>
          </p:cNvSpPr>
          <p:nvPr/>
        </p:nvSpPr>
        <p:spPr bwMode="auto">
          <a:xfrm rot="5400000">
            <a:off x="6099175" y="4797425"/>
            <a:ext cx="1509713" cy="1363663"/>
          </a:xfrm>
          <a:prstGeom prst="cube">
            <a:avLst>
              <a:gd name="adj" fmla="val 8755"/>
            </a:avLst>
          </a:prstGeom>
          <a:gradFill rotWithShape="0">
            <a:gsLst>
              <a:gs pos="0">
                <a:srgbClr val="618FFD">
                  <a:gamma/>
                  <a:tint val="0"/>
                  <a:invGamma/>
                </a:srgbClr>
              </a:gs>
              <a:gs pos="100000">
                <a:srgbClr val="618FFD"/>
              </a:gs>
            </a:gsLst>
            <a:path path="rect">
              <a:fillToRect l="50000" t="50000" r="50000" b="50000"/>
            </a:path>
          </a:gradFill>
          <a:ln w="12700">
            <a:solidFill>
              <a:srgbClr val="000000"/>
            </a:solidFill>
            <a:miter lim="800000"/>
            <a:headEnd/>
            <a:tailEnd/>
          </a:ln>
          <a:effectLst>
            <a:outerShdw dist="71842" dir="2700000" algn="ctr" rotWithShape="0">
              <a:schemeClr val="bg2"/>
            </a:outerShdw>
          </a:effectLst>
        </p:spPr>
        <p:txBody>
          <a:bodyPr rot="10800000" vert="eaVert" wrap="none" lIns="115888" tIns="57150" rIns="115888" bIns="57150" anchor="ctr"/>
          <a:lstStyle/>
          <a:p>
            <a:pPr algn="ctr" eaLnBrk="0" hangingPunct="0">
              <a:lnSpc>
                <a:spcPct val="90000"/>
              </a:lnSpc>
            </a:pPr>
            <a:r>
              <a:rPr lang="en-US" altLang="en-US" sz="2000">
                <a:solidFill>
                  <a:srgbClr val="000000"/>
                </a:solidFill>
                <a:latin typeface="Tahoma" pitchFamily="34" charset="0"/>
              </a:rPr>
              <a:t>Sales</a:t>
            </a:r>
          </a:p>
          <a:p>
            <a:pPr algn="ctr" eaLnBrk="0" hangingPunct="0">
              <a:lnSpc>
                <a:spcPct val="90000"/>
              </a:lnSpc>
            </a:pPr>
            <a:r>
              <a:rPr lang="en-US" altLang="en-US" sz="2000">
                <a:solidFill>
                  <a:srgbClr val="000000"/>
                </a:solidFill>
                <a:latin typeface="Tahoma" pitchFamily="34" charset="0"/>
              </a:rPr>
              <a:t>Assistants</a:t>
            </a:r>
          </a:p>
        </p:txBody>
      </p:sp>
      <p:sp>
        <p:nvSpPr>
          <p:cNvPr id="1130515" name="AutoShape 19"/>
          <p:cNvSpPr>
            <a:spLocks noChangeArrowheads="1"/>
          </p:cNvSpPr>
          <p:nvPr/>
        </p:nvSpPr>
        <p:spPr bwMode="auto">
          <a:xfrm rot="16200000" flipH="1">
            <a:off x="6568281" y="4023519"/>
            <a:ext cx="404813" cy="892175"/>
          </a:xfrm>
          <a:prstGeom prst="rightArrow">
            <a:avLst>
              <a:gd name="adj1" fmla="val 50000"/>
              <a:gd name="adj2" fmla="val 37347"/>
            </a:avLst>
          </a:prstGeom>
          <a:gradFill rotWithShape="0">
            <a:gsLst>
              <a:gs pos="0">
                <a:srgbClr val="000000"/>
              </a:gs>
              <a:gs pos="100000">
                <a:srgbClr val="000000">
                  <a:gamma/>
                  <a:tint val="50196"/>
                  <a:invGamma/>
                </a:srgbClr>
              </a:gs>
            </a:gsLst>
            <a:lin ang="540000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0690511"/>
      </p:ext>
    </p:extLst>
  </p:cSld>
  <p:clrMapOvr>
    <a:masterClrMapping/>
  </p:clrMapOvr>
  <p:transition spd="slow">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9298" name="Rectangle 2"/>
          <p:cNvSpPr>
            <a:spLocks noGrp="1" noChangeArrowheads="1"/>
          </p:cNvSpPr>
          <p:nvPr>
            <p:ph type="body" idx="1"/>
          </p:nvPr>
        </p:nvSpPr>
        <p:spPr>
          <a:xfrm>
            <a:off x="827088" y="1341438"/>
            <a:ext cx="7696200" cy="3733800"/>
          </a:xfrm>
        </p:spPr>
        <p:txBody>
          <a:bodyPr/>
          <a:lstStyle/>
          <a:p>
            <a:pPr>
              <a:buFontTx/>
              <a:buNone/>
            </a:pPr>
            <a:r>
              <a:rPr lang="en-US" altLang="en-US" b="0"/>
              <a:t>Recruiting involves:</a:t>
            </a:r>
          </a:p>
          <a:p>
            <a:pPr lvl="2"/>
            <a:r>
              <a:rPr lang="en-US" altLang="en-US" b="0"/>
              <a:t> </a:t>
            </a:r>
            <a:r>
              <a:rPr lang="en-US" altLang="en-US" sz="2600" b="0"/>
              <a:t>Soliciting applications</a:t>
            </a:r>
          </a:p>
          <a:p>
            <a:pPr lvl="2"/>
            <a:r>
              <a:rPr lang="en-US" altLang="en-US" sz="2600" b="0"/>
              <a:t> Screening candidates</a:t>
            </a:r>
          </a:p>
          <a:p>
            <a:pPr lvl="3"/>
            <a:r>
              <a:rPr lang="en-US" altLang="en-US" sz="2200" b="0"/>
              <a:t> Interviews</a:t>
            </a:r>
          </a:p>
          <a:p>
            <a:pPr lvl="3"/>
            <a:r>
              <a:rPr lang="en-US" altLang="en-US" sz="2200" b="0"/>
              <a:t> Sales aptitude, personality, analytical </a:t>
            </a:r>
            <a:br>
              <a:rPr lang="en-US" altLang="en-US" sz="2200" b="0"/>
            </a:br>
            <a:r>
              <a:rPr lang="en-US" altLang="en-US" sz="2200" b="0"/>
              <a:t> and/or organizational tests</a:t>
            </a:r>
          </a:p>
          <a:p>
            <a:pPr lvl="3"/>
            <a:r>
              <a:rPr lang="en-US" altLang="en-US" sz="2200" b="0"/>
              <a:t> References, work history, etc</a:t>
            </a:r>
            <a:r>
              <a:rPr lang="en-US" altLang="en-US" b="0"/>
              <a:t>.</a:t>
            </a:r>
          </a:p>
        </p:txBody>
      </p:sp>
      <p:sp>
        <p:nvSpPr>
          <p:cNvPr id="1719299" name="Rectangle 3"/>
          <p:cNvSpPr>
            <a:spLocks noGrp="1" noChangeArrowheads="1"/>
          </p:cNvSpPr>
          <p:nvPr>
            <p:ph type="title"/>
          </p:nvPr>
        </p:nvSpPr>
        <p:spPr>
          <a:xfrm>
            <a:off x="468313" y="115888"/>
            <a:ext cx="8137525" cy="11430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tr-TR" altLang="en-US">
                <a:solidFill>
                  <a:srgbClr val="0000CC"/>
                </a:solidFill>
              </a:rPr>
              <a:t>2. </a:t>
            </a:r>
            <a:r>
              <a:rPr lang="en-US" altLang="en-US">
                <a:solidFill>
                  <a:srgbClr val="0000CC"/>
                </a:solidFill>
              </a:rPr>
              <a:t>Recruiting and Selecting Salespeople</a:t>
            </a:r>
          </a:p>
        </p:txBody>
      </p:sp>
      <p:sp>
        <p:nvSpPr>
          <p:cNvPr id="1719300" name="Rectangle 4"/>
          <p:cNvSpPr>
            <a:spLocks noChangeArrowheads="1"/>
          </p:cNvSpPr>
          <p:nvPr/>
        </p:nvSpPr>
        <p:spPr bwMode="auto">
          <a:xfrm>
            <a:off x="827088" y="4492625"/>
            <a:ext cx="8208962" cy="224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pPr>
              <a:buFontTx/>
              <a:buNone/>
            </a:pPr>
            <a:r>
              <a:rPr lang="en-US" altLang="en-US" b="0"/>
              <a:t>Careful recruiting can: </a:t>
            </a:r>
          </a:p>
          <a:p>
            <a:pPr lvl="2"/>
            <a:r>
              <a:rPr lang="en-US" altLang="en-US" b="0"/>
              <a:t> </a:t>
            </a:r>
            <a:r>
              <a:rPr lang="en-US" altLang="en-US" sz="2600" b="0"/>
              <a:t>Increase overall sales force</a:t>
            </a:r>
            <a:r>
              <a:rPr lang="tr-TR" altLang="en-US" sz="2600" b="0"/>
              <a:t> </a:t>
            </a:r>
            <a:r>
              <a:rPr lang="en-US" altLang="en-US" sz="2600" b="0"/>
              <a:t>performance</a:t>
            </a:r>
          </a:p>
          <a:p>
            <a:pPr lvl="2"/>
            <a:r>
              <a:rPr lang="en-US" altLang="en-US" sz="2600" b="0"/>
              <a:t> Reduce turnover</a:t>
            </a:r>
          </a:p>
          <a:p>
            <a:pPr lvl="2"/>
            <a:r>
              <a:rPr lang="en-US" altLang="en-US" sz="2600" b="0"/>
              <a:t> Reduce recruiting and training costs</a:t>
            </a:r>
          </a:p>
        </p:txBody>
      </p:sp>
    </p:spTree>
    <p:extLst>
      <p:ext uri="{BB962C8B-B14F-4D97-AF65-F5344CB8AC3E}">
        <p14:creationId xmlns:p14="http://schemas.microsoft.com/office/powerpoint/2010/main" val="634010795"/>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720" name="Rectangle 8"/>
          <p:cNvSpPr>
            <a:spLocks noGrp="1" noChangeArrowheads="1"/>
          </p:cNvSpPr>
          <p:nvPr>
            <p:ph type="title"/>
          </p:nvPr>
        </p:nvSpPr>
        <p:spPr>
          <a:xfrm>
            <a:off x="914400" y="295275"/>
            <a:ext cx="777240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tr-TR" altLang="en-US" sz="4000">
                <a:solidFill>
                  <a:srgbClr val="0000CC"/>
                </a:solidFill>
              </a:rPr>
              <a:t>3. </a:t>
            </a:r>
            <a:r>
              <a:rPr lang="en-US" altLang="en-US" sz="4000">
                <a:solidFill>
                  <a:srgbClr val="0000CC"/>
                </a:solidFill>
              </a:rPr>
              <a:t>Training Salespeople</a:t>
            </a:r>
          </a:p>
        </p:txBody>
      </p:sp>
      <p:sp>
        <p:nvSpPr>
          <p:cNvPr id="1139722" name="Rectangle 10"/>
          <p:cNvSpPr>
            <a:spLocks noChangeArrowheads="1"/>
          </p:cNvSpPr>
          <p:nvPr/>
        </p:nvSpPr>
        <p:spPr bwMode="auto">
          <a:xfrm>
            <a:off x="612775" y="1414463"/>
            <a:ext cx="8207375" cy="287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r>
              <a:rPr lang="en-US" altLang="en-US" sz="2800" b="0"/>
              <a:t>Average training period is 4 months</a:t>
            </a:r>
            <a:endParaRPr lang="tr-TR" altLang="en-US" sz="2800" b="0"/>
          </a:p>
          <a:p>
            <a:r>
              <a:rPr lang="en-US" altLang="en-US" sz="2800" b="0"/>
              <a:t>Training is expensive, but yields strong returns</a:t>
            </a:r>
            <a:endParaRPr lang="tr-TR" altLang="en-US" sz="2800" b="0"/>
          </a:p>
          <a:p>
            <a:r>
              <a:rPr lang="en-US" altLang="en-US" sz="2800" b="0"/>
              <a:t>Many companies are adding Web-based sales training programs</a:t>
            </a:r>
            <a:endParaRPr lang="tr-TR" altLang="en-US" sz="2800" b="0"/>
          </a:p>
          <a:p>
            <a:r>
              <a:rPr lang="en-US" altLang="en-US" sz="2800" b="0"/>
              <a:t>Training programs have many goals</a:t>
            </a:r>
            <a:r>
              <a:rPr lang="tr-TR" altLang="en-US" sz="2800" b="0"/>
              <a:t>: </a:t>
            </a:r>
            <a:endParaRPr lang="en-US" altLang="en-US" sz="2800" b="0"/>
          </a:p>
        </p:txBody>
      </p:sp>
      <p:sp>
        <p:nvSpPr>
          <p:cNvPr id="1139725" name="Rectangle 13"/>
          <p:cNvSpPr>
            <a:spLocks noChangeArrowheads="1"/>
          </p:cNvSpPr>
          <p:nvPr/>
        </p:nvSpPr>
        <p:spPr bwMode="auto">
          <a:xfrm>
            <a:off x="1187450" y="4149725"/>
            <a:ext cx="7272338" cy="2160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pPr>
              <a:buFont typeface="Wingdings" pitchFamily="2" charset="2"/>
              <a:buChar char="ü"/>
            </a:pPr>
            <a:r>
              <a:rPr lang="en-US" altLang="en-US" sz="2400" b="0"/>
              <a:t>Learn about different types of customers and their needs, buying motives, and buying habits.</a:t>
            </a:r>
          </a:p>
          <a:p>
            <a:pPr eaLnBrk="0" hangingPunct="0">
              <a:buFont typeface="Wingdings" pitchFamily="2" charset="2"/>
              <a:buChar char="ü"/>
            </a:pPr>
            <a:r>
              <a:rPr lang="en-US" altLang="en-US" sz="2400" b="0"/>
              <a:t>Learn how to make effective sales presentations.</a:t>
            </a:r>
          </a:p>
          <a:p>
            <a:pPr>
              <a:buFont typeface="Wingdings" pitchFamily="2" charset="2"/>
              <a:buChar char="ü"/>
            </a:pPr>
            <a:r>
              <a:rPr lang="en-US" altLang="en-US" sz="2400" b="0"/>
              <a:t>Learn about and identify with the company, its products and its competitors.</a:t>
            </a:r>
          </a:p>
        </p:txBody>
      </p:sp>
    </p:spTree>
    <p:extLst>
      <p:ext uri="{BB962C8B-B14F-4D97-AF65-F5344CB8AC3E}">
        <p14:creationId xmlns:p14="http://schemas.microsoft.com/office/powerpoint/2010/main" val="1097317258"/>
      </p:ext>
    </p:extLst>
  </p:cSld>
  <p:clrMapOvr>
    <a:masterClrMapping/>
  </p:clrMapOvr>
  <p:transition spd="slow">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6" name="AutoShape 6"/>
          <p:cNvSpPr>
            <a:spLocks noChangeArrowheads="1"/>
          </p:cNvSpPr>
          <p:nvPr/>
        </p:nvSpPr>
        <p:spPr bwMode="auto">
          <a:xfrm>
            <a:off x="539750" y="3463925"/>
            <a:ext cx="1800225" cy="2341563"/>
          </a:xfrm>
          <a:prstGeom prst="cube">
            <a:avLst>
              <a:gd name="adj" fmla="val 18250"/>
            </a:avLst>
          </a:prstGeom>
          <a:solidFill>
            <a:schemeClr val="accent1"/>
          </a:solidFill>
          <a:ln w="12700">
            <a:solidFill>
              <a:srgbClr val="000000"/>
            </a:solid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endParaRPr lang="tr-TR" altLang="en-US" sz="2400">
              <a:solidFill>
                <a:srgbClr val="000000"/>
              </a:solidFill>
            </a:endParaRPr>
          </a:p>
          <a:p>
            <a:pPr algn="ctr" eaLnBrk="0" hangingPunct="0"/>
            <a:r>
              <a:rPr lang="en-US" altLang="en-US" sz="2400">
                <a:solidFill>
                  <a:srgbClr val="000000"/>
                </a:solidFill>
              </a:rPr>
              <a:t>Fixed </a:t>
            </a:r>
          </a:p>
          <a:p>
            <a:pPr algn="ctr" eaLnBrk="0" hangingPunct="0"/>
            <a:r>
              <a:rPr lang="en-US" altLang="en-US" sz="2400">
                <a:solidFill>
                  <a:srgbClr val="000000"/>
                </a:solidFill>
              </a:rPr>
              <a:t>Amount</a:t>
            </a:r>
            <a:r>
              <a:rPr lang="en-US" altLang="en-US" sz="2000" b="1">
                <a:solidFill>
                  <a:srgbClr val="000000"/>
                </a:solidFill>
              </a:rPr>
              <a:t>  </a:t>
            </a:r>
          </a:p>
          <a:p>
            <a:pPr algn="ctr" eaLnBrk="0" hangingPunct="0"/>
            <a:endParaRPr lang="en-US" altLang="en-US" sz="2000" b="1">
              <a:solidFill>
                <a:srgbClr val="000000"/>
              </a:solidFill>
            </a:endParaRPr>
          </a:p>
          <a:p>
            <a:pPr algn="ctr" eaLnBrk="0" hangingPunct="0"/>
            <a:r>
              <a:rPr lang="en-US" altLang="en-US" sz="2000" b="1">
                <a:solidFill>
                  <a:srgbClr val="000000"/>
                </a:solidFill>
              </a:rPr>
              <a:t>Usually a </a:t>
            </a:r>
          </a:p>
          <a:p>
            <a:pPr algn="ctr" eaLnBrk="0" hangingPunct="0"/>
            <a:r>
              <a:rPr lang="en-US" altLang="en-US" sz="2000" b="1">
                <a:solidFill>
                  <a:srgbClr val="000000"/>
                </a:solidFill>
              </a:rPr>
              <a:t>Salary</a:t>
            </a:r>
          </a:p>
          <a:p>
            <a:pPr algn="ctr" eaLnBrk="0" hangingPunct="0"/>
            <a:endParaRPr lang="en-US" altLang="en-US" sz="2000" b="1">
              <a:solidFill>
                <a:srgbClr val="000000"/>
              </a:solidFill>
            </a:endParaRPr>
          </a:p>
        </p:txBody>
      </p:sp>
      <p:sp>
        <p:nvSpPr>
          <p:cNvPr id="1141767" name="AutoShape 7"/>
          <p:cNvSpPr>
            <a:spLocks noChangeArrowheads="1"/>
          </p:cNvSpPr>
          <p:nvPr/>
        </p:nvSpPr>
        <p:spPr bwMode="auto">
          <a:xfrm>
            <a:off x="2517775" y="3441700"/>
            <a:ext cx="2176463" cy="2341563"/>
          </a:xfrm>
          <a:prstGeom prst="cube">
            <a:avLst>
              <a:gd name="adj" fmla="val 18250"/>
            </a:avLst>
          </a:prstGeom>
          <a:solidFill>
            <a:schemeClr val="accent1"/>
          </a:solidFill>
          <a:ln w="12700">
            <a:solidFill>
              <a:srgbClr val="000000"/>
            </a:solid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r>
              <a:rPr lang="en-US" altLang="en-US" sz="2400">
                <a:solidFill>
                  <a:srgbClr val="000000"/>
                </a:solidFill>
              </a:rPr>
              <a:t>Variable</a:t>
            </a:r>
          </a:p>
          <a:p>
            <a:pPr algn="ctr" eaLnBrk="0" hangingPunct="0"/>
            <a:r>
              <a:rPr lang="en-US" altLang="en-US" sz="2400">
                <a:solidFill>
                  <a:srgbClr val="000000"/>
                </a:solidFill>
              </a:rPr>
              <a:t>Amount</a:t>
            </a:r>
          </a:p>
          <a:p>
            <a:pPr algn="ctr" eaLnBrk="0" hangingPunct="0"/>
            <a:endParaRPr lang="en-US" altLang="en-US" sz="2000" b="1">
              <a:solidFill>
                <a:srgbClr val="000000"/>
              </a:solidFill>
            </a:endParaRPr>
          </a:p>
          <a:p>
            <a:pPr algn="ctr" eaLnBrk="0" hangingPunct="0"/>
            <a:r>
              <a:rPr lang="en-US" altLang="en-US" sz="2000" b="1">
                <a:solidFill>
                  <a:srgbClr val="000000"/>
                </a:solidFill>
              </a:rPr>
              <a:t>Usually</a:t>
            </a:r>
          </a:p>
          <a:p>
            <a:pPr algn="ctr" eaLnBrk="0" hangingPunct="0"/>
            <a:r>
              <a:rPr lang="en-US" altLang="en-US" sz="2000" b="1">
                <a:solidFill>
                  <a:srgbClr val="000000"/>
                </a:solidFill>
              </a:rPr>
              <a:t>Commissions</a:t>
            </a:r>
          </a:p>
          <a:p>
            <a:pPr algn="ctr" eaLnBrk="0" hangingPunct="0"/>
            <a:r>
              <a:rPr lang="tr-TR" altLang="en-US" sz="2000" b="1">
                <a:solidFill>
                  <a:srgbClr val="000000"/>
                </a:solidFill>
              </a:rPr>
              <a:t>o</a:t>
            </a:r>
            <a:r>
              <a:rPr lang="en-US" altLang="en-US" sz="2000" b="1">
                <a:solidFill>
                  <a:srgbClr val="000000"/>
                </a:solidFill>
              </a:rPr>
              <a:t>r Bonuses</a:t>
            </a:r>
            <a:endParaRPr lang="en-US" altLang="en-US" sz="2000">
              <a:solidFill>
                <a:srgbClr val="000000"/>
              </a:solidFill>
            </a:endParaRPr>
          </a:p>
        </p:txBody>
      </p:sp>
      <p:sp>
        <p:nvSpPr>
          <p:cNvPr id="1141768" name="AutoShape 8"/>
          <p:cNvSpPr>
            <a:spLocks noChangeArrowheads="1"/>
          </p:cNvSpPr>
          <p:nvPr/>
        </p:nvSpPr>
        <p:spPr bwMode="auto">
          <a:xfrm>
            <a:off x="250825" y="1785938"/>
            <a:ext cx="8534400" cy="1012825"/>
          </a:xfrm>
          <a:prstGeom prst="cube">
            <a:avLst>
              <a:gd name="adj" fmla="val 10838"/>
            </a:avLst>
          </a:prstGeom>
          <a:solidFill>
            <a:schemeClr val="accent1"/>
          </a:solidFill>
          <a:ln w="12700">
            <a:solidFill>
              <a:srgbClr val="000000"/>
            </a:solid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r>
              <a:rPr lang="en-US" altLang="en-US" sz="2400">
                <a:solidFill>
                  <a:srgbClr val="000000"/>
                </a:solidFill>
              </a:rPr>
              <a:t>To Attract Salespeople, a Company Must Have an</a:t>
            </a:r>
          </a:p>
          <a:p>
            <a:pPr algn="ctr" eaLnBrk="0" hangingPunct="0"/>
            <a:r>
              <a:rPr lang="en-US" altLang="en-US" sz="2400">
                <a:solidFill>
                  <a:srgbClr val="000000"/>
                </a:solidFill>
              </a:rPr>
              <a:t>Attractive Plan Made Up of Several Elements</a:t>
            </a:r>
          </a:p>
        </p:txBody>
      </p:sp>
      <p:sp>
        <p:nvSpPr>
          <p:cNvPr id="1141769" name="AutoShape 9"/>
          <p:cNvSpPr>
            <a:spLocks noChangeArrowheads="1"/>
          </p:cNvSpPr>
          <p:nvPr/>
        </p:nvSpPr>
        <p:spPr bwMode="auto">
          <a:xfrm>
            <a:off x="4859338" y="3441700"/>
            <a:ext cx="1835150" cy="2341563"/>
          </a:xfrm>
          <a:prstGeom prst="cube">
            <a:avLst>
              <a:gd name="adj" fmla="val 18250"/>
            </a:avLst>
          </a:prstGeom>
          <a:solidFill>
            <a:schemeClr val="accent1"/>
          </a:solidFill>
          <a:ln w="12700">
            <a:solidFill>
              <a:srgbClr val="000000"/>
            </a:solid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r>
              <a:rPr lang="en-US" altLang="en-US" sz="2400">
                <a:solidFill>
                  <a:srgbClr val="000000"/>
                </a:solidFill>
              </a:rPr>
              <a:t>Expense</a:t>
            </a:r>
            <a:r>
              <a:rPr lang="en-US" altLang="en-US" sz="2400" b="1">
                <a:solidFill>
                  <a:srgbClr val="000000"/>
                </a:solidFill>
              </a:rPr>
              <a:t> </a:t>
            </a:r>
          </a:p>
          <a:p>
            <a:pPr algn="ctr" eaLnBrk="0" hangingPunct="0"/>
            <a:r>
              <a:rPr lang="en-US" altLang="en-US" sz="2400">
                <a:solidFill>
                  <a:srgbClr val="000000"/>
                </a:solidFill>
              </a:rPr>
              <a:t>Allowance</a:t>
            </a:r>
          </a:p>
          <a:p>
            <a:pPr algn="ctr" eaLnBrk="0" hangingPunct="0"/>
            <a:endParaRPr lang="en-US" altLang="en-US" sz="2000">
              <a:solidFill>
                <a:srgbClr val="000000"/>
              </a:solidFill>
            </a:endParaRPr>
          </a:p>
          <a:p>
            <a:pPr algn="ctr" eaLnBrk="0" hangingPunct="0"/>
            <a:r>
              <a:rPr lang="en-US" altLang="en-US" sz="2000" b="1">
                <a:solidFill>
                  <a:srgbClr val="000000"/>
                </a:solidFill>
              </a:rPr>
              <a:t>For Job </a:t>
            </a:r>
          </a:p>
          <a:p>
            <a:pPr algn="ctr" eaLnBrk="0" hangingPunct="0"/>
            <a:r>
              <a:rPr lang="en-US" altLang="en-US" sz="2000" b="1">
                <a:solidFill>
                  <a:srgbClr val="000000"/>
                </a:solidFill>
              </a:rPr>
              <a:t>Related </a:t>
            </a:r>
          </a:p>
          <a:p>
            <a:pPr algn="ctr" eaLnBrk="0" hangingPunct="0"/>
            <a:r>
              <a:rPr lang="en-US" altLang="en-US" sz="2000" b="1">
                <a:solidFill>
                  <a:srgbClr val="000000"/>
                </a:solidFill>
              </a:rPr>
              <a:t>Expenses</a:t>
            </a:r>
          </a:p>
        </p:txBody>
      </p:sp>
      <p:sp>
        <p:nvSpPr>
          <p:cNvPr id="1141770" name="AutoShape 10"/>
          <p:cNvSpPr>
            <a:spLocks noChangeArrowheads="1"/>
          </p:cNvSpPr>
          <p:nvPr/>
        </p:nvSpPr>
        <p:spPr bwMode="auto">
          <a:xfrm rot="16200000" flipH="1">
            <a:off x="1197769" y="2797969"/>
            <a:ext cx="712787" cy="936625"/>
          </a:xfrm>
          <a:prstGeom prst="rightArrow">
            <a:avLst>
              <a:gd name="adj1" fmla="val 50000"/>
              <a:gd name="adj2" fmla="val 50005"/>
            </a:avLst>
          </a:prstGeom>
          <a:solidFill>
            <a:schemeClr val="accent1"/>
          </a:solidFill>
          <a:ln w="12700">
            <a:solidFill>
              <a:schemeClr val="tx1"/>
            </a:solidFill>
            <a:miter lim="800000"/>
            <a:headEnd/>
            <a:tailEnd/>
          </a:ln>
          <a:effectLst>
            <a:outerShdw dist="107763" dir="18900000" algn="ctr" rotWithShape="0">
              <a:schemeClr val="bg2">
                <a:alpha val="50000"/>
              </a:schemeClr>
            </a:outerShdw>
          </a:effectLst>
        </p:spPr>
        <p:txBody>
          <a:bodyPr wrap="none" anchor="ctr"/>
          <a:lstStyle/>
          <a:p>
            <a:endParaRPr lang="en-US"/>
          </a:p>
        </p:txBody>
      </p:sp>
      <p:sp>
        <p:nvSpPr>
          <p:cNvPr id="1141771" name="AutoShape 11"/>
          <p:cNvSpPr>
            <a:spLocks noChangeArrowheads="1"/>
          </p:cNvSpPr>
          <p:nvPr/>
        </p:nvSpPr>
        <p:spPr bwMode="auto">
          <a:xfrm rot="16200000" flipH="1">
            <a:off x="3242469" y="2797969"/>
            <a:ext cx="712787" cy="936625"/>
          </a:xfrm>
          <a:prstGeom prst="rightArrow">
            <a:avLst>
              <a:gd name="adj1" fmla="val 50000"/>
              <a:gd name="adj2" fmla="val 50005"/>
            </a:avLst>
          </a:prstGeom>
          <a:solidFill>
            <a:schemeClr val="accent1"/>
          </a:solidFill>
          <a:ln w="12700">
            <a:solidFill>
              <a:schemeClr val="tx1"/>
            </a:solidFill>
            <a:miter lim="800000"/>
            <a:headEnd/>
            <a:tailEnd/>
          </a:ln>
          <a:effectLst>
            <a:outerShdw dist="107763" dir="18900000" algn="ctr" rotWithShape="0">
              <a:schemeClr val="bg2">
                <a:alpha val="50000"/>
              </a:schemeClr>
            </a:outerShdw>
          </a:effectLst>
        </p:spPr>
        <p:txBody>
          <a:bodyPr wrap="none" anchor="ctr"/>
          <a:lstStyle/>
          <a:p>
            <a:endParaRPr lang="en-US"/>
          </a:p>
        </p:txBody>
      </p:sp>
      <p:sp>
        <p:nvSpPr>
          <p:cNvPr id="1141772" name="AutoShape 12"/>
          <p:cNvSpPr>
            <a:spLocks noChangeArrowheads="1"/>
          </p:cNvSpPr>
          <p:nvPr/>
        </p:nvSpPr>
        <p:spPr bwMode="auto">
          <a:xfrm rot="16200000" flipH="1">
            <a:off x="5439569" y="2774157"/>
            <a:ext cx="712787" cy="939800"/>
          </a:xfrm>
          <a:prstGeom prst="rightArrow">
            <a:avLst>
              <a:gd name="adj1" fmla="val 50000"/>
              <a:gd name="adj2" fmla="val 50005"/>
            </a:avLst>
          </a:prstGeom>
          <a:solidFill>
            <a:schemeClr val="accent1"/>
          </a:solidFill>
          <a:ln w="12700">
            <a:solidFill>
              <a:schemeClr val="tx1"/>
            </a:solidFill>
            <a:miter lim="800000"/>
            <a:headEnd/>
            <a:tailEnd/>
          </a:ln>
          <a:effectLst>
            <a:outerShdw dist="107763" dir="18900000" algn="ctr" rotWithShape="0">
              <a:schemeClr val="bg2">
                <a:alpha val="50000"/>
              </a:schemeClr>
            </a:outerShdw>
          </a:effectLst>
        </p:spPr>
        <p:txBody>
          <a:bodyPr wrap="none" anchor="ctr"/>
          <a:lstStyle/>
          <a:p>
            <a:endParaRPr lang="en-US"/>
          </a:p>
        </p:txBody>
      </p:sp>
      <p:sp>
        <p:nvSpPr>
          <p:cNvPr id="1141774" name="Rectangle 14"/>
          <p:cNvSpPr>
            <a:spLocks noGrp="1" noChangeArrowheads="1"/>
          </p:cNvSpPr>
          <p:nvPr>
            <p:ph type="title"/>
          </p:nvPr>
        </p:nvSpPr>
        <p:spPr>
          <a:xfrm>
            <a:off x="539750" y="366713"/>
            <a:ext cx="8553450"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tr-TR" altLang="en-US" sz="4000">
                <a:solidFill>
                  <a:srgbClr val="0000CC"/>
                </a:solidFill>
              </a:rPr>
              <a:t>4. </a:t>
            </a:r>
            <a:r>
              <a:rPr lang="en-US" altLang="en-US" sz="4000">
                <a:solidFill>
                  <a:srgbClr val="0000CC"/>
                </a:solidFill>
              </a:rPr>
              <a:t>Compensating Salespeople</a:t>
            </a:r>
          </a:p>
        </p:txBody>
      </p:sp>
      <p:sp>
        <p:nvSpPr>
          <p:cNvPr id="1141775" name="AutoShape 15"/>
          <p:cNvSpPr>
            <a:spLocks noChangeArrowheads="1"/>
          </p:cNvSpPr>
          <p:nvPr/>
        </p:nvSpPr>
        <p:spPr bwMode="auto">
          <a:xfrm>
            <a:off x="6913563" y="3414713"/>
            <a:ext cx="1835150" cy="2341562"/>
          </a:xfrm>
          <a:prstGeom prst="cube">
            <a:avLst>
              <a:gd name="adj" fmla="val 18250"/>
            </a:avLst>
          </a:prstGeom>
          <a:solidFill>
            <a:schemeClr val="accent1"/>
          </a:solidFill>
          <a:ln w="12700">
            <a:solidFill>
              <a:srgbClr val="000000"/>
            </a:solidFill>
            <a:miter lim="800000"/>
            <a:headEnd/>
            <a:tailEnd/>
          </a:ln>
          <a:effectLst>
            <a:outerShdw dist="89803" dir="2700000" algn="ctr" rotWithShape="0">
              <a:schemeClr val="bg2"/>
            </a:outerShdw>
          </a:effectLst>
        </p:spPr>
        <p:txBody>
          <a:bodyPr wrap="none" lIns="90488" tIns="44450" rIns="90488" bIns="44450" anchor="ctr"/>
          <a:lstStyle/>
          <a:p>
            <a:pPr eaLnBrk="0" hangingPunct="0"/>
            <a:r>
              <a:rPr lang="tr-TR" altLang="en-US" sz="2400">
                <a:solidFill>
                  <a:srgbClr val="000000"/>
                </a:solidFill>
              </a:rPr>
              <a:t>Fringe </a:t>
            </a:r>
          </a:p>
          <a:p>
            <a:pPr eaLnBrk="0" hangingPunct="0"/>
            <a:r>
              <a:rPr lang="tr-TR" altLang="en-US" sz="2400">
                <a:solidFill>
                  <a:srgbClr val="000000"/>
                </a:solidFill>
              </a:rPr>
              <a:t>Benefits</a:t>
            </a:r>
          </a:p>
          <a:p>
            <a:endParaRPr lang="tr-TR" altLang="en-US" b="1">
              <a:solidFill>
                <a:srgbClr val="000000"/>
              </a:solidFill>
            </a:endParaRPr>
          </a:p>
          <a:p>
            <a:r>
              <a:rPr lang="en-US" altLang="en-US" b="1">
                <a:solidFill>
                  <a:srgbClr val="000000"/>
                </a:solidFill>
              </a:rPr>
              <a:t>Vacations,</a:t>
            </a:r>
            <a:endParaRPr lang="tr-TR" altLang="en-US" b="1">
              <a:solidFill>
                <a:srgbClr val="000000"/>
              </a:solidFill>
            </a:endParaRPr>
          </a:p>
          <a:p>
            <a:r>
              <a:rPr lang="en-US" altLang="en-US" b="1">
                <a:solidFill>
                  <a:srgbClr val="000000"/>
                </a:solidFill>
              </a:rPr>
              <a:t>sick leave, </a:t>
            </a:r>
            <a:endParaRPr lang="tr-TR" altLang="en-US" b="1">
              <a:solidFill>
                <a:srgbClr val="000000"/>
              </a:solidFill>
            </a:endParaRPr>
          </a:p>
          <a:p>
            <a:r>
              <a:rPr lang="en-US" altLang="en-US" b="1">
                <a:solidFill>
                  <a:srgbClr val="000000"/>
                </a:solidFill>
              </a:rPr>
              <a:t>pension, etc.</a:t>
            </a:r>
          </a:p>
        </p:txBody>
      </p:sp>
      <p:sp>
        <p:nvSpPr>
          <p:cNvPr id="1141776" name="AutoShape 16"/>
          <p:cNvSpPr>
            <a:spLocks noChangeArrowheads="1"/>
          </p:cNvSpPr>
          <p:nvPr/>
        </p:nvSpPr>
        <p:spPr bwMode="auto">
          <a:xfrm rot="16200000" flipH="1">
            <a:off x="7417594" y="2774157"/>
            <a:ext cx="712787" cy="939800"/>
          </a:xfrm>
          <a:prstGeom prst="rightArrow">
            <a:avLst>
              <a:gd name="adj1" fmla="val 50000"/>
              <a:gd name="adj2" fmla="val 50005"/>
            </a:avLst>
          </a:prstGeom>
          <a:solidFill>
            <a:schemeClr val="accent1"/>
          </a:solidFill>
          <a:ln w="12700">
            <a:solidFill>
              <a:schemeClr val="tx1"/>
            </a:solidFill>
            <a:miter lim="800000"/>
            <a:headEnd/>
            <a:tailEnd/>
          </a:ln>
          <a:effectLst>
            <a:outerShdw dist="107763" dir="18900000" algn="ctr" rotWithShape="0">
              <a:schemeClr val="bg2">
                <a:alpha val="50000"/>
              </a:schemeClr>
            </a:outerShdw>
          </a:effectLst>
        </p:spPr>
        <p:txBody>
          <a:bodyPr wrap="none" anchor="ctr"/>
          <a:lstStyle/>
          <a:p>
            <a:endParaRPr lang="en-US"/>
          </a:p>
        </p:txBody>
      </p:sp>
    </p:spTree>
    <p:extLst>
      <p:ext uri="{BB962C8B-B14F-4D97-AF65-F5344CB8AC3E}">
        <p14:creationId xmlns:p14="http://schemas.microsoft.com/office/powerpoint/2010/main" val="2969072109"/>
      </p:ext>
    </p:extLst>
  </p:cSld>
  <p:clrMapOvr>
    <a:masterClrMapping/>
  </p:clrMapOvr>
  <p:transition spd="slow">
    <p:random/>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4114"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4000">
                <a:solidFill>
                  <a:srgbClr val="0000CC"/>
                </a:solidFill>
              </a:rPr>
              <a:t>5. </a:t>
            </a:r>
            <a:r>
              <a:rPr lang="en-US" altLang="en-US" sz="4000">
                <a:solidFill>
                  <a:srgbClr val="0000CC"/>
                </a:solidFill>
              </a:rPr>
              <a:t>Supervising Salespeople</a:t>
            </a:r>
          </a:p>
        </p:txBody>
      </p:sp>
      <p:sp>
        <p:nvSpPr>
          <p:cNvPr id="1754115" name="Rectangle 3"/>
          <p:cNvSpPr>
            <a:spLocks noGrp="1" noChangeArrowheads="1"/>
          </p:cNvSpPr>
          <p:nvPr>
            <p:ph type="body" sz="half" idx="1"/>
          </p:nvPr>
        </p:nvSpPr>
        <p:spPr>
          <a:xfrm>
            <a:off x="792163" y="2492375"/>
            <a:ext cx="8316912" cy="4114800"/>
          </a:xfrm>
          <a:noFill/>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107763" dir="13500000" algn="ctr" rotWithShape="0">
                    <a:schemeClr val="bg2"/>
                  </a:outerShdw>
                </a:effectLst>
              </a14:hiddenEffects>
            </a:ext>
          </a:extLst>
        </p:spPr>
        <p:txBody>
          <a:bodyPr/>
          <a:lstStyle/>
          <a:p>
            <a:pPr>
              <a:spcBef>
                <a:spcPct val="80000"/>
              </a:spcBef>
              <a:buClr>
                <a:schemeClr val="hlink"/>
              </a:buClr>
              <a:buFontTx/>
              <a:buNone/>
            </a:pPr>
            <a:r>
              <a:rPr lang="en-US" altLang="en-US" sz="3200" b="0"/>
              <a:t> </a:t>
            </a:r>
            <a:r>
              <a:rPr lang="tr-TR" altLang="en-US" sz="3200" b="0"/>
              <a:t>	</a:t>
            </a:r>
            <a:r>
              <a:rPr lang="en-US" altLang="en-US" sz="3200" b="0"/>
              <a:t>Effective supervisors provide direction to the sales force</a:t>
            </a:r>
            <a:endParaRPr lang="tr-TR" altLang="en-US" sz="3200" b="0"/>
          </a:p>
          <a:p>
            <a:pPr lvl="1">
              <a:lnSpc>
                <a:spcPct val="75000"/>
              </a:lnSpc>
              <a:spcBef>
                <a:spcPct val="80000"/>
              </a:spcBef>
              <a:buClr>
                <a:schemeClr val="tx1"/>
              </a:buClr>
              <a:buFontTx/>
              <a:buChar char="•"/>
            </a:pPr>
            <a:r>
              <a:rPr lang="tr-TR" altLang="en-US" sz="2800" b="0"/>
              <a:t>Help them </a:t>
            </a:r>
            <a:r>
              <a:rPr lang="en-US" altLang="en-US" sz="2800" b="0"/>
              <a:t>identify customer</a:t>
            </a:r>
            <a:r>
              <a:rPr lang="tr-TR" altLang="en-US" sz="2800" b="0"/>
              <a:t>s</a:t>
            </a:r>
            <a:r>
              <a:rPr lang="en-US" altLang="en-US" sz="2800" b="0"/>
              <a:t> &amp; </a:t>
            </a:r>
            <a:r>
              <a:rPr lang="tr-TR" altLang="en-US" sz="2800" b="0"/>
              <a:t>set </a:t>
            </a:r>
            <a:r>
              <a:rPr lang="en-US" altLang="en-US" sz="2800" b="0"/>
              <a:t>call norms</a:t>
            </a:r>
          </a:p>
          <a:p>
            <a:pPr lvl="1" eaLnBrk="0" hangingPunct="0">
              <a:lnSpc>
                <a:spcPct val="60000"/>
              </a:lnSpc>
              <a:spcBef>
                <a:spcPct val="50000"/>
              </a:spcBef>
              <a:buClr>
                <a:schemeClr val="tx1"/>
              </a:buClr>
              <a:buFontTx/>
              <a:buChar char="•"/>
            </a:pPr>
            <a:r>
              <a:rPr lang="en-US" altLang="en-US" sz="2800" b="0"/>
              <a:t>Develop prospect target</a:t>
            </a:r>
          </a:p>
          <a:p>
            <a:pPr lvl="1" eaLnBrk="0" hangingPunct="0">
              <a:lnSpc>
                <a:spcPct val="60000"/>
              </a:lnSpc>
              <a:spcBef>
                <a:spcPct val="50000"/>
              </a:spcBef>
              <a:buClr>
                <a:schemeClr val="tx1"/>
              </a:buClr>
              <a:buFontTx/>
              <a:buChar char="•"/>
            </a:pPr>
            <a:r>
              <a:rPr lang="en-US" altLang="en-US" sz="2800" b="0"/>
              <a:t>Use sales time efficiently</a:t>
            </a:r>
          </a:p>
          <a:p>
            <a:pPr lvl="2" eaLnBrk="0" hangingPunct="0">
              <a:lnSpc>
                <a:spcPct val="60000"/>
              </a:lnSpc>
              <a:spcBef>
                <a:spcPct val="50000"/>
              </a:spcBef>
              <a:buFont typeface="Wingdings" pitchFamily="2" charset="2"/>
              <a:buChar char="Ø"/>
            </a:pPr>
            <a:r>
              <a:rPr lang="en-US" altLang="en-US" sz="2400" b="0"/>
              <a:t>Annual Call Plan</a:t>
            </a:r>
          </a:p>
          <a:p>
            <a:pPr lvl="2" eaLnBrk="0" hangingPunct="0">
              <a:lnSpc>
                <a:spcPct val="60000"/>
              </a:lnSpc>
              <a:spcBef>
                <a:spcPct val="50000"/>
              </a:spcBef>
              <a:buFont typeface="Wingdings" pitchFamily="2" charset="2"/>
              <a:buChar char="Ø"/>
            </a:pPr>
            <a:r>
              <a:rPr lang="en-US" altLang="en-US" sz="2400" b="0"/>
              <a:t>Time-and-Duty Analysis</a:t>
            </a:r>
          </a:p>
          <a:p>
            <a:pPr lvl="2" eaLnBrk="0" hangingPunct="0">
              <a:lnSpc>
                <a:spcPct val="60000"/>
              </a:lnSpc>
              <a:spcBef>
                <a:spcPct val="50000"/>
              </a:spcBef>
              <a:buFont typeface="Wingdings" pitchFamily="2" charset="2"/>
              <a:buChar char="Ø"/>
            </a:pPr>
            <a:r>
              <a:rPr lang="en-US" altLang="en-US" sz="2400" b="0"/>
              <a:t>Sales Force Automation</a:t>
            </a:r>
          </a:p>
          <a:p>
            <a:pPr lvl="1" eaLnBrk="0" hangingPunct="0">
              <a:spcBef>
                <a:spcPct val="50000"/>
              </a:spcBef>
              <a:buClr>
                <a:schemeClr val="accent2"/>
              </a:buClr>
              <a:buFont typeface="Wingdings" pitchFamily="2" charset="2"/>
              <a:buNone/>
            </a:pPr>
            <a:endParaRPr lang="en-US" altLang="en-US" b="0"/>
          </a:p>
        </p:txBody>
      </p:sp>
      <p:sp>
        <p:nvSpPr>
          <p:cNvPr id="1754119" name="Rectangle 7"/>
          <p:cNvSpPr>
            <a:spLocks noChangeArrowheads="1"/>
          </p:cNvSpPr>
          <p:nvPr/>
        </p:nvSpPr>
        <p:spPr bwMode="auto">
          <a:xfrm>
            <a:off x="468313" y="1125538"/>
            <a:ext cx="8316912"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pPr>
              <a:buFontTx/>
              <a:buNone/>
            </a:pPr>
            <a:r>
              <a:rPr lang="tr-TR" altLang="en-US" sz="3600" b="0"/>
              <a:t>	</a:t>
            </a:r>
            <a:r>
              <a:rPr lang="en-US" altLang="en-US" sz="3600" b="0"/>
              <a:t>Goal of supervision is to encourage salespeople to “</a:t>
            </a:r>
            <a:r>
              <a:rPr lang="en-US" altLang="en-US" sz="3600"/>
              <a:t>work smart</a:t>
            </a:r>
            <a:r>
              <a:rPr lang="en-US" altLang="en-US" sz="3600" b="0"/>
              <a:t>.”</a:t>
            </a:r>
          </a:p>
        </p:txBody>
      </p:sp>
    </p:spTree>
    <p:extLst>
      <p:ext uri="{BB962C8B-B14F-4D97-AF65-F5344CB8AC3E}">
        <p14:creationId xmlns:p14="http://schemas.microsoft.com/office/powerpoint/2010/main" val="1755916736"/>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54115">
                                            <p:txEl>
                                              <p:pRg st="0" end="0"/>
                                            </p:txEl>
                                          </p:spTgt>
                                        </p:tgtEl>
                                        <p:attrNameLst>
                                          <p:attrName>style.visibility</p:attrName>
                                        </p:attrNameLst>
                                      </p:cBhvr>
                                      <p:to>
                                        <p:strVal val="visible"/>
                                      </p:to>
                                    </p:set>
                                    <p:animEffect transition="in" filter="checkerboard(across)">
                                      <p:cBhvr>
                                        <p:cTn id="7" dur="500"/>
                                        <p:tgtEl>
                                          <p:spTgt spid="1754115">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754115">
                                            <p:txEl>
                                              <p:pRg st="1" end="1"/>
                                            </p:txEl>
                                          </p:spTgt>
                                        </p:tgtEl>
                                        <p:attrNameLst>
                                          <p:attrName>style.visibility</p:attrName>
                                        </p:attrNameLst>
                                      </p:cBhvr>
                                      <p:to>
                                        <p:strVal val="visible"/>
                                      </p:to>
                                    </p:set>
                                    <p:animEffect transition="in" filter="checkerboard(across)">
                                      <p:cBhvr>
                                        <p:cTn id="10" dur="500"/>
                                        <p:tgtEl>
                                          <p:spTgt spid="1754115">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754115">
                                            <p:txEl>
                                              <p:pRg st="2" end="2"/>
                                            </p:txEl>
                                          </p:spTgt>
                                        </p:tgtEl>
                                        <p:attrNameLst>
                                          <p:attrName>style.visibility</p:attrName>
                                        </p:attrNameLst>
                                      </p:cBhvr>
                                      <p:to>
                                        <p:strVal val="visible"/>
                                      </p:to>
                                    </p:set>
                                    <p:animEffect transition="in" filter="checkerboard(across)">
                                      <p:cBhvr>
                                        <p:cTn id="13" dur="500"/>
                                        <p:tgtEl>
                                          <p:spTgt spid="1754115">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754115">
                                            <p:txEl>
                                              <p:pRg st="3" end="3"/>
                                            </p:txEl>
                                          </p:spTgt>
                                        </p:tgtEl>
                                        <p:attrNameLst>
                                          <p:attrName>style.visibility</p:attrName>
                                        </p:attrNameLst>
                                      </p:cBhvr>
                                      <p:to>
                                        <p:strVal val="visible"/>
                                      </p:to>
                                    </p:set>
                                    <p:animEffect transition="in" filter="checkerboard(across)">
                                      <p:cBhvr>
                                        <p:cTn id="16" dur="500"/>
                                        <p:tgtEl>
                                          <p:spTgt spid="1754115">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754115">
                                            <p:txEl>
                                              <p:pRg st="4" end="4"/>
                                            </p:txEl>
                                          </p:spTgt>
                                        </p:tgtEl>
                                        <p:attrNameLst>
                                          <p:attrName>style.visibility</p:attrName>
                                        </p:attrNameLst>
                                      </p:cBhvr>
                                      <p:to>
                                        <p:strVal val="visible"/>
                                      </p:to>
                                    </p:set>
                                    <p:animEffect transition="in" filter="checkerboard(across)">
                                      <p:cBhvr>
                                        <p:cTn id="19" dur="500"/>
                                        <p:tgtEl>
                                          <p:spTgt spid="1754115">
                                            <p:txEl>
                                              <p:pRg st="4" end="4"/>
                                            </p:txEl>
                                          </p:spTgt>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754115">
                                            <p:txEl>
                                              <p:pRg st="5" end="5"/>
                                            </p:txEl>
                                          </p:spTgt>
                                        </p:tgtEl>
                                        <p:attrNameLst>
                                          <p:attrName>style.visibility</p:attrName>
                                        </p:attrNameLst>
                                      </p:cBhvr>
                                      <p:to>
                                        <p:strVal val="visible"/>
                                      </p:to>
                                    </p:set>
                                    <p:animEffect transition="in" filter="checkerboard(across)">
                                      <p:cBhvr>
                                        <p:cTn id="22" dur="500"/>
                                        <p:tgtEl>
                                          <p:spTgt spid="1754115">
                                            <p:txEl>
                                              <p:pRg st="5" end="5"/>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754115">
                                            <p:txEl>
                                              <p:pRg st="6" end="6"/>
                                            </p:txEl>
                                          </p:spTgt>
                                        </p:tgtEl>
                                        <p:attrNameLst>
                                          <p:attrName>style.visibility</p:attrName>
                                        </p:attrNameLst>
                                      </p:cBhvr>
                                      <p:to>
                                        <p:strVal val="visible"/>
                                      </p:to>
                                    </p:set>
                                    <p:animEffect transition="in" filter="checkerboard(across)">
                                      <p:cBhvr>
                                        <p:cTn id="25" dur="500"/>
                                        <p:tgtEl>
                                          <p:spTgt spid="17541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411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6130" name="Rectangle 2"/>
          <p:cNvSpPr>
            <a:spLocks noGrp="1" noChangeArrowheads="1"/>
          </p:cNvSpPr>
          <p:nvPr>
            <p:ph type="ctrTitle"/>
          </p:nvPr>
        </p:nvSpPr>
        <p:spPr>
          <a:xfrm>
            <a:off x="760413" y="404813"/>
            <a:ext cx="7772400" cy="70485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Personal Selling</a:t>
            </a:r>
          </a:p>
        </p:txBody>
      </p:sp>
      <p:sp>
        <p:nvSpPr>
          <p:cNvPr id="1456131" name="Rectangle 3"/>
          <p:cNvSpPr>
            <a:spLocks noGrp="1" noChangeArrowheads="1"/>
          </p:cNvSpPr>
          <p:nvPr>
            <p:ph type="subTitle" idx="1"/>
          </p:nvPr>
        </p:nvSpPr>
        <p:spPr>
          <a:xfrm>
            <a:off x="827088" y="1484313"/>
            <a:ext cx="7848600" cy="4343400"/>
          </a:xfrm>
        </p:spPr>
        <p:txBody>
          <a:bodyPr/>
          <a:lstStyle/>
          <a:p>
            <a:pPr>
              <a:lnSpc>
                <a:spcPct val="130000"/>
              </a:lnSpc>
              <a:spcBef>
                <a:spcPct val="50000"/>
              </a:spcBef>
              <a:buClr>
                <a:schemeClr val="folHlink"/>
              </a:buClr>
              <a:buFont typeface="Wingdings" pitchFamily="2" charset="2"/>
              <a:buNone/>
            </a:pPr>
            <a:r>
              <a:rPr lang="en-US" altLang="en-US" sz="2800" b="0"/>
              <a:t>Involves two-way, </a:t>
            </a:r>
          </a:p>
          <a:p>
            <a:pPr>
              <a:lnSpc>
                <a:spcPct val="95000"/>
              </a:lnSpc>
              <a:spcBef>
                <a:spcPct val="50000"/>
              </a:spcBef>
              <a:buClr>
                <a:schemeClr val="folHlink"/>
              </a:buClr>
              <a:buFont typeface="Wingdings" pitchFamily="2" charset="2"/>
              <a:buNone/>
            </a:pPr>
            <a:r>
              <a:rPr lang="en-US" altLang="en-US" sz="2800" b="0"/>
              <a:t>Personal communication between salespeople and individual customers whether:</a:t>
            </a:r>
          </a:p>
          <a:p>
            <a:pPr>
              <a:lnSpc>
                <a:spcPct val="90000"/>
              </a:lnSpc>
              <a:spcBef>
                <a:spcPct val="50000"/>
              </a:spcBef>
              <a:buClr>
                <a:schemeClr val="tx1"/>
              </a:buClr>
              <a:buSzPct val="95000"/>
              <a:buFontTx/>
              <a:buChar char="•"/>
            </a:pPr>
            <a:r>
              <a:rPr lang="en-US" altLang="en-US" sz="2800" b="0"/>
              <a:t> </a:t>
            </a:r>
            <a:r>
              <a:rPr lang="en-US" altLang="en-US" sz="2400" b="0"/>
              <a:t>face to face,</a:t>
            </a:r>
          </a:p>
          <a:p>
            <a:pPr>
              <a:lnSpc>
                <a:spcPct val="90000"/>
              </a:lnSpc>
              <a:buClr>
                <a:schemeClr val="tx1"/>
              </a:buClr>
              <a:buSzPct val="95000"/>
              <a:buFontTx/>
              <a:buChar char="•"/>
            </a:pPr>
            <a:r>
              <a:rPr lang="en-US" altLang="en-US" sz="2400" b="0"/>
              <a:t> by telephone, </a:t>
            </a:r>
          </a:p>
          <a:p>
            <a:pPr>
              <a:lnSpc>
                <a:spcPct val="90000"/>
              </a:lnSpc>
              <a:buClr>
                <a:schemeClr val="tx1"/>
              </a:buClr>
              <a:buSzPct val="95000"/>
              <a:buFontTx/>
              <a:buChar char="•"/>
            </a:pPr>
            <a:r>
              <a:rPr lang="en-US" altLang="en-US" sz="2400" b="0"/>
              <a:t> through video conferencing,</a:t>
            </a:r>
          </a:p>
          <a:p>
            <a:pPr>
              <a:lnSpc>
                <a:spcPct val="90000"/>
              </a:lnSpc>
              <a:buClr>
                <a:schemeClr val="tx1"/>
              </a:buClr>
              <a:buSzPct val="95000"/>
              <a:buFontTx/>
              <a:buChar char="•"/>
            </a:pPr>
            <a:r>
              <a:rPr lang="en-US" altLang="en-US" sz="2400" b="0"/>
              <a:t> or by other means.</a:t>
            </a:r>
          </a:p>
        </p:txBody>
      </p:sp>
    </p:spTree>
    <p:extLst>
      <p:ext uri="{BB962C8B-B14F-4D97-AF65-F5344CB8AC3E}">
        <p14:creationId xmlns:p14="http://schemas.microsoft.com/office/powerpoint/2010/main" val="42182055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4000">
                <a:solidFill>
                  <a:srgbClr val="0000CC"/>
                </a:solidFill>
              </a:rPr>
              <a:t>6. </a:t>
            </a:r>
            <a:r>
              <a:rPr lang="en-US" altLang="en-US" sz="4000">
                <a:solidFill>
                  <a:srgbClr val="0000CC"/>
                </a:solidFill>
              </a:rPr>
              <a:t>Motivating Salespeople</a:t>
            </a:r>
          </a:p>
        </p:txBody>
      </p:sp>
      <p:sp>
        <p:nvSpPr>
          <p:cNvPr id="1143812" name="Rectangle 4"/>
          <p:cNvSpPr>
            <a:spLocks noGrp="1" noChangeArrowheads="1"/>
          </p:cNvSpPr>
          <p:nvPr>
            <p:ph type="body" sz="half" idx="2"/>
          </p:nvPr>
        </p:nvSpPr>
        <p:spPr>
          <a:xfrm>
            <a:off x="1116013" y="2482850"/>
            <a:ext cx="7704137" cy="4114800"/>
          </a:xfrm>
          <a:noFill/>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a:lstStyle/>
          <a:p>
            <a:pPr>
              <a:lnSpc>
                <a:spcPct val="90000"/>
              </a:lnSpc>
              <a:spcBef>
                <a:spcPct val="50000"/>
              </a:spcBef>
              <a:buClr>
                <a:schemeClr val="tx1"/>
              </a:buClr>
            </a:pPr>
            <a:r>
              <a:rPr lang="en-US" altLang="en-US" sz="3200" b="0"/>
              <a:t>Organizational Climate</a:t>
            </a:r>
            <a:endParaRPr lang="tr-TR" altLang="en-US" sz="3200" b="0"/>
          </a:p>
          <a:p>
            <a:pPr>
              <a:lnSpc>
                <a:spcPct val="90000"/>
              </a:lnSpc>
              <a:spcBef>
                <a:spcPct val="50000"/>
              </a:spcBef>
              <a:buClr>
                <a:schemeClr val="tx1"/>
              </a:buClr>
            </a:pPr>
            <a:r>
              <a:rPr lang="en-US" altLang="en-US" sz="3200" b="0"/>
              <a:t>Sales Quotas</a:t>
            </a:r>
            <a:endParaRPr lang="tr-TR" altLang="en-US" sz="3200" b="0"/>
          </a:p>
          <a:p>
            <a:pPr>
              <a:lnSpc>
                <a:spcPct val="90000"/>
              </a:lnSpc>
              <a:spcBef>
                <a:spcPct val="50000"/>
              </a:spcBef>
              <a:buClr>
                <a:schemeClr val="tx1"/>
              </a:buClr>
            </a:pPr>
            <a:r>
              <a:rPr lang="en-US" altLang="en-US" sz="3200" b="0"/>
              <a:t>Positive Incentives</a:t>
            </a:r>
          </a:p>
          <a:p>
            <a:pPr lvl="1" eaLnBrk="0" hangingPunct="0">
              <a:lnSpc>
                <a:spcPct val="90000"/>
              </a:lnSpc>
              <a:spcBef>
                <a:spcPct val="35000"/>
              </a:spcBef>
              <a:buClr>
                <a:schemeClr val="tx1"/>
              </a:buClr>
              <a:buFont typeface="Wingdings" pitchFamily="2" charset="2"/>
              <a:buChar char="Ø"/>
            </a:pPr>
            <a:r>
              <a:rPr lang="en-US" altLang="en-US" sz="3200" b="0"/>
              <a:t> </a:t>
            </a:r>
            <a:r>
              <a:rPr lang="en-US" altLang="en-US" b="0"/>
              <a:t>Sales Meetings</a:t>
            </a:r>
          </a:p>
          <a:p>
            <a:pPr lvl="1" eaLnBrk="0" hangingPunct="0">
              <a:lnSpc>
                <a:spcPct val="90000"/>
              </a:lnSpc>
              <a:spcBef>
                <a:spcPct val="35000"/>
              </a:spcBef>
              <a:buClr>
                <a:schemeClr val="tx1"/>
              </a:buClr>
              <a:buFont typeface="Wingdings" pitchFamily="2" charset="2"/>
              <a:buChar char="Ø"/>
            </a:pPr>
            <a:r>
              <a:rPr lang="en-US" altLang="en-US" b="0"/>
              <a:t> Sales Contests</a:t>
            </a:r>
          </a:p>
          <a:p>
            <a:pPr lvl="1" eaLnBrk="0" hangingPunct="0">
              <a:lnSpc>
                <a:spcPct val="90000"/>
              </a:lnSpc>
              <a:spcBef>
                <a:spcPct val="35000"/>
              </a:spcBef>
              <a:buClr>
                <a:schemeClr val="tx1"/>
              </a:buClr>
              <a:buFont typeface="Wingdings" pitchFamily="2" charset="2"/>
              <a:buChar char="Ø"/>
            </a:pPr>
            <a:r>
              <a:rPr lang="en-US" altLang="en-US" b="0"/>
              <a:t> Honors and Trips</a:t>
            </a:r>
          </a:p>
          <a:p>
            <a:pPr lvl="1" eaLnBrk="0" hangingPunct="0">
              <a:lnSpc>
                <a:spcPct val="90000"/>
              </a:lnSpc>
              <a:spcBef>
                <a:spcPct val="35000"/>
              </a:spcBef>
              <a:buClr>
                <a:schemeClr val="tx1"/>
              </a:buClr>
              <a:buFont typeface="Wingdings" pitchFamily="2" charset="2"/>
              <a:buChar char="Ø"/>
            </a:pPr>
            <a:r>
              <a:rPr lang="en-US" altLang="en-US" b="0"/>
              <a:t> Merchandise/ Cash awards, trips, profit sharing</a:t>
            </a:r>
          </a:p>
        </p:txBody>
      </p:sp>
      <p:sp>
        <p:nvSpPr>
          <p:cNvPr id="1143814" name="Rectangle 6"/>
          <p:cNvSpPr>
            <a:spLocks noGrp="1" noChangeArrowheads="1"/>
          </p:cNvSpPr>
          <p:nvPr>
            <p:ph type="body" idx="1"/>
          </p:nvPr>
        </p:nvSpPr>
        <p:spPr>
          <a:xfrm>
            <a:off x="576263" y="1268413"/>
            <a:ext cx="8675687" cy="1152525"/>
          </a:xfrm>
          <a:noFill/>
          <a:ln/>
        </p:spPr>
        <p:txBody>
          <a:bodyPr/>
          <a:lstStyle/>
          <a:p>
            <a:pPr>
              <a:lnSpc>
                <a:spcPct val="80000"/>
              </a:lnSpc>
              <a:buFontTx/>
              <a:buNone/>
            </a:pPr>
            <a:r>
              <a:rPr lang="tr-TR" altLang="en-US" sz="3600" b="0"/>
              <a:t>	</a:t>
            </a:r>
            <a:r>
              <a:rPr lang="en-US" altLang="en-US" sz="3600" b="0"/>
              <a:t>Goal of motivating sales force is to encourage salespeople to “</a:t>
            </a:r>
            <a:r>
              <a:rPr lang="en-US" altLang="en-US" sz="3600"/>
              <a:t>work hard</a:t>
            </a:r>
            <a:r>
              <a:rPr lang="en-US" altLang="en-US" sz="3600" b="0"/>
              <a:t>”</a:t>
            </a:r>
            <a:endParaRPr lang="en-US" altLang="en-US" sz="4400" b="0"/>
          </a:p>
        </p:txBody>
      </p:sp>
    </p:spTree>
    <p:extLst>
      <p:ext uri="{BB962C8B-B14F-4D97-AF65-F5344CB8AC3E}">
        <p14:creationId xmlns:p14="http://schemas.microsoft.com/office/powerpoint/2010/main" val="2802551920"/>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43812">
                                            <p:txEl>
                                              <p:pRg st="0" end="0"/>
                                            </p:txEl>
                                          </p:spTgt>
                                        </p:tgtEl>
                                        <p:attrNameLst>
                                          <p:attrName>style.visibility</p:attrName>
                                        </p:attrNameLst>
                                      </p:cBhvr>
                                      <p:to>
                                        <p:strVal val="visible"/>
                                      </p:to>
                                    </p:set>
                                    <p:animEffect transition="in" filter="checkerboard(across)">
                                      <p:cBhvr>
                                        <p:cTn id="7" dur="500"/>
                                        <p:tgtEl>
                                          <p:spTgt spid="114381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43812">
                                            <p:txEl>
                                              <p:pRg st="1" end="1"/>
                                            </p:txEl>
                                          </p:spTgt>
                                        </p:tgtEl>
                                        <p:attrNameLst>
                                          <p:attrName>style.visibility</p:attrName>
                                        </p:attrNameLst>
                                      </p:cBhvr>
                                      <p:to>
                                        <p:strVal val="visible"/>
                                      </p:to>
                                    </p:set>
                                    <p:animEffect transition="in" filter="checkerboard(across)">
                                      <p:cBhvr>
                                        <p:cTn id="12" dur="500"/>
                                        <p:tgtEl>
                                          <p:spTgt spid="114381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43812">
                                            <p:txEl>
                                              <p:pRg st="2" end="2"/>
                                            </p:txEl>
                                          </p:spTgt>
                                        </p:tgtEl>
                                        <p:attrNameLst>
                                          <p:attrName>style.visibility</p:attrName>
                                        </p:attrNameLst>
                                      </p:cBhvr>
                                      <p:to>
                                        <p:strVal val="visible"/>
                                      </p:to>
                                    </p:set>
                                    <p:animEffect transition="in" filter="checkerboard(across)">
                                      <p:cBhvr>
                                        <p:cTn id="17" dur="500"/>
                                        <p:tgtEl>
                                          <p:spTgt spid="1143812">
                                            <p:txEl>
                                              <p:pRg st="2" end="2"/>
                                            </p:txEl>
                                          </p:spTgt>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1143812">
                                            <p:txEl>
                                              <p:pRg st="3" end="3"/>
                                            </p:txEl>
                                          </p:spTgt>
                                        </p:tgtEl>
                                        <p:attrNameLst>
                                          <p:attrName>style.visibility</p:attrName>
                                        </p:attrNameLst>
                                      </p:cBhvr>
                                      <p:to>
                                        <p:strVal val="visible"/>
                                      </p:to>
                                    </p:set>
                                    <p:animEffect transition="in" filter="checkerboard(across)">
                                      <p:cBhvr>
                                        <p:cTn id="20" dur="500"/>
                                        <p:tgtEl>
                                          <p:spTgt spid="1143812">
                                            <p:txEl>
                                              <p:pRg st="3" end="3"/>
                                            </p:txEl>
                                          </p:spTgt>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1143812">
                                            <p:txEl>
                                              <p:pRg st="4" end="4"/>
                                            </p:txEl>
                                          </p:spTgt>
                                        </p:tgtEl>
                                        <p:attrNameLst>
                                          <p:attrName>style.visibility</p:attrName>
                                        </p:attrNameLst>
                                      </p:cBhvr>
                                      <p:to>
                                        <p:strVal val="visible"/>
                                      </p:to>
                                    </p:set>
                                    <p:animEffect transition="in" filter="checkerboard(across)">
                                      <p:cBhvr>
                                        <p:cTn id="23" dur="500"/>
                                        <p:tgtEl>
                                          <p:spTgt spid="1143812">
                                            <p:txEl>
                                              <p:pRg st="4" end="4"/>
                                            </p:txEl>
                                          </p:spTgt>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1143812">
                                            <p:txEl>
                                              <p:pRg st="5" end="5"/>
                                            </p:txEl>
                                          </p:spTgt>
                                        </p:tgtEl>
                                        <p:attrNameLst>
                                          <p:attrName>style.visibility</p:attrName>
                                        </p:attrNameLst>
                                      </p:cBhvr>
                                      <p:to>
                                        <p:strVal val="visible"/>
                                      </p:to>
                                    </p:set>
                                    <p:animEffect transition="in" filter="checkerboard(across)">
                                      <p:cBhvr>
                                        <p:cTn id="26" dur="500"/>
                                        <p:tgtEl>
                                          <p:spTgt spid="1143812">
                                            <p:txEl>
                                              <p:pRg st="5" end="5"/>
                                            </p:txEl>
                                          </p:spTgt>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1143812">
                                            <p:txEl>
                                              <p:pRg st="6" end="6"/>
                                            </p:txEl>
                                          </p:spTgt>
                                        </p:tgtEl>
                                        <p:attrNameLst>
                                          <p:attrName>style.visibility</p:attrName>
                                        </p:attrNameLst>
                                      </p:cBhvr>
                                      <p:to>
                                        <p:strVal val="visible"/>
                                      </p:to>
                                    </p:set>
                                    <p:animEffect transition="in" filter="checkerboard(across)">
                                      <p:cBhvr>
                                        <p:cTn id="29" dur="500"/>
                                        <p:tgtEl>
                                          <p:spTgt spid="11438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3812"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858"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4000">
                <a:solidFill>
                  <a:srgbClr val="0000CC"/>
                </a:solidFill>
              </a:rPr>
              <a:t>7. </a:t>
            </a:r>
            <a:r>
              <a:rPr lang="en-US" altLang="en-US" sz="4000">
                <a:solidFill>
                  <a:srgbClr val="0000CC"/>
                </a:solidFill>
              </a:rPr>
              <a:t>Evaluating Salespeople</a:t>
            </a:r>
          </a:p>
        </p:txBody>
      </p:sp>
      <p:sp>
        <p:nvSpPr>
          <p:cNvPr id="1145859" name="Rectangle 3"/>
          <p:cNvSpPr>
            <a:spLocks noGrp="1" noChangeArrowheads="1"/>
          </p:cNvSpPr>
          <p:nvPr>
            <p:ph type="body" idx="1"/>
          </p:nvPr>
        </p:nvSpPr>
        <p:spPr>
          <a:xfrm>
            <a:off x="609600" y="1414463"/>
            <a:ext cx="8534400" cy="4535487"/>
          </a:xfrm>
        </p:spPr>
        <p:txBody>
          <a:bodyPr/>
          <a:lstStyle/>
          <a:p>
            <a:r>
              <a:rPr lang="en-US" altLang="en-US" sz="2800" b="0"/>
              <a:t>Management gets </a:t>
            </a:r>
            <a:r>
              <a:rPr lang="en-US" altLang="en-US" sz="2800" b="0" u="sng"/>
              <a:t>information</a:t>
            </a:r>
            <a:r>
              <a:rPr lang="en-US" altLang="en-US" sz="2800" b="0"/>
              <a:t> about its salespeople in several ways:</a:t>
            </a:r>
          </a:p>
          <a:p>
            <a:pPr lvl="1"/>
            <a:r>
              <a:rPr lang="en-US" altLang="en-US" sz="2400" b="0"/>
              <a:t>Sales reports, call reports, expense reports, and</a:t>
            </a:r>
          </a:p>
          <a:p>
            <a:pPr lvl="1"/>
            <a:r>
              <a:rPr lang="en-US" altLang="en-US" sz="2400" b="0"/>
              <a:t>Personal observations, customer surveys, etc.</a:t>
            </a:r>
          </a:p>
          <a:p>
            <a:r>
              <a:rPr lang="en-US" altLang="en-US" sz="2800" b="0" u="sng"/>
              <a:t>Formal evaluation</a:t>
            </a:r>
            <a:r>
              <a:rPr lang="en-US" altLang="en-US" sz="2800" b="0"/>
              <a:t> of performance can be done qualitatively or quantitatively.</a:t>
            </a:r>
          </a:p>
          <a:p>
            <a:r>
              <a:rPr lang="en-US" altLang="en-US" sz="2800" b="0" u="sng"/>
              <a:t>Evaluation methods</a:t>
            </a:r>
            <a:r>
              <a:rPr lang="en-US" altLang="en-US" sz="2800" b="0"/>
              <a:t> of performance include:</a:t>
            </a:r>
          </a:p>
          <a:p>
            <a:pPr lvl="1"/>
            <a:r>
              <a:rPr lang="en-US" altLang="en-US" sz="2400" b="0"/>
              <a:t>Comparing salespeople’s performance to others,</a:t>
            </a:r>
          </a:p>
          <a:p>
            <a:pPr lvl="1"/>
            <a:r>
              <a:rPr lang="en-US" altLang="en-US" sz="2400" b="0"/>
              <a:t>Comparing current sales with past sales.</a:t>
            </a:r>
          </a:p>
        </p:txBody>
      </p:sp>
    </p:spTree>
    <p:extLst>
      <p:ext uri="{BB962C8B-B14F-4D97-AF65-F5344CB8AC3E}">
        <p14:creationId xmlns:p14="http://schemas.microsoft.com/office/powerpoint/2010/main" val="1883200093"/>
      </p:ext>
    </p:extLst>
  </p:cSld>
  <p:clrMapOvr>
    <a:masterClrMapping/>
  </p:clrMapOvr>
  <p:transition spd="slow">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2050" name="Picture 2" descr="dictiona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89050"/>
            <a:ext cx="8229600" cy="5340350"/>
          </a:xfrm>
          <a:prstGeom prst="rect">
            <a:avLst/>
          </a:prstGeom>
          <a:noFill/>
          <a:extLst>
            <a:ext uri="{909E8E84-426E-40DD-AFC4-6F175D3DCCD1}">
              <a14:hiddenFill xmlns:a14="http://schemas.microsoft.com/office/drawing/2010/main">
                <a:solidFill>
                  <a:srgbClr val="FFFFFF"/>
                </a:solidFill>
              </a14:hiddenFill>
            </a:ext>
          </a:extLst>
        </p:spPr>
      </p:pic>
      <p:pic>
        <p:nvPicPr>
          <p:cNvPr id="1282051" name="Picture 3" descr="defini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9350" y="1143000"/>
            <a:ext cx="1187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1282052" name="AutoShape 4"/>
          <p:cNvSpPr>
            <a:spLocks noChangeArrowheads="1"/>
          </p:cNvSpPr>
          <p:nvPr/>
        </p:nvSpPr>
        <p:spPr bwMode="auto">
          <a:xfrm>
            <a:off x="-254000" y="203200"/>
            <a:ext cx="4465638" cy="685800"/>
          </a:xfrm>
          <a:prstGeom prst="roundRect">
            <a:avLst>
              <a:gd name="adj" fmla="val 30625"/>
            </a:avLst>
          </a:prstGeom>
          <a:solidFill>
            <a:srgbClr val="CEBEA5"/>
          </a:solidFill>
          <a:ln w="38100">
            <a:solidFill>
              <a:srgbClr val="630C21"/>
            </a:solidFill>
            <a:round/>
            <a:headEnd/>
            <a:tailEnd/>
          </a:ln>
          <a:effectLst>
            <a:outerShdw dist="71842" dir="2700000" algn="ctr" rotWithShape="0">
              <a:srgbClr val="7C6744"/>
            </a:outerShdw>
          </a:effectLst>
        </p:spPr>
        <p:txBody>
          <a:bodyPr wrap="none" anchor="ctr"/>
          <a:lstStyle/>
          <a:p>
            <a:endParaRPr lang="en-US"/>
          </a:p>
        </p:txBody>
      </p:sp>
      <p:sp>
        <p:nvSpPr>
          <p:cNvPr id="1282053" name="Rectangle 5"/>
          <p:cNvSpPr>
            <a:spLocks noGrp="1" noChangeArrowheads="1"/>
          </p:cNvSpPr>
          <p:nvPr>
            <p:ph type="title"/>
          </p:nvPr>
        </p:nvSpPr>
        <p:spPr>
          <a:xfrm>
            <a:off x="228600" y="239713"/>
            <a:ext cx="4127500" cy="6350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sz="4000">
                <a:solidFill>
                  <a:srgbClr val="0000CC"/>
                </a:solidFill>
              </a:rPr>
              <a:t>Final Note: </a:t>
            </a:r>
          </a:p>
        </p:txBody>
      </p:sp>
      <p:sp>
        <p:nvSpPr>
          <p:cNvPr id="1282054" name="Rectangle 6"/>
          <p:cNvSpPr>
            <a:spLocks noChangeArrowheads="1"/>
          </p:cNvSpPr>
          <p:nvPr/>
        </p:nvSpPr>
        <p:spPr bwMode="auto">
          <a:xfrm>
            <a:off x="914400" y="1766888"/>
            <a:ext cx="6705600" cy="519112"/>
          </a:xfrm>
          <a:prstGeom prst="rect">
            <a:avLst/>
          </a:prstGeom>
          <a:noFill/>
          <a:ln>
            <a:noFill/>
          </a:ln>
          <a:effectLst/>
          <a:extLst>
            <a:ext uri="{909E8E84-426E-40DD-AFC4-6F175D3DCCD1}">
              <a14:hiddenFill xmlns:a14="http://schemas.microsoft.com/office/drawing/2010/main">
                <a:solidFill>
                  <a:srgbClr val="FFB610"/>
                </a:solidFill>
              </a14:hiddenFill>
            </a:ext>
            <a:ext uri="{91240B29-F687-4F45-9708-019B960494DF}">
              <a14:hiddenLine xmlns:a14="http://schemas.microsoft.com/office/drawing/2010/main" w="38100">
                <a:solidFill>
                  <a:srgbClr val="84A2D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indent="-176213">
              <a:defRPr sz="2400">
                <a:solidFill>
                  <a:schemeClr val="tx1"/>
                </a:solidFill>
                <a:latin typeface="Times New Roman" pitchFamily="18" charset="0"/>
              </a:defRPr>
            </a:lvl2pPr>
            <a:lvl3pPr marL="1033463"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indent="-231775">
              <a:defRPr sz="2400">
                <a:solidFill>
                  <a:schemeClr val="tx1"/>
                </a:solidFill>
                <a:latin typeface="Times New Roman" pitchFamily="18" charset="0"/>
              </a:defRPr>
            </a:lvl5pPr>
            <a:lvl6pPr indent="-231775" fontAlgn="base">
              <a:spcBef>
                <a:spcPct val="0"/>
              </a:spcBef>
              <a:spcAft>
                <a:spcPct val="0"/>
              </a:spcAft>
              <a:defRPr sz="2400">
                <a:solidFill>
                  <a:schemeClr val="tx1"/>
                </a:solidFill>
                <a:latin typeface="Times New Roman" pitchFamily="18" charset="0"/>
              </a:defRPr>
            </a:lvl6pPr>
            <a:lvl7pPr indent="-231775" fontAlgn="base">
              <a:spcBef>
                <a:spcPct val="0"/>
              </a:spcBef>
              <a:spcAft>
                <a:spcPct val="0"/>
              </a:spcAft>
              <a:defRPr sz="2400">
                <a:solidFill>
                  <a:schemeClr val="tx1"/>
                </a:solidFill>
                <a:latin typeface="Times New Roman" pitchFamily="18" charset="0"/>
              </a:defRPr>
            </a:lvl7pPr>
            <a:lvl8pPr indent="-231775" fontAlgn="base">
              <a:spcBef>
                <a:spcPct val="0"/>
              </a:spcBef>
              <a:spcAft>
                <a:spcPct val="0"/>
              </a:spcAft>
              <a:defRPr sz="2400">
                <a:solidFill>
                  <a:schemeClr val="tx1"/>
                </a:solidFill>
                <a:latin typeface="Times New Roman" pitchFamily="18" charset="0"/>
              </a:defRPr>
            </a:lvl8pPr>
            <a:lvl9pPr indent="-231775" fontAlgn="base">
              <a:spcBef>
                <a:spcPct val="0"/>
              </a:spcBef>
              <a:spcAft>
                <a:spcPct val="0"/>
              </a:spcAft>
              <a:defRPr sz="2400">
                <a:solidFill>
                  <a:schemeClr val="tx1"/>
                </a:solidFill>
                <a:latin typeface="Times New Roman" pitchFamily="18" charset="0"/>
              </a:defRPr>
            </a:lvl9pPr>
          </a:lstStyle>
          <a:p>
            <a:pPr eaLnBrk="0" hangingPunct="0"/>
            <a:r>
              <a:rPr lang="en-US" altLang="en-US" sz="2800" i="1">
                <a:latin typeface="Arial" charset="0"/>
              </a:rPr>
              <a:t>The critical balance of personal sales:</a:t>
            </a:r>
          </a:p>
        </p:txBody>
      </p:sp>
      <p:sp>
        <p:nvSpPr>
          <p:cNvPr id="1282055" name="Rectangle 7"/>
          <p:cNvSpPr>
            <a:spLocks noChangeArrowheads="1"/>
          </p:cNvSpPr>
          <p:nvPr/>
        </p:nvSpPr>
        <p:spPr bwMode="auto">
          <a:xfrm>
            <a:off x="1143000" y="5111750"/>
            <a:ext cx="6858000" cy="228600"/>
          </a:xfrm>
          <a:prstGeom prst="rect">
            <a:avLst/>
          </a:prstGeom>
          <a:solidFill>
            <a:srgbClr val="84A2D6"/>
          </a:solidFill>
          <a:ln w="28575">
            <a:solidFill>
              <a:schemeClr val="tx1"/>
            </a:solidFill>
            <a:miter lim="800000"/>
            <a:headEnd/>
            <a:tailEnd/>
          </a:ln>
          <a:effectLst>
            <a:outerShdw dist="71842" dir="2700000" algn="ctr" rotWithShape="0">
              <a:srgbClr val="707070"/>
            </a:outerShdw>
          </a:effectLst>
        </p:spPr>
        <p:txBody>
          <a:bodyPr wrap="none" anchor="ctr"/>
          <a:lstStyle/>
          <a:p>
            <a:endParaRPr lang="en-US"/>
          </a:p>
        </p:txBody>
      </p:sp>
      <p:sp>
        <p:nvSpPr>
          <p:cNvPr id="1282056" name="AutoShape 8"/>
          <p:cNvSpPr>
            <a:spLocks noChangeArrowheads="1"/>
          </p:cNvSpPr>
          <p:nvPr/>
        </p:nvSpPr>
        <p:spPr bwMode="auto">
          <a:xfrm>
            <a:off x="4267200" y="5340350"/>
            <a:ext cx="609600" cy="527050"/>
          </a:xfrm>
          <a:prstGeom prst="triangle">
            <a:avLst>
              <a:gd name="adj" fmla="val 50000"/>
            </a:avLst>
          </a:prstGeom>
          <a:solidFill>
            <a:srgbClr val="84A2D6"/>
          </a:solidFill>
          <a:ln w="28575">
            <a:solidFill>
              <a:schemeClr val="tx1"/>
            </a:solidFill>
            <a:miter lim="800000"/>
            <a:headEnd/>
            <a:tailEnd/>
          </a:ln>
          <a:effectLst>
            <a:outerShdw dist="71842" dir="2700000" algn="ctr" rotWithShape="0">
              <a:srgbClr val="707070"/>
            </a:outerShdw>
          </a:effectLst>
        </p:spPr>
        <p:txBody>
          <a:bodyPr wrap="none" anchor="ctr"/>
          <a:lstStyle/>
          <a:p>
            <a:endParaRPr lang="en-US"/>
          </a:p>
        </p:txBody>
      </p:sp>
      <p:sp>
        <p:nvSpPr>
          <p:cNvPr id="1282057" name="AutoShape 9"/>
          <p:cNvSpPr>
            <a:spLocks noChangeArrowheads="1"/>
          </p:cNvSpPr>
          <p:nvPr/>
        </p:nvSpPr>
        <p:spPr bwMode="auto">
          <a:xfrm>
            <a:off x="1447800" y="2901950"/>
            <a:ext cx="2644775" cy="2057400"/>
          </a:xfrm>
          <a:prstGeom prst="roundRect">
            <a:avLst>
              <a:gd name="adj" fmla="val 11986"/>
            </a:avLst>
          </a:prstGeom>
          <a:solidFill>
            <a:srgbClr val="FFEFD6"/>
          </a:solidFill>
          <a:ln w="38100">
            <a:solidFill>
              <a:srgbClr val="FFB610"/>
            </a:solidFill>
            <a:round/>
            <a:headEnd/>
            <a:tailEnd/>
          </a:ln>
          <a:effectLst>
            <a:outerShdw dist="71842" dir="2700000" algn="ctr" rotWithShape="0">
              <a:srgbClr val="707070"/>
            </a:outerShdw>
          </a:effectLst>
        </p:spPr>
        <p:txBody>
          <a:bodyPr lIns="182880" tIns="91440"/>
          <a:lstStyle/>
          <a:p>
            <a:pPr>
              <a:spcBef>
                <a:spcPct val="50000"/>
              </a:spcBef>
            </a:pPr>
            <a:r>
              <a:rPr lang="en-US" altLang="en-US" sz="2800" i="1"/>
              <a:t>It’s the most costly way to reach customers…</a:t>
            </a:r>
          </a:p>
        </p:txBody>
      </p:sp>
      <p:sp>
        <p:nvSpPr>
          <p:cNvPr id="1282058" name="AutoShape 10"/>
          <p:cNvSpPr>
            <a:spLocks noChangeArrowheads="1"/>
          </p:cNvSpPr>
          <p:nvPr/>
        </p:nvSpPr>
        <p:spPr bwMode="auto">
          <a:xfrm>
            <a:off x="4953000" y="2901950"/>
            <a:ext cx="2743200" cy="2057400"/>
          </a:xfrm>
          <a:prstGeom prst="roundRect">
            <a:avLst>
              <a:gd name="adj" fmla="val 11986"/>
            </a:avLst>
          </a:prstGeom>
          <a:solidFill>
            <a:srgbClr val="FFEFD6"/>
          </a:solidFill>
          <a:ln w="38100">
            <a:solidFill>
              <a:srgbClr val="FFB610"/>
            </a:solidFill>
            <a:round/>
            <a:headEnd/>
            <a:tailEnd/>
          </a:ln>
          <a:effectLst>
            <a:outerShdw dist="71842" dir="2700000" algn="ctr" rotWithShape="0">
              <a:srgbClr val="707070"/>
            </a:outerShdw>
          </a:effectLst>
        </p:spPr>
        <p:txBody>
          <a:bodyPr lIns="182880" tIns="91440"/>
          <a:lstStyle/>
          <a:p>
            <a:pPr>
              <a:spcBef>
                <a:spcPct val="50000"/>
              </a:spcBef>
            </a:pPr>
            <a:r>
              <a:rPr lang="en-US" altLang="en-US" sz="2800" i="1"/>
              <a:t>…It has the most powerful one-on-one impact</a:t>
            </a:r>
          </a:p>
        </p:txBody>
      </p:sp>
    </p:spTree>
    <p:extLst>
      <p:ext uri="{BB962C8B-B14F-4D97-AF65-F5344CB8AC3E}">
        <p14:creationId xmlns:p14="http://schemas.microsoft.com/office/powerpoint/2010/main" val="2528281359"/>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82057"/>
                                        </p:tgtEl>
                                        <p:attrNameLst>
                                          <p:attrName>style.visibility</p:attrName>
                                        </p:attrNameLst>
                                      </p:cBhvr>
                                      <p:to>
                                        <p:strVal val="visible"/>
                                      </p:to>
                                    </p:set>
                                    <p:animEffect transition="in" filter="wipe(down)">
                                      <p:cBhvr>
                                        <p:cTn id="7" dur="500"/>
                                        <p:tgtEl>
                                          <p:spTgt spid="12820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82058"/>
                                        </p:tgtEl>
                                        <p:attrNameLst>
                                          <p:attrName>style.visibility</p:attrName>
                                        </p:attrNameLst>
                                      </p:cBhvr>
                                      <p:to>
                                        <p:strVal val="visible"/>
                                      </p:to>
                                    </p:set>
                                    <p:animEffect transition="in" filter="wipe(down)">
                                      <p:cBhvr>
                                        <p:cTn id="12" dur="500"/>
                                        <p:tgtEl>
                                          <p:spTgt spid="1282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2057" grpId="0" animBg="1" autoUpdateAnimBg="0"/>
      <p:bldP spid="1282058"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8178" name="Rectangle 2"/>
          <p:cNvSpPr>
            <a:spLocks noGrp="1" noChangeArrowheads="1"/>
          </p:cNvSpPr>
          <p:nvPr>
            <p:ph type="title"/>
          </p:nvPr>
        </p:nvSpPr>
        <p:spPr>
          <a:xfrm>
            <a:off x="685800" y="228600"/>
            <a:ext cx="7772400" cy="8382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Salesperson</a:t>
            </a:r>
            <a:r>
              <a:rPr lang="tr-TR" altLang="en-US" sz="4000">
                <a:solidFill>
                  <a:srgbClr val="0000CC"/>
                </a:solidFill>
              </a:rPr>
              <a:t> / people</a:t>
            </a:r>
            <a:endParaRPr lang="en-US" altLang="en-US" sz="4000">
              <a:solidFill>
                <a:srgbClr val="0000CC"/>
              </a:solidFill>
            </a:endParaRPr>
          </a:p>
        </p:txBody>
      </p:sp>
      <p:sp>
        <p:nvSpPr>
          <p:cNvPr id="1458179" name="Rectangle 3"/>
          <p:cNvSpPr>
            <a:spLocks noGrp="1" noChangeArrowheads="1"/>
          </p:cNvSpPr>
          <p:nvPr>
            <p:ph type="body" idx="1"/>
          </p:nvPr>
        </p:nvSpPr>
        <p:spPr>
          <a:xfrm>
            <a:off x="539750" y="1125538"/>
            <a:ext cx="7543800" cy="1981200"/>
          </a:xfrm>
        </p:spPr>
        <p:txBody>
          <a:bodyPr/>
          <a:lstStyle/>
          <a:p>
            <a:pPr>
              <a:buFontTx/>
              <a:buNone/>
            </a:pPr>
            <a:r>
              <a:rPr lang="tr-TR" altLang="en-US" sz="2800" b="0"/>
              <a:t>	</a:t>
            </a:r>
            <a:r>
              <a:rPr lang="en-US" altLang="en-US" sz="2800" b="0"/>
              <a:t>An individual acting for a company by performing one or more of the following activities: prospecting, communicating, servicing, and information gathering.</a:t>
            </a:r>
          </a:p>
        </p:txBody>
      </p:sp>
      <p:sp>
        <p:nvSpPr>
          <p:cNvPr id="1458180" name="Rectangle 4"/>
          <p:cNvSpPr>
            <a:spLocks noChangeArrowheads="1"/>
          </p:cNvSpPr>
          <p:nvPr/>
        </p:nvSpPr>
        <p:spPr bwMode="auto">
          <a:xfrm>
            <a:off x="838200" y="3230563"/>
            <a:ext cx="6781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latin typeface="Albertus Extra Bold" pitchFamily="34" charset="0"/>
              </a:rPr>
              <a:t>Salespeople </a:t>
            </a:r>
            <a:r>
              <a:rPr lang="tr-TR" altLang="en-US" sz="3200">
                <a:latin typeface="Albertus Extra Bold" pitchFamily="34" charset="0"/>
              </a:rPr>
              <a:t>h</a:t>
            </a:r>
            <a:r>
              <a:rPr lang="en-US" altLang="en-US" sz="3200">
                <a:latin typeface="Albertus Extra Bold" pitchFamily="34" charset="0"/>
              </a:rPr>
              <a:t>ave </a:t>
            </a:r>
            <a:r>
              <a:rPr lang="tr-TR" altLang="en-US" sz="3200">
                <a:latin typeface="Albertus Extra Bold" pitchFamily="34" charset="0"/>
              </a:rPr>
              <a:t>m</a:t>
            </a:r>
            <a:r>
              <a:rPr lang="en-US" altLang="en-US" sz="3200">
                <a:latin typeface="Albertus Extra Bold" pitchFamily="34" charset="0"/>
              </a:rPr>
              <a:t>any </a:t>
            </a:r>
            <a:r>
              <a:rPr lang="tr-TR" altLang="en-US" sz="3200">
                <a:latin typeface="Albertus Extra Bold" pitchFamily="34" charset="0"/>
              </a:rPr>
              <a:t>n</a:t>
            </a:r>
            <a:r>
              <a:rPr lang="en-US" altLang="en-US" sz="3200">
                <a:latin typeface="Albertus Extra Bold" pitchFamily="34" charset="0"/>
              </a:rPr>
              <a:t>ames</a:t>
            </a:r>
          </a:p>
        </p:txBody>
      </p:sp>
      <p:sp>
        <p:nvSpPr>
          <p:cNvPr id="1458181" name="Rectangle 5"/>
          <p:cNvSpPr>
            <a:spLocks noChangeArrowheads="1"/>
          </p:cNvSpPr>
          <p:nvPr/>
        </p:nvSpPr>
        <p:spPr bwMode="auto">
          <a:xfrm>
            <a:off x="609600" y="4219575"/>
            <a:ext cx="3970338"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a:lnSpc>
                <a:spcPct val="90000"/>
              </a:lnSpc>
              <a:spcBef>
                <a:spcPct val="20000"/>
              </a:spcBef>
              <a:buClr>
                <a:srgbClr val="CC0000"/>
              </a:buClr>
              <a:buFontTx/>
              <a:buChar char="•"/>
            </a:pPr>
            <a:r>
              <a:rPr lang="en-US" altLang="en-US">
                <a:latin typeface="Arial" charset="0"/>
              </a:rPr>
              <a:t>Agents</a:t>
            </a:r>
          </a:p>
          <a:p>
            <a:pPr>
              <a:lnSpc>
                <a:spcPct val="90000"/>
              </a:lnSpc>
              <a:spcBef>
                <a:spcPct val="20000"/>
              </a:spcBef>
              <a:buClr>
                <a:srgbClr val="CC0000"/>
              </a:buClr>
              <a:buFontTx/>
              <a:buChar char="•"/>
            </a:pPr>
            <a:r>
              <a:rPr lang="en-US" altLang="en-US">
                <a:latin typeface="Arial" charset="0"/>
              </a:rPr>
              <a:t>Sales consultants</a:t>
            </a:r>
          </a:p>
          <a:p>
            <a:pPr>
              <a:lnSpc>
                <a:spcPct val="90000"/>
              </a:lnSpc>
              <a:spcBef>
                <a:spcPct val="20000"/>
              </a:spcBef>
              <a:buClr>
                <a:srgbClr val="CC0000"/>
              </a:buClr>
              <a:buFontTx/>
              <a:buChar char="•"/>
            </a:pPr>
            <a:r>
              <a:rPr lang="en-US" altLang="en-US">
                <a:latin typeface="Arial" charset="0"/>
              </a:rPr>
              <a:t>Sales Representatives</a:t>
            </a:r>
          </a:p>
          <a:p>
            <a:pPr>
              <a:lnSpc>
                <a:spcPct val="90000"/>
              </a:lnSpc>
              <a:spcBef>
                <a:spcPct val="20000"/>
              </a:spcBef>
              <a:buClr>
                <a:srgbClr val="CC0000"/>
              </a:buClr>
              <a:buFontTx/>
              <a:buChar char="•"/>
            </a:pPr>
            <a:r>
              <a:rPr lang="en-US" altLang="en-US">
                <a:latin typeface="Arial" charset="0"/>
              </a:rPr>
              <a:t>Account Executives</a:t>
            </a:r>
          </a:p>
        </p:txBody>
      </p:sp>
      <p:sp>
        <p:nvSpPr>
          <p:cNvPr id="1458182" name="Rectangle 6"/>
          <p:cNvSpPr>
            <a:spLocks noChangeArrowheads="1"/>
          </p:cNvSpPr>
          <p:nvPr/>
        </p:nvSpPr>
        <p:spPr bwMode="auto">
          <a:xfrm>
            <a:off x="4464050" y="3968750"/>
            <a:ext cx="4679950" cy="266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a:spcBef>
                <a:spcPct val="20000"/>
              </a:spcBef>
              <a:buClr>
                <a:srgbClr val="CC0000"/>
              </a:buClr>
              <a:buFontTx/>
              <a:buChar char="•"/>
            </a:pPr>
            <a:r>
              <a:rPr lang="en-US" altLang="en-US">
                <a:latin typeface="Arial" charset="0"/>
              </a:rPr>
              <a:t>Sales Engineers</a:t>
            </a:r>
          </a:p>
          <a:p>
            <a:pPr>
              <a:spcBef>
                <a:spcPct val="20000"/>
              </a:spcBef>
              <a:buClr>
                <a:srgbClr val="CC0000"/>
              </a:buClr>
              <a:buFontTx/>
              <a:buChar char="•"/>
            </a:pPr>
            <a:r>
              <a:rPr lang="en-US" altLang="en-US">
                <a:latin typeface="Arial" charset="0"/>
              </a:rPr>
              <a:t>District Managers</a:t>
            </a:r>
          </a:p>
          <a:p>
            <a:pPr>
              <a:spcBef>
                <a:spcPct val="20000"/>
              </a:spcBef>
              <a:buClr>
                <a:srgbClr val="CC0000"/>
              </a:buClr>
              <a:buFontTx/>
              <a:buChar char="•"/>
            </a:pPr>
            <a:r>
              <a:rPr lang="en-US" altLang="en-US">
                <a:latin typeface="Arial" charset="0"/>
              </a:rPr>
              <a:t>Marketing Representatives</a:t>
            </a:r>
          </a:p>
          <a:p>
            <a:pPr>
              <a:spcBef>
                <a:spcPct val="20000"/>
              </a:spcBef>
              <a:buClr>
                <a:srgbClr val="CC0000"/>
              </a:buClr>
              <a:buFontTx/>
              <a:buChar char="•"/>
            </a:pPr>
            <a:r>
              <a:rPr lang="en-US" altLang="en-US">
                <a:latin typeface="Arial" charset="0"/>
              </a:rPr>
              <a:t>Account Development Representatives</a:t>
            </a:r>
          </a:p>
        </p:txBody>
      </p:sp>
    </p:spTree>
    <p:extLst>
      <p:ext uri="{BB962C8B-B14F-4D97-AF65-F5344CB8AC3E}">
        <p14:creationId xmlns:p14="http://schemas.microsoft.com/office/powerpoint/2010/main" val="4033574295"/>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0258"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Duties/Responsibilities: </a:t>
            </a:r>
          </a:p>
        </p:txBody>
      </p:sp>
      <p:sp>
        <p:nvSpPr>
          <p:cNvPr id="1120259" name="Rectangle 3"/>
          <p:cNvSpPr>
            <a:spLocks noGrp="1" noChangeArrowheads="1"/>
          </p:cNvSpPr>
          <p:nvPr>
            <p:ph type="body" idx="1"/>
          </p:nvPr>
        </p:nvSpPr>
        <p:spPr>
          <a:xfrm>
            <a:off x="1011238" y="1265238"/>
            <a:ext cx="3200400" cy="2668587"/>
          </a:xfrm>
        </p:spPr>
        <p:txBody>
          <a:bodyPr/>
          <a:lstStyle/>
          <a:p>
            <a:pPr>
              <a:lnSpc>
                <a:spcPct val="90000"/>
              </a:lnSpc>
            </a:pPr>
            <a:r>
              <a:rPr lang="en-US" altLang="en-US" sz="2500"/>
              <a:t>selling, </a:t>
            </a:r>
            <a:endParaRPr lang="tr-TR" altLang="en-US" sz="2500"/>
          </a:p>
          <a:p>
            <a:pPr>
              <a:lnSpc>
                <a:spcPct val="90000"/>
              </a:lnSpc>
            </a:pPr>
            <a:r>
              <a:rPr lang="en-US" altLang="en-US" sz="2500"/>
              <a:t>service, </a:t>
            </a:r>
            <a:endParaRPr lang="tr-TR" altLang="en-US" sz="2500"/>
          </a:p>
          <a:p>
            <a:pPr>
              <a:lnSpc>
                <a:spcPct val="90000"/>
              </a:lnSpc>
            </a:pPr>
            <a:r>
              <a:rPr lang="en-US" altLang="en-US" sz="2500"/>
              <a:t>prospecting, </a:t>
            </a:r>
            <a:endParaRPr lang="tr-TR" altLang="en-US" sz="2500"/>
          </a:p>
          <a:p>
            <a:pPr>
              <a:lnSpc>
                <a:spcPct val="90000"/>
              </a:lnSpc>
            </a:pPr>
            <a:r>
              <a:rPr lang="en-US" altLang="en-US" sz="2500"/>
              <a:t>presentations, </a:t>
            </a:r>
            <a:endParaRPr lang="tr-TR" altLang="en-US" sz="2500"/>
          </a:p>
          <a:p>
            <a:pPr>
              <a:lnSpc>
                <a:spcPct val="90000"/>
              </a:lnSpc>
            </a:pPr>
            <a:r>
              <a:rPr lang="en-US" altLang="en-US" sz="2500"/>
              <a:t>pricing quotes, </a:t>
            </a:r>
            <a:endParaRPr lang="tr-TR" altLang="en-US" sz="2500"/>
          </a:p>
          <a:p>
            <a:pPr>
              <a:lnSpc>
                <a:spcPct val="90000"/>
              </a:lnSpc>
            </a:pPr>
            <a:r>
              <a:rPr lang="en-US" altLang="en-US" sz="2500"/>
              <a:t>terms, </a:t>
            </a:r>
            <a:endParaRPr lang="tr-TR" altLang="en-US" sz="2500"/>
          </a:p>
        </p:txBody>
      </p:sp>
      <p:sp>
        <p:nvSpPr>
          <p:cNvPr id="1120260" name="Rectangle 4"/>
          <p:cNvSpPr>
            <a:spLocks noChangeArrowheads="1"/>
          </p:cNvSpPr>
          <p:nvPr/>
        </p:nvSpPr>
        <p:spPr bwMode="auto">
          <a:xfrm>
            <a:off x="4356100" y="1125538"/>
            <a:ext cx="4419600" cy="324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a:lnSpc>
                <a:spcPct val="90000"/>
              </a:lnSpc>
              <a:spcBef>
                <a:spcPct val="20000"/>
              </a:spcBef>
              <a:buFontTx/>
              <a:buChar char="•"/>
            </a:pPr>
            <a:r>
              <a:rPr lang="en-US" altLang="en-US" sz="2500" b="1">
                <a:latin typeface="Arial" charset="0"/>
              </a:rPr>
              <a:t>orders, </a:t>
            </a:r>
            <a:endParaRPr lang="tr-TR" altLang="en-US" sz="2500" b="1">
              <a:latin typeface="Arial" charset="0"/>
            </a:endParaRPr>
          </a:p>
          <a:p>
            <a:pPr>
              <a:lnSpc>
                <a:spcPct val="90000"/>
              </a:lnSpc>
              <a:spcBef>
                <a:spcPct val="20000"/>
              </a:spcBef>
              <a:buFontTx/>
              <a:buChar char="•"/>
            </a:pPr>
            <a:r>
              <a:rPr lang="en-US" altLang="en-US" sz="2500" b="1">
                <a:latin typeface="Arial" charset="0"/>
              </a:rPr>
              <a:t>marketing research,</a:t>
            </a:r>
            <a:endParaRPr lang="tr-TR" altLang="en-US" sz="2500" b="1">
              <a:latin typeface="Arial" charset="0"/>
            </a:endParaRPr>
          </a:p>
          <a:p>
            <a:pPr>
              <a:lnSpc>
                <a:spcPct val="90000"/>
              </a:lnSpc>
              <a:spcBef>
                <a:spcPct val="20000"/>
              </a:spcBef>
              <a:buFontTx/>
              <a:buChar char="•"/>
            </a:pPr>
            <a:r>
              <a:rPr lang="en-US" altLang="en-US" sz="2500" b="1">
                <a:latin typeface="Arial" charset="0"/>
              </a:rPr>
              <a:t>advising, </a:t>
            </a:r>
            <a:endParaRPr lang="tr-TR" altLang="en-US" sz="2500" b="1">
              <a:latin typeface="Arial" charset="0"/>
            </a:endParaRPr>
          </a:p>
          <a:p>
            <a:pPr>
              <a:lnSpc>
                <a:spcPct val="90000"/>
              </a:lnSpc>
              <a:spcBef>
                <a:spcPct val="20000"/>
              </a:spcBef>
              <a:buFontTx/>
              <a:buChar char="•"/>
            </a:pPr>
            <a:r>
              <a:rPr lang="en-US" altLang="en-US" sz="2500" b="1">
                <a:latin typeface="Arial" charset="0"/>
              </a:rPr>
              <a:t>study, </a:t>
            </a:r>
            <a:endParaRPr lang="tr-TR" altLang="en-US" sz="2500" b="1">
              <a:latin typeface="Arial" charset="0"/>
            </a:endParaRPr>
          </a:p>
          <a:p>
            <a:pPr>
              <a:lnSpc>
                <a:spcPct val="90000"/>
              </a:lnSpc>
              <a:spcBef>
                <a:spcPct val="20000"/>
              </a:spcBef>
              <a:buFontTx/>
              <a:buChar char="•"/>
            </a:pPr>
            <a:r>
              <a:rPr lang="en-US" altLang="en-US" sz="2500" b="1">
                <a:latin typeface="Arial" charset="0"/>
              </a:rPr>
              <a:t>travel, </a:t>
            </a:r>
            <a:endParaRPr lang="tr-TR" altLang="en-US" sz="2500" b="1">
              <a:latin typeface="Arial" charset="0"/>
            </a:endParaRPr>
          </a:p>
          <a:p>
            <a:pPr>
              <a:lnSpc>
                <a:spcPct val="90000"/>
              </a:lnSpc>
              <a:spcBef>
                <a:spcPct val="20000"/>
              </a:spcBef>
              <a:buFontTx/>
              <a:buChar char="•"/>
            </a:pPr>
            <a:r>
              <a:rPr lang="en-US" altLang="en-US" sz="2500" b="1">
                <a:latin typeface="Arial" charset="0"/>
              </a:rPr>
              <a:t>meetings, </a:t>
            </a:r>
            <a:endParaRPr lang="tr-TR" altLang="en-US" sz="2500" b="1">
              <a:latin typeface="Arial" charset="0"/>
            </a:endParaRPr>
          </a:p>
          <a:p>
            <a:pPr>
              <a:lnSpc>
                <a:spcPct val="90000"/>
              </a:lnSpc>
              <a:spcBef>
                <a:spcPct val="20000"/>
              </a:spcBef>
              <a:buFontTx/>
              <a:buChar char="•"/>
            </a:pPr>
            <a:r>
              <a:rPr lang="en-US" altLang="en-US" sz="2500" b="1">
                <a:latin typeface="Arial" charset="0"/>
              </a:rPr>
              <a:t>paperwork.</a:t>
            </a:r>
            <a:endParaRPr lang="en-US" altLang="en-US" sz="2500" b="1" u="sng">
              <a:latin typeface="Arial" charset="0"/>
            </a:endParaRPr>
          </a:p>
        </p:txBody>
      </p:sp>
      <p:sp>
        <p:nvSpPr>
          <p:cNvPr id="1120261" name="Rectangle 5"/>
          <p:cNvSpPr>
            <a:spLocks noChangeArrowheads="1"/>
          </p:cNvSpPr>
          <p:nvPr/>
        </p:nvSpPr>
        <p:spPr bwMode="auto">
          <a:xfrm>
            <a:off x="827088" y="4292600"/>
            <a:ext cx="7632700" cy="476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b="1">
                <a:solidFill>
                  <a:schemeClr val="tx1"/>
                </a:solidFill>
                <a:latin typeface="Arial" charset="0"/>
                <a:cs typeface="Arial" charset="0"/>
              </a:defRPr>
            </a:lvl1pPr>
            <a:lvl2pPr marL="742950" indent="-285750">
              <a:spcBef>
                <a:spcPct val="20000"/>
              </a:spcBef>
              <a:buChar char="–"/>
              <a:defRPr sz="2800" b="1">
                <a:solidFill>
                  <a:schemeClr val="tx1"/>
                </a:solidFill>
                <a:latin typeface="Arial" charset="0"/>
                <a:cs typeface="Arial" charset="0"/>
              </a:defRPr>
            </a:lvl2pPr>
            <a:lvl3pPr marL="1143000" indent="-228600">
              <a:spcBef>
                <a:spcPct val="20000"/>
              </a:spcBef>
              <a:buChar char="•"/>
              <a:defRPr sz="2400" b="1">
                <a:solidFill>
                  <a:schemeClr val="tx1"/>
                </a:solidFill>
                <a:latin typeface="Arial" charset="0"/>
                <a:cs typeface="Arial" charset="0"/>
              </a:defRPr>
            </a:lvl3pPr>
            <a:lvl4pPr marL="1600200" indent="-228600">
              <a:spcBef>
                <a:spcPct val="20000"/>
              </a:spcBef>
              <a:buChar char="–"/>
              <a:defRPr sz="2000" b="1">
                <a:solidFill>
                  <a:schemeClr val="tx1"/>
                </a:solidFill>
                <a:latin typeface="Arial" charset="0"/>
                <a:cs typeface="Arial" charset="0"/>
              </a:defRPr>
            </a:lvl4pPr>
            <a:lvl5pPr marL="2057400" indent="-228600">
              <a:spcBef>
                <a:spcPct val="20000"/>
              </a:spcBef>
              <a:buChar char="»"/>
              <a:defRPr sz="2000" b="1">
                <a:solidFill>
                  <a:schemeClr val="tx1"/>
                </a:solidFill>
                <a:latin typeface="Arial" charset="0"/>
                <a:cs typeface="Arial" charset="0"/>
              </a:defRPr>
            </a:lvl5pPr>
            <a:lvl6pPr marL="2514600" indent="-228600" fontAlgn="base">
              <a:spcBef>
                <a:spcPct val="20000"/>
              </a:spcBef>
              <a:spcAft>
                <a:spcPct val="0"/>
              </a:spcAft>
              <a:buChar char="»"/>
              <a:defRPr sz="2000" b="1">
                <a:solidFill>
                  <a:schemeClr val="tx1"/>
                </a:solidFill>
                <a:latin typeface="Arial" charset="0"/>
                <a:cs typeface="Arial" charset="0"/>
              </a:defRPr>
            </a:lvl6pPr>
            <a:lvl7pPr marL="2971800" indent="-228600" fontAlgn="base">
              <a:spcBef>
                <a:spcPct val="20000"/>
              </a:spcBef>
              <a:spcAft>
                <a:spcPct val="0"/>
              </a:spcAft>
              <a:buChar char="»"/>
              <a:defRPr sz="2000" b="1">
                <a:solidFill>
                  <a:schemeClr val="tx1"/>
                </a:solidFill>
                <a:latin typeface="Arial" charset="0"/>
                <a:cs typeface="Arial" charset="0"/>
              </a:defRPr>
            </a:lvl7pPr>
            <a:lvl8pPr marL="3429000" indent="-228600" fontAlgn="base">
              <a:spcBef>
                <a:spcPct val="20000"/>
              </a:spcBef>
              <a:spcAft>
                <a:spcPct val="0"/>
              </a:spcAft>
              <a:buChar char="»"/>
              <a:defRPr sz="2000" b="1">
                <a:solidFill>
                  <a:schemeClr val="tx1"/>
                </a:solidFill>
                <a:latin typeface="Arial" charset="0"/>
                <a:cs typeface="Arial" charset="0"/>
              </a:defRPr>
            </a:lvl8pPr>
            <a:lvl9pPr marL="3886200" indent="-228600" fontAlgn="base">
              <a:spcBef>
                <a:spcPct val="20000"/>
              </a:spcBef>
              <a:spcAft>
                <a:spcPct val="0"/>
              </a:spcAft>
              <a:buChar char="»"/>
              <a:defRPr sz="2000" b="1">
                <a:solidFill>
                  <a:schemeClr val="tx1"/>
                </a:solidFill>
                <a:latin typeface="Arial" charset="0"/>
                <a:cs typeface="Arial" charset="0"/>
              </a:defRPr>
            </a:lvl9pPr>
          </a:lstStyle>
          <a:p>
            <a:pPr>
              <a:buFontTx/>
              <a:buNone/>
            </a:pPr>
            <a:r>
              <a:rPr lang="tr-TR" altLang="en-US" sz="2500" b="0"/>
              <a:t>	</a:t>
            </a:r>
            <a:r>
              <a:rPr lang="en-US" altLang="en-US" sz="2500" b="0"/>
              <a:t>Satisfied customers repeat their purchases because they are satisfied with the value of the relationship</a:t>
            </a:r>
          </a:p>
          <a:p>
            <a:pPr lvl="1"/>
            <a:r>
              <a:rPr lang="en-US" altLang="en-US" sz="2500" b="0"/>
              <a:t>Taking care of existing customers reduces sales cycle time and increases efficiency </a:t>
            </a:r>
          </a:p>
        </p:txBody>
      </p:sp>
    </p:spTree>
    <p:extLst>
      <p:ext uri="{BB962C8B-B14F-4D97-AF65-F5344CB8AC3E}">
        <p14:creationId xmlns:p14="http://schemas.microsoft.com/office/powerpoint/2010/main" val="2967497701"/>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120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026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2306" name="Rectangle 2"/>
          <p:cNvSpPr>
            <a:spLocks noGrp="1" noChangeArrowheads="1"/>
          </p:cNvSpPr>
          <p:nvPr>
            <p:ph type="title"/>
          </p:nvPr>
        </p:nvSpPr>
        <p:spPr>
          <a:xfrm>
            <a:off x="755650" y="381000"/>
            <a:ext cx="7978775" cy="6858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sz="4000">
                <a:solidFill>
                  <a:srgbClr val="0000CC"/>
                </a:solidFill>
              </a:rPr>
              <a:t>The Role of the Sales Force</a:t>
            </a:r>
          </a:p>
        </p:txBody>
      </p:sp>
      <p:sp>
        <p:nvSpPr>
          <p:cNvPr id="1762307" name="Rectangle 3"/>
          <p:cNvSpPr>
            <a:spLocks noGrp="1" noChangeArrowheads="1"/>
          </p:cNvSpPr>
          <p:nvPr>
            <p:ph type="body" idx="1"/>
          </p:nvPr>
        </p:nvSpPr>
        <p:spPr>
          <a:xfrm>
            <a:off x="468313" y="1844675"/>
            <a:ext cx="8459787" cy="4078288"/>
          </a:xfrm>
        </p:spPr>
        <p:txBody>
          <a:bodyPr/>
          <a:lstStyle/>
          <a:p>
            <a:pPr>
              <a:buFontTx/>
              <a:buNone/>
            </a:pPr>
            <a:r>
              <a:rPr lang="tr-TR" altLang="en-US" b="0"/>
              <a:t>	</a:t>
            </a:r>
            <a:r>
              <a:rPr lang="en-US" altLang="en-US" b="0"/>
              <a:t>Sales force serves as critical link between company and its customers.</a:t>
            </a:r>
            <a:endParaRPr lang="tr-TR" altLang="en-US" b="0"/>
          </a:p>
          <a:p>
            <a:pPr>
              <a:buFontTx/>
              <a:buNone/>
            </a:pPr>
            <a:endParaRPr lang="en-US" altLang="en-US" sz="1200" b="0"/>
          </a:p>
          <a:p>
            <a:pPr lvl="1">
              <a:buClr>
                <a:schemeClr val="tx2"/>
              </a:buClr>
            </a:pPr>
            <a:r>
              <a:rPr lang="en-US" altLang="en-US" sz="2600" b="0"/>
              <a:t>They represent the company to the customers.</a:t>
            </a:r>
          </a:p>
          <a:p>
            <a:pPr lvl="1">
              <a:buClr>
                <a:schemeClr val="tx2"/>
              </a:buClr>
            </a:pPr>
            <a:r>
              <a:rPr lang="en-US" altLang="en-US" sz="2600" b="0"/>
              <a:t>They represent the customers to the company.</a:t>
            </a:r>
          </a:p>
          <a:p>
            <a:pPr lvl="1">
              <a:buClr>
                <a:schemeClr val="tx2"/>
              </a:buClr>
            </a:pPr>
            <a:r>
              <a:rPr lang="en-US" altLang="en-US" sz="2600"/>
              <a:t>Goal = customer satisfaction and company profit.</a:t>
            </a:r>
          </a:p>
          <a:p>
            <a:endParaRPr lang="en-US" altLang="en-US" sz="2600"/>
          </a:p>
        </p:txBody>
      </p:sp>
    </p:spTree>
    <p:extLst>
      <p:ext uri="{BB962C8B-B14F-4D97-AF65-F5344CB8AC3E}">
        <p14:creationId xmlns:p14="http://schemas.microsoft.com/office/powerpoint/2010/main" val="553554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555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5556" name="Rectangle 4"/>
          <p:cNvSpPr>
            <a:spLocks noGrp="1" noChangeArrowheads="1"/>
          </p:cNvSpPr>
          <p:nvPr>
            <p:ph type="title"/>
          </p:nvPr>
        </p:nvSpPr>
        <p:spPr>
          <a:xfrm>
            <a:off x="395288" y="-26988"/>
            <a:ext cx="8291512" cy="1143001"/>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3200">
                <a:solidFill>
                  <a:srgbClr val="0000CC"/>
                </a:solidFill>
              </a:rPr>
              <a:t>Qualifications And Skills Required For Success By Salespeople</a:t>
            </a:r>
          </a:p>
        </p:txBody>
      </p:sp>
      <p:sp>
        <p:nvSpPr>
          <p:cNvPr id="1175557" name="Rectangle 5"/>
          <p:cNvSpPr>
            <a:spLocks noGrp="1" noChangeArrowheads="1"/>
          </p:cNvSpPr>
          <p:nvPr>
            <p:ph type="body" idx="1"/>
          </p:nvPr>
        </p:nvSpPr>
        <p:spPr>
          <a:xfrm>
            <a:off x="395288" y="1196975"/>
            <a:ext cx="8640762" cy="5545138"/>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80000"/>
              </a:lnSpc>
              <a:spcBef>
                <a:spcPct val="45000"/>
              </a:spcBef>
            </a:pPr>
            <a:r>
              <a:rPr lang="en-US" altLang="en-US" sz="2200" b="0"/>
              <a:t>Empathy</a:t>
            </a:r>
            <a:r>
              <a:rPr lang="tr-TR" altLang="en-US" sz="2200" b="0"/>
              <a:t>: </a:t>
            </a:r>
            <a:r>
              <a:rPr lang="en-US" altLang="en-US" sz="2200" b="0"/>
              <a:t>To see things as others would see them</a:t>
            </a:r>
          </a:p>
          <a:p>
            <a:pPr>
              <a:lnSpc>
                <a:spcPct val="80000"/>
              </a:lnSpc>
              <a:spcBef>
                <a:spcPct val="45000"/>
              </a:spcBef>
            </a:pPr>
            <a:r>
              <a:rPr lang="en-US" altLang="en-US" sz="2200" b="0"/>
              <a:t>Ego Drive</a:t>
            </a:r>
            <a:r>
              <a:rPr lang="tr-TR" altLang="en-US" sz="2200" b="0"/>
              <a:t>: </a:t>
            </a:r>
            <a:r>
              <a:rPr lang="en-US" altLang="en-US" sz="2200" b="0"/>
              <a:t>Determination to achieve goals	</a:t>
            </a:r>
          </a:p>
          <a:p>
            <a:pPr>
              <a:lnSpc>
                <a:spcPct val="80000"/>
              </a:lnSpc>
              <a:spcBef>
                <a:spcPct val="45000"/>
              </a:spcBef>
            </a:pPr>
            <a:r>
              <a:rPr lang="en-US" altLang="en-US" sz="2200" b="0"/>
              <a:t>Ego Strength</a:t>
            </a:r>
            <a:r>
              <a:rPr lang="tr-TR" altLang="en-US" sz="2200" b="0"/>
              <a:t>: </a:t>
            </a:r>
            <a:r>
              <a:rPr lang="en-US" altLang="en-US" sz="2200" b="0"/>
              <a:t>Self-assured and self-accepting</a:t>
            </a:r>
          </a:p>
          <a:p>
            <a:pPr>
              <a:lnSpc>
                <a:spcPct val="80000"/>
              </a:lnSpc>
              <a:spcBef>
                <a:spcPct val="45000"/>
              </a:spcBef>
            </a:pPr>
            <a:r>
              <a:rPr lang="en-US" altLang="en-US" sz="2200" b="0"/>
              <a:t>Interpersonal Communication Skills</a:t>
            </a:r>
            <a:r>
              <a:rPr lang="tr-TR" altLang="en-US" sz="2200" b="0"/>
              <a:t>: </a:t>
            </a:r>
            <a:r>
              <a:rPr lang="en-US" altLang="en-US" sz="2200" b="0"/>
              <a:t>Including listening and questioning</a:t>
            </a:r>
          </a:p>
          <a:p>
            <a:pPr>
              <a:lnSpc>
                <a:spcPct val="80000"/>
              </a:lnSpc>
              <a:spcBef>
                <a:spcPct val="45000"/>
              </a:spcBef>
            </a:pPr>
            <a:r>
              <a:rPr lang="en-US" altLang="en-US" sz="2200" b="0"/>
              <a:t>Enthusiasm</a:t>
            </a:r>
            <a:r>
              <a:rPr lang="tr-TR" altLang="en-US" sz="2200" b="0"/>
              <a:t>: </a:t>
            </a:r>
            <a:r>
              <a:rPr lang="en-US" altLang="en-US" sz="2200" b="0"/>
              <a:t>In general, and for sales as a career	</a:t>
            </a:r>
          </a:p>
          <a:p>
            <a:pPr>
              <a:lnSpc>
                <a:spcPct val="80000"/>
              </a:lnSpc>
              <a:spcBef>
                <a:spcPct val="45000"/>
              </a:spcBef>
            </a:pPr>
            <a:r>
              <a:rPr lang="en-US" altLang="en-US" sz="2200" b="0"/>
              <a:t>Customer Orientation</a:t>
            </a:r>
          </a:p>
          <a:p>
            <a:pPr>
              <a:lnSpc>
                <a:spcPct val="80000"/>
              </a:lnSpc>
              <a:spcBef>
                <a:spcPct val="45000"/>
              </a:spcBef>
            </a:pPr>
            <a:r>
              <a:rPr lang="en-US" altLang="en-US" sz="2200" b="0"/>
              <a:t>Use of Truthful and Nonmanipulative Tactics</a:t>
            </a:r>
          </a:p>
          <a:p>
            <a:pPr>
              <a:lnSpc>
                <a:spcPct val="80000"/>
              </a:lnSpc>
              <a:spcBef>
                <a:spcPct val="45000"/>
              </a:spcBef>
            </a:pPr>
            <a:r>
              <a:rPr lang="en-US" altLang="en-US" sz="2200" b="0"/>
              <a:t>Focus on Long-Term Satisfaction of Customer and Selling Firm</a:t>
            </a:r>
            <a:endParaRPr lang="tr-TR" altLang="en-US" sz="2200" b="0"/>
          </a:p>
          <a:p>
            <a:pPr>
              <a:lnSpc>
                <a:spcPct val="80000"/>
              </a:lnSpc>
              <a:spcBef>
                <a:spcPct val="45000"/>
              </a:spcBef>
            </a:pPr>
            <a:r>
              <a:rPr lang="en-US" altLang="en-US" sz="2200" b="0"/>
              <a:t>Understand general business and economic trends, </a:t>
            </a:r>
            <a:endParaRPr lang="tr-TR" altLang="en-US" sz="2200" b="0"/>
          </a:p>
          <a:p>
            <a:pPr>
              <a:lnSpc>
                <a:spcPct val="80000"/>
              </a:lnSpc>
              <a:spcBef>
                <a:spcPct val="45000"/>
              </a:spcBef>
            </a:pPr>
            <a:r>
              <a:rPr lang="en-US" altLang="en-US" sz="2200" b="0"/>
              <a:t>Provide guidance throughout the sales process</a:t>
            </a:r>
          </a:p>
          <a:p>
            <a:pPr>
              <a:lnSpc>
                <a:spcPct val="80000"/>
              </a:lnSpc>
              <a:spcBef>
                <a:spcPct val="45000"/>
              </a:spcBef>
            </a:pPr>
            <a:r>
              <a:rPr lang="en-US" altLang="en-US" sz="2200" b="0"/>
              <a:t>Help the buyer to solve problems</a:t>
            </a:r>
          </a:p>
          <a:p>
            <a:pPr>
              <a:lnSpc>
                <a:spcPct val="95000"/>
              </a:lnSpc>
              <a:spcBef>
                <a:spcPct val="45000"/>
              </a:spcBef>
            </a:pPr>
            <a:r>
              <a:rPr lang="en-US" altLang="en-US" sz="2200" b="0"/>
              <a:t>Have a pleasant personality and a good professional image</a:t>
            </a:r>
          </a:p>
        </p:txBody>
      </p:sp>
    </p:spTree>
    <p:extLst>
      <p:ext uri="{BB962C8B-B14F-4D97-AF65-F5344CB8AC3E}">
        <p14:creationId xmlns:p14="http://schemas.microsoft.com/office/powerpoint/2010/main" val="391995239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75557">
                                            <p:txEl>
                                              <p:pRg st="0" end="0"/>
                                            </p:txEl>
                                          </p:spTgt>
                                        </p:tgtEl>
                                        <p:attrNameLst>
                                          <p:attrName>style.visibility</p:attrName>
                                        </p:attrNameLst>
                                      </p:cBhvr>
                                      <p:to>
                                        <p:strVal val="visible"/>
                                      </p:to>
                                    </p:set>
                                    <p:animEffect transition="in" filter="randombar(horizontal)">
                                      <p:cBhvr>
                                        <p:cTn id="7" dur="500"/>
                                        <p:tgtEl>
                                          <p:spTgt spid="117555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75557">
                                            <p:txEl>
                                              <p:pRg st="1" end="1"/>
                                            </p:txEl>
                                          </p:spTgt>
                                        </p:tgtEl>
                                        <p:attrNameLst>
                                          <p:attrName>style.visibility</p:attrName>
                                        </p:attrNameLst>
                                      </p:cBhvr>
                                      <p:to>
                                        <p:strVal val="visible"/>
                                      </p:to>
                                    </p:set>
                                    <p:animEffect transition="in" filter="randombar(horizontal)">
                                      <p:cBhvr>
                                        <p:cTn id="12" dur="500"/>
                                        <p:tgtEl>
                                          <p:spTgt spid="117555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75557">
                                            <p:txEl>
                                              <p:pRg st="2" end="2"/>
                                            </p:txEl>
                                          </p:spTgt>
                                        </p:tgtEl>
                                        <p:attrNameLst>
                                          <p:attrName>style.visibility</p:attrName>
                                        </p:attrNameLst>
                                      </p:cBhvr>
                                      <p:to>
                                        <p:strVal val="visible"/>
                                      </p:to>
                                    </p:set>
                                    <p:animEffect transition="in" filter="randombar(horizontal)">
                                      <p:cBhvr>
                                        <p:cTn id="17" dur="500"/>
                                        <p:tgtEl>
                                          <p:spTgt spid="117555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75557">
                                            <p:txEl>
                                              <p:pRg st="3" end="3"/>
                                            </p:txEl>
                                          </p:spTgt>
                                        </p:tgtEl>
                                        <p:attrNameLst>
                                          <p:attrName>style.visibility</p:attrName>
                                        </p:attrNameLst>
                                      </p:cBhvr>
                                      <p:to>
                                        <p:strVal val="visible"/>
                                      </p:to>
                                    </p:set>
                                    <p:animEffect transition="in" filter="randombar(horizontal)">
                                      <p:cBhvr>
                                        <p:cTn id="22" dur="500"/>
                                        <p:tgtEl>
                                          <p:spTgt spid="117555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75557">
                                            <p:txEl>
                                              <p:pRg st="4" end="4"/>
                                            </p:txEl>
                                          </p:spTgt>
                                        </p:tgtEl>
                                        <p:attrNameLst>
                                          <p:attrName>style.visibility</p:attrName>
                                        </p:attrNameLst>
                                      </p:cBhvr>
                                      <p:to>
                                        <p:strVal val="visible"/>
                                      </p:to>
                                    </p:set>
                                    <p:animEffect transition="in" filter="randombar(horizontal)">
                                      <p:cBhvr>
                                        <p:cTn id="27" dur="500"/>
                                        <p:tgtEl>
                                          <p:spTgt spid="117555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175557">
                                            <p:txEl>
                                              <p:pRg st="5" end="5"/>
                                            </p:txEl>
                                          </p:spTgt>
                                        </p:tgtEl>
                                        <p:attrNameLst>
                                          <p:attrName>style.visibility</p:attrName>
                                        </p:attrNameLst>
                                      </p:cBhvr>
                                      <p:to>
                                        <p:strVal val="visible"/>
                                      </p:to>
                                    </p:set>
                                    <p:animEffect transition="in" filter="randombar(horizontal)">
                                      <p:cBhvr>
                                        <p:cTn id="32" dur="500"/>
                                        <p:tgtEl>
                                          <p:spTgt spid="117555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175557">
                                            <p:txEl>
                                              <p:pRg st="6" end="6"/>
                                            </p:txEl>
                                          </p:spTgt>
                                        </p:tgtEl>
                                        <p:attrNameLst>
                                          <p:attrName>style.visibility</p:attrName>
                                        </p:attrNameLst>
                                      </p:cBhvr>
                                      <p:to>
                                        <p:strVal val="visible"/>
                                      </p:to>
                                    </p:set>
                                    <p:animEffect transition="in" filter="randombar(horizontal)">
                                      <p:cBhvr>
                                        <p:cTn id="37" dur="500"/>
                                        <p:tgtEl>
                                          <p:spTgt spid="117555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175557">
                                            <p:txEl>
                                              <p:pRg st="7" end="7"/>
                                            </p:txEl>
                                          </p:spTgt>
                                        </p:tgtEl>
                                        <p:attrNameLst>
                                          <p:attrName>style.visibility</p:attrName>
                                        </p:attrNameLst>
                                      </p:cBhvr>
                                      <p:to>
                                        <p:strVal val="visible"/>
                                      </p:to>
                                    </p:set>
                                    <p:animEffect transition="in" filter="randombar(horizontal)">
                                      <p:cBhvr>
                                        <p:cTn id="42" dur="500"/>
                                        <p:tgtEl>
                                          <p:spTgt spid="117555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175557">
                                            <p:txEl>
                                              <p:pRg st="8" end="8"/>
                                            </p:txEl>
                                          </p:spTgt>
                                        </p:tgtEl>
                                        <p:attrNameLst>
                                          <p:attrName>style.visibility</p:attrName>
                                        </p:attrNameLst>
                                      </p:cBhvr>
                                      <p:to>
                                        <p:strVal val="visible"/>
                                      </p:to>
                                    </p:set>
                                    <p:animEffect transition="in" filter="randombar(horizontal)">
                                      <p:cBhvr>
                                        <p:cTn id="47" dur="500"/>
                                        <p:tgtEl>
                                          <p:spTgt spid="117555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175557">
                                            <p:txEl>
                                              <p:pRg st="9" end="9"/>
                                            </p:txEl>
                                          </p:spTgt>
                                        </p:tgtEl>
                                        <p:attrNameLst>
                                          <p:attrName>style.visibility</p:attrName>
                                        </p:attrNameLst>
                                      </p:cBhvr>
                                      <p:to>
                                        <p:strVal val="visible"/>
                                      </p:to>
                                    </p:set>
                                    <p:animEffect transition="in" filter="randombar(horizontal)">
                                      <p:cBhvr>
                                        <p:cTn id="52" dur="500"/>
                                        <p:tgtEl>
                                          <p:spTgt spid="1175557">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175557">
                                            <p:txEl>
                                              <p:pRg st="10" end="10"/>
                                            </p:txEl>
                                          </p:spTgt>
                                        </p:tgtEl>
                                        <p:attrNameLst>
                                          <p:attrName>style.visibility</p:attrName>
                                        </p:attrNameLst>
                                      </p:cBhvr>
                                      <p:to>
                                        <p:strVal val="visible"/>
                                      </p:to>
                                    </p:set>
                                    <p:animEffect transition="in" filter="randombar(horizontal)">
                                      <p:cBhvr>
                                        <p:cTn id="57" dur="500"/>
                                        <p:tgtEl>
                                          <p:spTgt spid="1175557">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1175557">
                                            <p:txEl>
                                              <p:pRg st="11" end="11"/>
                                            </p:txEl>
                                          </p:spTgt>
                                        </p:tgtEl>
                                        <p:attrNameLst>
                                          <p:attrName>style.visibility</p:attrName>
                                        </p:attrNameLst>
                                      </p:cBhvr>
                                      <p:to>
                                        <p:strVal val="visible"/>
                                      </p:to>
                                    </p:set>
                                    <p:animEffect transition="in" filter="randombar(horizontal)">
                                      <p:cBhvr>
                                        <p:cTn id="62" dur="500"/>
                                        <p:tgtEl>
                                          <p:spTgt spid="117555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555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17925" name="Rectangle 5"/>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en-US" altLang="en-US" sz="4000">
                <a:solidFill>
                  <a:srgbClr val="0000CC"/>
                </a:solidFill>
              </a:rPr>
              <a:t>Types of Salespersons</a:t>
            </a:r>
          </a:p>
        </p:txBody>
      </p:sp>
      <p:sp>
        <p:nvSpPr>
          <p:cNvPr id="1617922" name="Rectangle 2"/>
          <p:cNvSpPr>
            <a:spLocks noGrp="1" noChangeArrowheads="1"/>
          </p:cNvSpPr>
          <p:nvPr>
            <p:ph type="body" sz="half" idx="1"/>
          </p:nvPr>
        </p:nvSpPr>
        <p:spPr>
          <a:xfrm>
            <a:off x="-180975" y="1295400"/>
            <a:ext cx="2952750" cy="3646488"/>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lvl="1" algn="ctr">
              <a:buFontTx/>
              <a:buNone/>
            </a:pPr>
            <a:r>
              <a:rPr lang="en-US" altLang="en-US" sz="2400"/>
              <a:t>ORDER</a:t>
            </a:r>
          </a:p>
          <a:p>
            <a:pPr lvl="1" algn="ctr">
              <a:buFontTx/>
              <a:buNone/>
            </a:pPr>
            <a:r>
              <a:rPr lang="en-US" altLang="en-US" sz="2400" u="sng"/>
              <a:t>GETTERS</a:t>
            </a:r>
          </a:p>
          <a:p>
            <a:pPr lvl="1" algn="ctr">
              <a:buFontTx/>
              <a:buNone/>
            </a:pPr>
            <a:endParaRPr lang="en-US" altLang="en-US" sz="2400" b="0" u="sng"/>
          </a:p>
          <a:p>
            <a:pPr lvl="1" algn="ctr">
              <a:buFontTx/>
              <a:buNone/>
            </a:pPr>
            <a:r>
              <a:rPr lang="en-US" altLang="en-US" sz="2400" b="0"/>
              <a:t>Current</a:t>
            </a:r>
            <a:r>
              <a:rPr lang="tr-TR" altLang="en-US" sz="2400" b="0"/>
              <a:t> </a:t>
            </a:r>
            <a:r>
              <a:rPr lang="en-US" altLang="en-US" sz="2400" b="0"/>
              <a:t>customers</a:t>
            </a:r>
          </a:p>
          <a:p>
            <a:pPr lvl="1" algn="ctr">
              <a:buFontTx/>
              <a:buNone/>
            </a:pPr>
            <a:endParaRPr lang="tr-TR" altLang="en-US" sz="2400" b="0"/>
          </a:p>
          <a:p>
            <a:pPr lvl="1" algn="ctr">
              <a:buFontTx/>
              <a:buNone/>
            </a:pPr>
            <a:r>
              <a:rPr lang="en-US" altLang="en-US" sz="2400" b="0"/>
              <a:t>New</a:t>
            </a:r>
            <a:r>
              <a:rPr lang="tr-TR" altLang="en-US" sz="2400" b="0"/>
              <a:t> </a:t>
            </a:r>
            <a:r>
              <a:rPr lang="en-US" altLang="en-US" sz="2400" b="0"/>
              <a:t>customers</a:t>
            </a:r>
          </a:p>
        </p:txBody>
      </p:sp>
      <p:sp>
        <p:nvSpPr>
          <p:cNvPr id="1617923" name="Rectangle 3"/>
          <p:cNvSpPr>
            <a:spLocks noChangeArrowheads="1"/>
          </p:cNvSpPr>
          <p:nvPr/>
        </p:nvSpPr>
        <p:spPr bwMode="auto">
          <a:xfrm>
            <a:off x="2268538" y="1268413"/>
            <a:ext cx="4032250" cy="316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lvl="1" algn="ctr" eaLnBrk="0" hangingPunct="0">
              <a:spcBef>
                <a:spcPct val="20000"/>
              </a:spcBef>
            </a:pPr>
            <a:r>
              <a:rPr lang="en-US" altLang="en-US" b="1">
                <a:latin typeface="Arial" charset="0"/>
              </a:rPr>
              <a:t>ORDER</a:t>
            </a:r>
          </a:p>
          <a:p>
            <a:pPr lvl="1" algn="ctr" eaLnBrk="0" hangingPunct="0">
              <a:spcBef>
                <a:spcPct val="20000"/>
              </a:spcBef>
            </a:pPr>
            <a:r>
              <a:rPr lang="en-US" altLang="en-US" b="1" u="sng">
                <a:latin typeface="Arial" charset="0"/>
              </a:rPr>
              <a:t>TAKERS</a:t>
            </a:r>
          </a:p>
          <a:p>
            <a:pPr lvl="1" algn="ctr" eaLnBrk="0" hangingPunct="0">
              <a:spcBef>
                <a:spcPct val="20000"/>
              </a:spcBef>
            </a:pPr>
            <a:endParaRPr lang="en-US" altLang="en-US" u="sng">
              <a:latin typeface="Arial" charset="0"/>
            </a:endParaRPr>
          </a:p>
          <a:p>
            <a:pPr lvl="1" algn="ctr" eaLnBrk="0" hangingPunct="0">
              <a:spcBef>
                <a:spcPct val="20000"/>
              </a:spcBef>
            </a:pPr>
            <a:r>
              <a:rPr lang="en-US" altLang="en-US">
                <a:latin typeface="Arial" charset="0"/>
              </a:rPr>
              <a:t>Inside Order Takers</a:t>
            </a:r>
          </a:p>
          <a:p>
            <a:pPr lvl="1" algn="ctr" eaLnBrk="0" hangingPunct="0">
              <a:spcBef>
                <a:spcPct val="20000"/>
              </a:spcBef>
            </a:pPr>
            <a:r>
              <a:rPr kumimoji="1" lang="en-US" altLang="en-US" sz="2200">
                <a:latin typeface="Arial" charset="0"/>
              </a:rPr>
              <a:t>(via mail, telephone, internet)</a:t>
            </a:r>
            <a:endParaRPr kumimoji="1" lang="tr-TR" altLang="en-US" sz="2200">
              <a:latin typeface="Arial" charset="0"/>
            </a:endParaRPr>
          </a:p>
          <a:p>
            <a:pPr lvl="1" algn="ctr" eaLnBrk="0" hangingPunct="0">
              <a:spcBef>
                <a:spcPct val="20000"/>
              </a:spcBef>
            </a:pPr>
            <a:endParaRPr lang="en-US" altLang="en-US" sz="2200">
              <a:latin typeface="Arial" charset="0"/>
            </a:endParaRPr>
          </a:p>
          <a:p>
            <a:pPr lvl="1" algn="ctr" eaLnBrk="0" hangingPunct="0">
              <a:spcBef>
                <a:spcPct val="20000"/>
              </a:spcBef>
            </a:pPr>
            <a:r>
              <a:rPr lang="en-US" altLang="en-US">
                <a:latin typeface="Arial" charset="0"/>
              </a:rPr>
              <a:t>Outside Field Sales</a:t>
            </a:r>
          </a:p>
          <a:p>
            <a:pPr lvl="1" algn="ctr" eaLnBrk="0" hangingPunct="0">
              <a:spcBef>
                <a:spcPct val="20000"/>
              </a:spcBef>
            </a:pPr>
            <a:endParaRPr lang="en-US" altLang="en-US">
              <a:latin typeface="Arial" charset="0"/>
            </a:endParaRPr>
          </a:p>
        </p:txBody>
      </p:sp>
      <p:sp>
        <p:nvSpPr>
          <p:cNvPr id="1617924" name="Rectangle 4"/>
          <p:cNvSpPr>
            <a:spLocks noChangeArrowheads="1"/>
          </p:cNvSpPr>
          <p:nvPr/>
        </p:nvSpPr>
        <p:spPr bwMode="auto">
          <a:xfrm>
            <a:off x="5543550" y="1268413"/>
            <a:ext cx="3600450" cy="396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pPr lvl="1" algn="ctr" eaLnBrk="0" hangingPunct="0">
              <a:spcBef>
                <a:spcPct val="20000"/>
              </a:spcBef>
            </a:pPr>
            <a:r>
              <a:rPr lang="en-US" altLang="en-US" b="1">
                <a:latin typeface="Arial" charset="0"/>
              </a:rPr>
              <a:t>SUPPORT</a:t>
            </a:r>
          </a:p>
          <a:p>
            <a:pPr lvl="1" algn="ctr" eaLnBrk="0" hangingPunct="0">
              <a:spcBef>
                <a:spcPct val="20000"/>
              </a:spcBef>
            </a:pPr>
            <a:r>
              <a:rPr lang="en-US" altLang="en-US" b="1" u="sng">
                <a:latin typeface="Arial" charset="0"/>
              </a:rPr>
              <a:t>PERSONNEL</a:t>
            </a:r>
            <a:endParaRPr lang="en-US" altLang="en-US" u="sng">
              <a:latin typeface="Arial" charset="0"/>
            </a:endParaRPr>
          </a:p>
          <a:p>
            <a:pPr lvl="1" algn="ctr" eaLnBrk="0" hangingPunct="0">
              <a:spcBef>
                <a:spcPct val="20000"/>
              </a:spcBef>
            </a:pPr>
            <a:endParaRPr lang="tr-TR" altLang="en-US">
              <a:latin typeface="Arial" charset="0"/>
            </a:endParaRPr>
          </a:p>
          <a:p>
            <a:pPr lvl="1" algn="ctr" eaLnBrk="0" hangingPunct="0">
              <a:lnSpc>
                <a:spcPct val="85000"/>
              </a:lnSpc>
              <a:spcBef>
                <a:spcPct val="20000"/>
              </a:spcBef>
            </a:pPr>
            <a:r>
              <a:rPr lang="en-US" altLang="en-US">
                <a:latin typeface="Arial" charset="0"/>
              </a:rPr>
              <a:t>Missionary</a:t>
            </a:r>
          </a:p>
          <a:p>
            <a:pPr lvl="1" algn="ctr" eaLnBrk="0" hangingPunct="0">
              <a:lnSpc>
                <a:spcPct val="85000"/>
              </a:lnSpc>
              <a:spcBef>
                <a:spcPct val="20000"/>
              </a:spcBef>
            </a:pPr>
            <a:r>
              <a:rPr lang="en-US" altLang="en-US">
                <a:latin typeface="Arial" charset="0"/>
              </a:rPr>
              <a:t>Salespersons</a:t>
            </a:r>
          </a:p>
          <a:p>
            <a:pPr lvl="1" algn="ctr" eaLnBrk="0" hangingPunct="0">
              <a:lnSpc>
                <a:spcPct val="85000"/>
              </a:lnSpc>
              <a:spcBef>
                <a:spcPct val="20000"/>
              </a:spcBef>
              <a:buFontTx/>
              <a:buChar char="•"/>
            </a:pPr>
            <a:endParaRPr lang="tr-TR" altLang="en-US">
              <a:latin typeface="Arial" charset="0"/>
            </a:endParaRPr>
          </a:p>
          <a:p>
            <a:pPr lvl="1" algn="ctr" eaLnBrk="0" hangingPunct="0">
              <a:lnSpc>
                <a:spcPct val="85000"/>
              </a:lnSpc>
              <a:spcBef>
                <a:spcPct val="20000"/>
              </a:spcBef>
            </a:pPr>
            <a:r>
              <a:rPr lang="en-US" altLang="en-US">
                <a:latin typeface="Arial" charset="0"/>
              </a:rPr>
              <a:t>Technical</a:t>
            </a:r>
            <a:r>
              <a:rPr lang="tr-TR" altLang="en-US">
                <a:latin typeface="Arial" charset="0"/>
              </a:rPr>
              <a:t> Specialist</a:t>
            </a:r>
            <a:endParaRPr lang="en-US" altLang="en-US">
              <a:latin typeface="Arial" charset="0"/>
            </a:endParaRPr>
          </a:p>
          <a:p>
            <a:pPr lvl="1" algn="ctr" eaLnBrk="0" hangingPunct="0">
              <a:lnSpc>
                <a:spcPct val="85000"/>
              </a:lnSpc>
              <a:spcBef>
                <a:spcPct val="20000"/>
              </a:spcBef>
            </a:pPr>
            <a:endParaRPr lang="en-US" altLang="en-US">
              <a:latin typeface="Arial" charset="0"/>
            </a:endParaRPr>
          </a:p>
        </p:txBody>
      </p:sp>
      <p:graphicFrame>
        <p:nvGraphicFramePr>
          <p:cNvPr id="1617926" name="Object 6"/>
          <p:cNvGraphicFramePr>
            <a:graphicFrameLocks noChangeAspect="1"/>
          </p:cNvGraphicFramePr>
          <p:nvPr/>
        </p:nvGraphicFramePr>
        <p:xfrm>
          <a:off x="3924300" y="4724400"/>
          <a:ext cx="936625" cy="881063"/>
        </p:xfrm>
        <a:graphic>
          <a:graphicData uri="http://schemas.openxmlformats.org/presentationml/2006/ole">
            <mc:AlternateContent xmlns:mc="http://schemas.openxmlformats.org/markup-compatibility/2006">
              <mc:Choice xmlns:v="urn:schemas-microsoft-com:vml" Requires="v">
                <p:oleObj spid="_x0000_s1050" name="ClipArt" r:id="rId4" imgW="2611440" imgH="2133000" progId="MS_ClipArt_Gallery.2">
                  <p:embed/>
                </p:oleObj>
              </mc:Choice>
              <mc:Fallback>
                <p:oleObj name="ClipArt" r:id="rId4" imgW="2611440" imgH="213300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4724400"/>
                        <a:ext cx="936625" cy="881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17927" name="Object 7"/>
          <p:cNvGraphicFramePr>
            <a:graphicFrameLocks noChangeAspect="1"/>
          </p:cNvGraphicFramePr>
          <p:nvPr/>
        </p:nvGraphicFramePr>
        <p:xfrm>
          <a:off x="4140200" y="5657850"/>
          <a:ext cx="863600" cy="739775"/>
        </p:xfrm>
        <a:graphic>
          <a:graphicData uri="http://schemas.openxmlformats.org/presentationml/2006/ole">
            <mc:AlternateContent xmlns:mc="http://schemas.openxmlformats.org/markup-compatibility/2006">
              <mc:Choice xmlns:v="urn:schemas-microsoft-com:vml" Requires="v">
                <p:oleObj spid="_x0000_s1051" name="ClipArt" r:id="rId6" imgW="3659760" imgH="1926360" progId="MS_ClipArt_Gallery.2">
                  <p:embed/>
                </p:oleObj>
              </mc:Choice>
              <mc:Fallback>
                <p:oleObj name="ClipArt" r:id="rId6" imgW="3659760" imgH="1926360" progId="MS_ClipArt_Gallery.2">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0200" y="5657850"/>
                        <a:ext cx="863600" cy="739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17928" name="Object 8"/>
          <p:cNvGraphicFramePr>
            <a:graphicFrameLocks noChangeAspect="1"/>
          </p:cNvGraphicFramePr>
          <p:nvPr/>
        </p:nvGraphicFramePr>
        <p:xfrm>
          <a:off x="5145088" y="5157788"/>
          <a:ext cx="1371600" cy="1165225"/>
        </p:xfrm>
        <a:graphic>
          <a:graphicData uri="http://schemas.openxmlformats.org/presentationml/2006/ole">
            <mc:AlternateContent xmlns:mc="http://schemas.openxmlformats.org/markup-compatibility/2006">
              <mc:Choice xmlns:v="urn:schemas-microsoft-com:vml" Requires="v">
                <p:oleObj spid="_x0000_s1052" name="ClipArt" r:id="rId8" imgW="3660480" imgH="3450600" progId="MS_ClipArt_Gallery.2">
                  <p:embed/>
                </p:oleObj>
              </mc:Choice>
              <mc:Fallback>
                <p:oleObj name="ClipArt" r:id="rId8" imgW="3660480" imgH="3450600" progId="MS_ClipArt_Gallery.2">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45088" y="5157788"/>
                        <a:ext cx="1371600" cy="1165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17929" name="Object 9"/>
          <p:cNvGraphicFramePr>
            <a:graphicFrameLocks noGrp="1" noChangeAspect="1"/>
          </p:cNvGraphicFramePr>
          <p:nvPr>
            <p:ph sz="half" idx="2"/>
          </p:nvPr>
        </p:nvGraphicFramePr>
        <p:xfrm>
          <a:off x="66675" y="4911725"/>
          <a:ext cx="2705100" cy="1325563"/>
        </p:xfrm>
        <a:graphic>
          <a:graphicData uri="http://schemas.openxmlformats.org/presentationml/2006/ole">
            <mc:AlternateContent xmlns:mc="http://schemas.openxmlformats.org/markup-compatibility/2006">
              <mc:Choice xmlns:v="urn:schemas-microsoft-com:vml" Requires="v">
                <p:oleObj spid="_x0000_s1053" name="Clip" r:id="rId10" imgW="5613120" imgH="2749320" progId="MS_ClipArt_Gallery.2">
                  <p:embed/>
                </p:oleObj>
              </mc:Choice>
              <mc:Fallback>
                <p:oleObj name="Clip" r:id="rId10" imgW="5613120" imgH="2749320" progId="MS_ClipArt_Gallery.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675" y="4911725"/>
                        <a:ext cx="2705100"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941309062"/>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4354" name="Rectangle 2"/>
          <p:cNvSpPr>
            <a:spLocks noGrp="1" noChangeArrowheads="1"/>
          </p:cNvSpPr>
          <p:nvPr>
            <p:ph type="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n-US" altLang="en-US" sz="4000">
                <a:solidFill>
                  <a:srgbClr val="0000CC"/>
                </a:solidFill>
              </a:rPr>
              <a:t>The Four Sales Channels</a:t>
            </a:r>
          </a:p>
        </p:txBody>
      </p:sp>
      <p:sp>
        <p:nvSpPr>
          <p:cNvPr id="1764355" name="Rectangle 3"/>
          <p:cNvSpPr>
            <a:spLocks noGrp="1" noChangeArrowheads="1"/>
          </p:cNvSpPr>
          <p:nvPr>
            <p:ph type="body" idx="1"/>
          </p:nvPr>
        </p:nvSpPr>
        <p:spPr>
          <a:xfrm>
            <a:off x="971550" y="1295400"/>
            <a:ext cx="5886450" cy="4830763"/>
          </a:xfrm>
        </p:spPr>
        <p:txBody>
          <a:bodyPr/>
          <a:lstStyle/>
          <a:p>
            <a:r>
              <a:rPr lang="en-US" altLang="en-US" b="0" dirty="0"/>
              <a:t>Personal selling occurs through several types of communication channels including these four: </a:t>
            </a:r>
            <a:endParaRPr lang="tr-TR" altLang="en-US" b="0" dirty="0" smtClean="0"/>
          </a:p>
          <a:p>
            <a:pPr lvl="1"/>
            <a:r>
              <a:rPr lang="en-US" altLang="en-US" dirty="0" smtClean="0"/>
              <a:t>Over-the-Counter</a:t>
            </a:r>
            <a:endParaRPr lang="en-US" altLang="en-US" b="0" dirty="0"/>
          </a:p>
          <a:p>
            <a:pPr lvl="1"/>
            <a:r>
              <a:rPr lang="tr-TR" altLang="en-US" b="0" dirty="0"/>
              <a:t> </a:t>
            </a:r>
            <a:r>
              <a:rPr lang="en-US" altLang="en-US" b="0" dirty="0"/>
              <a:t>Field Selling</a:t>
            </a:r>
          </a:p>
          <a:p>
            <a:pPr lvl="1"/>
            <a:r>
              <a:rPr lang="en-US" altLang="en-US" b="0" dirty="0"/>
              <a:t>Telemarketing</a:t>
            </a:r>
          </a:p>
          <a:p>
            <a:pPr lvl="1"/>
            <a:r>
              <a:rPr lang="en-US" altLang="en-US" b="0" dirty="0"/>
              <a:t>Inside Selling</a:t>
            </a:r>
          </a:p>
        </p:txBody>
      </p:sp>
      <p:pic>
        <p:nvPicPr>
          <p:cNvPr id="1764356" name="Picture 4" descr="MANPHO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19700" y="3860800"/>
            <a:ext cx="1223963" cy="1179513"/>
          </a:xfrm>
          <a:prstGeom prst="rect">
            <a:avLst/>
          </a:prstGeom>
          <a:noFill/>
          <a:extLst>
            <a:ext uri="{909E8E84-426E-40DD-AFC4-6F175D3DCCD1}">
              <a14:hiddenFill xmlns:a14="http://schemas.microsoft.com/office/drawing/2010/main">
                <a:solidFill>
                  <a:srgbClr val="FFFFFF"/>
                </a:solidFill>
              </a14:hiddenFill>
            </a:ext>
          </a:extLst>
        </p:spPr>
      </p:pic>
      <p:pic>
        <p:nvPicPr>
          <p:cNvPr id="1764357" name="Picture 5" descr="CMH0003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6238" y="5157788"/>
            <a:ext cx="1871662" cy="1160462"/>
          </a:xfrm>
          <a:prstGeom prst="rect">
            <a:avLst/>
          </a:prstGeom>
          <a:noFill/>
          <a:extLst>
            <a:ext uri="{909E8E84-426E-40DD-AFC4-6F175D3DCCD1}">
              <a14:hiddenFill xmlns:a14="http://schemas.microsoft.com/office/drawing/2010/main">
                <a:solidFill>
                  <a:srgbClr val="FFFFFF"/>
                </a:solidFill>
              </a14:hiddenFill>
            </a:ext>
          </a:extLst>
        </p:spPr>
      </p:pic>
      <p:grpSp>
        <p:nvGrpSpPr>
          <p:cNvPr id="1764358" name="Group 6"/>
          <p:cNvGrpSpPr>
            <a:grpSpLocks/>
          </p:cNvGrpSpPr>
          <p:nvPr/>
        </p:nvGrpSpPr>
        <p:grpSpPr bwMode="auto">
          <a:xfrm>
            <a:off x="6300788" y="1844675"/>
            <a:ext cx="1296987" cy="1585913"/>
            <a:chOff x="2740" y="2068"/>
            <a:chExt cx="336" cy="601"/>
          </a:xfrm>
        </p:grpSpPr>
        <p:sp>
          <p:nvSpPr>
            <p:cNvPr id="1764359" name="Freeform 7"/>
            <p:cNvSpPr>
              <a:spLocks/>
            </p:cNvSpPr>
            <p:nvPr/>
          </p:nvSpPr>
          <p:spPr bwMode="auto">
            <a:xfrm>
              <a:off x="2963" y="2631"/>
              <a:ext cx="108" cy="11"/>
            </a:xfrm>
            <a:custGeom>
              <a:avLst/>
              <a:gdLst>
                <a:gd name="T0" fmla="*/ 620 w 647"/>
                <a:gd name="T1" fmla="*/ 6 h 64"/>
                <a:gd name="T2" fmla="*/ 589 w 647"/>
                <a:gd name="T3" fmla="*/ 10 h 64"/>
                <a:gd name="T4" fmla="*/ 558 w 647"/>
                <a:gd name="T5" fmla="*/ 11 h 64"/>
                <a:gd name="T6" fmla="*/ 526 w 647"/>
                <a:gd name="T7" fmla="*/ 10 h 64"/>
                <a:gd name="T8" fmla="*/ 495 w 647"/>
                <a:gd name="T9" fmla="*/ 6 h 64"/>
                <a:gd name="T10" fmla="*/ 479 w 647"/>
                <a:gd name="T11" fmla="*/ 0 h 64"/>
                <a:gd name="T12" fmla="*/ 478 w 647"/>
                <a:gd name="T13" fmla="*/ 3 h 64"/>
                <a:gd name="T14" fmla="*/ 477 w 647"/>
                <a:gd name="T15" fmla="*/ 6 h 64"/>
                <a:gd name="T16" fmla="*/ 475 w 647"/>
                <a:gd name="T17" fmla="*/ 10 h 64"/>
                <a:gd name="T18" fmla="*/ 472 w 647"/>
                <a:gd name="T19" fmla="*/ 12 h 64"/>
                <a:gd name="T20" fmla="*/ 470 w 647"/>
                <a:gd name="T21" fmla="*/ 15 h 64"/>
                <a:gd name="T22" fmla="*/ 374 w 647"/>
                <a:gd name="T23" fmla="*/ 19 h 64"/>
                <a:gd name="T24" fmla="*/ 280 w 647"/>
                <a:gd name="T25" fmla="*/ 29 h 64"/>
                <a:gd name="T26" fmla="*/ 186 w 647"/>
                <a:gd name="T27" fmla="*/ 39 h 64"/>
                <a:gd name="T28" fmla="*/ 93 w 647"/>
                <a:gd name="T29" fmla="*/ 48 h 64"/>
                <a:gd name="T30" fmla="*/ 0 w 647"/>
                <a:gd name="T31" fmla="*/ 50 h 64"/>
                <a:gd name="T32" fmla="*/ 50 w 647"/>
                <a:gd name="T33" fmla="*/ 62 h 64"/>
                <a:gd name="T34" fmla="*/ 148 w 647"/>
                <a:gd name="T35" fmla="*/ 56 h 64"/>
                <a:gd name="T36" fmla="*/ 245 w 647"/>
                <a:gd name="T37" fmla="*/ 48 h 64"/>
                <a:gd name="T38" fmla="*/ 341 w 647"/>
                <a:gd name="T39" fmla="*/ 38 h 64"/>
                <a:gd name="T40" fmla="*/ 439 w 647"/>
                <a:gd name="T41" fmla="*/ 28 h 64"/>
                <a:gd name="T42" fmla="*/ 496 w 647"/>
                <a:gd name="T43" fmla="*/ 29 h 64"/>
                <a:gd name="T44" fmla="*/ 524 w 647"/>
                <a:gd name="T45" fmla="*/ 37 h 64"/>
                <a:gd name="T46" fmla="*/ 558 w 647"/>
                <a:gd name="T47" fmla="*/ 38 h 64"/>
                <a:gd name="T48" fmla="*/ 595 w 647"/>
                <a:gd name="T49" fmla="*/ 36 h 64"/>
                <a:gd name="T50" fmla="*/ 631 w 647"/>
                <a:gd name="T51" fmla="*/ 32 h 64"/>
                <a:gd name="T52" fmla="*/ 647 w 647"/>
                <a:gd name="T53" fmla="*/ 28 h 64"/>
                <a:gd name="T54" fmla="*/ 646 w 647"/>
                <a:gd name="T55" fmla="*/ 22 h 64"/>
                <a:gd name="T56" fmla="*/ 644 w 647"/>
                <a:gd name="T57" fmla="*/ 17 h 64"/>
                <a:gd name="T58" fmla="*/ 640 w 647"/>
                <a:gd name="T59" fmla="*/ 12 h 64"/>
                <a:gd name="T60" fmla="*/ 635 w 647"/>
                <a:gd name="T61" fmla="*/ 6 h 64"/>
                <a:gd name="T62" fmla="*/ 634 w 647"/>
                <a:gd name="T63" fmla="*/ 3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47" h="64">
                  <a:moveTo>
                    <a:pt x="633" y="3"/>
                  </a:moveTo>
                  <a:lnTo>
                    <a:pt x="620" y="6"/>
                  </a:lnTo>
                  <a:lnTo>
                    <a:pt x="604" y="9"/>
                  </a:lnTo>
                  <a:lnTo>
                    <a:pt x="589" y="10"/>
                  </a:lnTo>
                  <a:lnTo>
                    <a:pt x="573" y="11"/>
                  </a:lnTo>
                  <a:lnTo>
                    <a:pt x="558" y="11"/>
                  </a:lnTo>
                  <a:lnTo>
                    <a:pt x="541" y="11"/>
                  </a:lnTo>
                  <a:lnTo>
                    <a:pt x="526" y="10"/>
                  </a:lnTo>
                  <a:lnTo>
                    <a:pt x="510" y="9"/>
                  </a:lnTo>
                  <a:lnTo>
                    <a:pt x="495" y="6"/>
                  </a:lnTo>
                  <a:lnTo>
                    <a:pt x="479" y="3"/>
                  </a:lnTo>
                  <a:lnTo>
                    <a:pt x="479" y="0"/>
                  </a:lnTo>
                  <a:lnTo>
                    <a:pt x="479" y="1"/>
                  </a:lnTo>
                  <a:lnTo>
                    <a:pt x="478" y="3"/>
                  </a:lnTo>
                  <a:lnTo>
                    <a:pt x="478" y="5"/>
                  </a:lnTo>
                  <a:lnTo>
                    <a:pt x="477" y="6"/>
                  </a:lnTo>
                  <a:lnTo>
                    <a:pt x="476" y="7"/>
                  </a:lnTo>
                  <a:lnTo>
                    <a:pt x="475" y="10"/>
                  </a:lnTo>
                  <a:lnTo>
                    <a:pt x="474" y="11"/>
                  </a:lnTo>
                  <a:lnTo>
                    <a:pt x="472" y="12"/>
                  </a:lnTo>
                  <a:lnTo>
                    <a:pt x="471" y="13"/>
                  </a:lnTo>
                  <a:lnTo>
                    <a:pt x="470" y="15"/>
                  </a:lnTo>
                  <a:lnTo>
                    <a:pt x="421" y="16"/>
                  </a:lnTo>
                  <a:lnTo>
                    <a:pt x="374" y="19"/>
                  </a:lnTo>
                  <a:lnTo>
                    <a:pt x="326" y="24"/>
                  </a:lnTo>
                  <a:lnTo>
                    <a:pt x="280" y="29"/>
                  </a:lnTo>
                  <a:lnTo>
                    <a:pt x="232" y="34"/>
                  </a:lnTo>
                  <a:lnTo>
                    <a:pt x="186" y="39"/>
                  </a:lnTo>
                  <a:lnTo>
                    <a:pt x="139" y="43"/>
                  </a:lnTo>
                  <a:lnTo>
                    <a:pt x="93" y="48"/>
                  </a:lnTo>
                  <a:lnTo>
                    <a:pt x="46" y="49"/>
                  </a:lnTo>
                  <a:lnTo>
                    <a:pt x="0" y="50"/>
                  </a:lnTo>
                  <a:lnTo>
                    <a:pt x="0" y="64"/>
                  </a:lnTo>
                  <a:lnTo>
                    <a:pt x="50" y="62"/>
                  </a:lnTo>
                  <a:lnTo>
                    <a:pt x="99" y="60"/>
                  </a:lnTo>
                  <a:lnTo>
                    <a:pt x="148" y="56"/>
                  </a:lnTo>
                  <a:lnTo>
                    <a:pt x="196" y="53"/>
                  </a:lnTo>
                  <a:lnTo>
                    <a:pt x="245" y="48"/>
                  </a:lnTo>
                  <a:lnTo>
                    <a:pt x="294" y="43"/>
                  </a:lnTo>
                  <a:lnTo>
                    <a:pt x="341" y="38"/>
                  </a:lnTo>
                  <a:lnTo>
                    <a:pt x="390" y="32"/>
                  </a:lnTo>
                  <a:lnTo>
                    <a:pt x="439" y="28"/>
                  </a:lnTo>
                  <a:lnTo>
                    <a:pt x="487" y="22"/>
                  </a:lnTo>
                  <a:lnTo>
                    <a:pt x="496" y="29"/>
                  </a:lnTo>
                  <a:lnTo>
                    <a:pt x="509" y="34"/>
                  </a:lnTo>
                  <a:lnTo>
                    <a:pt x="524" y="37"/>
                  </a:lnTo>
                  <a:lnTo>
                    <a:pt x="540" y="38"/>
                  </a:lnTo>
                  <a:lnTo>
                    <a:pt x="558" y="38"/>
                  </a:lnTo>
                  <a:lnTo>
                    <a:pt x="577" y="38"/>
                  </a:lnTo>
                  <a:lnTo>
                    <a:pt x="595" y="36"/>
                  </a:lnTo>
                  <a:lnTo>
                    <a:pt x="613" y="35"/>
                  </a:lnTo>
                  <a:lnTo>
                    <a:pt x="631" y="32"/>
                  </a:lnTo>
                  <a:lnTo>
                    <a:pt x="646" y="31"/>
                  </a:lnTo>
                  <a:lnTo>
                    <a:pt x="647" y="28"/>
                  </a:lnTo>
                  <a:lnTo>
                    <a:pt x="647" y="25"/>
                  </a:lnTo>
                  <a:lnTo>
                    <a:pt x="646" y="22"/>
                  </a:lnTo>
                  <a:lnTo>
                    <a:pt x="645" y="19"/>
                  </a:lnTo>
                  <a:lnTo>
                    <a:pt x="644" y="17"/>
                  </a:lnTo>
                  <a:lnTo>
                    <a:pt x="641" y="15"/>
                  </a:lnTo>
                  <a:lnTo>
                    <a:pt x="640" y="12"/>
                  </a:lnTo>
                  <a:lnTo>
                    <a:pt x="638" y="9"/>
                  </a:lnTo>
                  <a:lnTo>
                    <a:pt x="635" y="6"/>
                  </a:lnTo>
                  <a:lnTo>
                    <a:pt x="634" y="3"/>
                  </a:lnTo>
                  <a:lnTo>
                    <a:pt x="634" y="3"/>
                  </a:lnTo>
                  <a:lnTo>
                    <a:pt x="633" y="3"/>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0" name="Freeform 8"/>
            <p:cNvSpPr>
              <a:spLocks/>
            </p:cNvSpPr>
            <p:nvPr/>
          </p:nvSpPr>
          <p:spPr bwMode="auto">
            <a:xfrm>
              <a:off x="2906" y="2436"/>
              <a:ext cx="84" cy="38"/>
            </a:xfrm>
            <a:custGeom>
              <a:avLst/>
              <a:gdLst>
                <a:gd name="T0" fmla="*/ 480 w 506"/>
                <a:gd name="T1" fmla="*/ 0 h 226"/>
                <a:gd name="T2" fmla="*/ 410 w 506"/>
                <a:gd name="T3" fmla="*/ 7 h 226"/>
                <a:gd name="T4" fmla="*/ 342 w 506"/>
                <a:gd name="T5" fmla="*/ 21 h 226"/>
                <a:gd name="T6" fmla="*/ 268 w 506"/>
                <a:gd name="T7" fmla="*/ 21 h 226"/>
                <a:gd name="T8" fmla="*/ 230 w 506"/>
                <a:gd name="T9" fmla="*/ 22 h 226"/>
                <a:gd name="T10" fmla="*/ 214 w 506"/>
                <a:gd name="T11" fmla="*/ 33 h 226"/>
                <a:gd name="T12" fmla="*/ 192 w 506"/>
                <a:gd name="T13" fmla="*/ 37 h 226"/>
                <a:gd name="T14" fmla="*/ 176 w 506"/>
                <a:gd name="T15" fmla="*/ 43 h 226"/>
                <a:gd name="T16" fmla="*/ 116 w 506"/>
                <a:gd name="T17" fmla="*/ 49 h 226"/>
                <a:gd name="T18" fmla="*/ 52 w 506"/>
                <a:gd name="T19" fmla="*/ 46 h 226"/>
                <a:gd name="T20" fmla="*/ 7 w 506"/>
                <a:gd name="T21" fmla="*/ 69 h 226"/>
                <a:gd name="T22" fmla="*/ 7 w 506"/>
                <a:gd name="T23" fmla="*/ 81 h 226"/>
                <a:gd name="T24" fmla="*/ 20 w 506"/>
                <a:gd name="T25" fmla="*/ 70 h 226"/>
                <a:gd name="T26" fmla="*/ 35 w 506"/>
                <a:gd name="T27" fmla="*/ 65 h 226"/>
                <a:gd name="T28" fmla="*/ 44 w 506"/>
                <a:gd name="T29" fmla="*/ 81 h 226"/>
                <a:gd name="T30" fmla="*/ 27 w 506"/>
                <a:gd name="T31" fmla="*/ 100 h 226"/>
                <a:gd name="T32" fmla="*/ 6 w 506"/>
                <a:gd name="T33" fmla="*/ 115 h 226"/>
                <a:gd name="T34" fmla="*/ 0 w 506"/>
                <a:gd name="T35" fmla="*/ 140 h 226"/>
                <a:gd name="T36" fmla="*/ 16 w 506"/>
                <a:gd name="T37" fmla="*/ 129 h 226"/>
                <a:gd name="T38" fmla="*/ 29 w 506"/>
                <a:gd name="T39" fmla="*/ 116 h 226"/>
                <a:gd name="T40" fmla="*/ 44 w 506"/>
                <a:gd name="T41" fmla="*/ 103 h 226"/>
                <a:gd name="T42" fmla="*/ 53 w 506"/>
                <a:gd name="T43" fmla="*/ 122 h 226"/>
                <a:gd name="T44" fmla="*/ 32 w 506"/>
                <a:gd name="T45" fmla="*/ 145 h 226"/>
                <a:gd name="T46" fmla="*/ 7 w 506"/>
                <a:gd name="T47" fmla="*/ 169 h 226"/>
                <a:gd name="T48" fmla="*/ 9 w 506"/>
                <a:gd name="T49" fmla="*/ 190 h 226"/>
                <a:gd name="T50" fmla="*/ 26 w 506"/>
                <a:gd name="T51" fmla="*/ 177 h 226"/>
                <a:gd name="T52" fmla="*/ 47 w 506"/>
                <a:gd name="T53" fmla="*/ 163 h 226"/>
                <a:gd name="T54" fmla="*/ 69 w 506"/>
                <a:gd name="T55" fmla="*/ 164 h 226"/>
                <a:gd name="T56" fmla="*/ 67 w 506"/>
                <a:gd name="T57" fmla="*/ 169 h 226"/>
                <a:gd name="T58" fmla="*/ 65 w 506"/>
                <a:gd name="T59" fmla="*/ 173 h 226"/>
                <a:gd name="T60" fmla="*/ 63 w 506"/>
                <a:gd name="T61" fmla="*/ 177 h 226"/>
                <a:gd name="T62" fmla="*/ 73 w 506"/>
                <a:gd name="T63" fmla="*/ 166 h 226"/>
                <a:gd name="T64" fmla="*/ 91 w 506"/>
                <a:gd name="T65" fmla="*/ 151 h 226"/>
                <a:gd name="T66" fmla="*/ 111 w 506"/>
                <a:gd name="T67" fmla="*/ 144 h 226"/>
                <a:gd name="T68" fmla="*/ 121 w 506"/>
                <a:gd name="T69" fmla="*/ 153 h 226"/>
                <a:gd name="T70" fmla="*/ 98 w 506"/>
                <a:gd name="T71" fmla="*/ 177 h 226"/>
                <a:gd name="T72" fmla="*/ 76 w 506"/>
                <a:gd name="T73" fmla="*/ 201 h 226"/>
                <a:gd name="T74" fmla="*/ 69 w 506"/>
                <a:gd name="T75" fmla="*/ 226 h 226"/>
                <a:gd name="T76" fmla="*/ 95 w 506"/>
                <a:gd name="T77" fmla="*/ 216 h 226"/>
                <a:gd name="T78" fmla="*/ 119 w 506"/>
                <a:gd name="T79" fmla="*/ 198 h 226"/>
                <a:gd name="T80" fmla="*/ 138 w 506"/>
                <a:gd name="T81" fmla="*/ 203 h 226"/>
                <a:gd name="T82" fmla="*/ 199 w 506"/>
                <a:gd name="T83" fmla="*/ 202 h 226"/>
                <a:gd name="T84" fmla="*/ 295 w 506"/>
                <a:gd name="T85" fmla="*/ 198 h 226"/>
                <a:gd name="T86" fmla="*/ 391 w 506"/>
                <a:gd name="T87" fmla="*/ 194 h 226"/>
                <a:gd name="T88" fmla="*/ 450 w 506"/>
                <a:gd name="T89" fmla="*/ 164 h 226"/>
                <a:gd name="T90" fmla="*/ 448 w 506"/>
                <a:gd name="T91" fmla="*/ 116 h 226"/>
                <a:gd name="T92" fmla="*/ 443 w 506"/>
                <a:gd name="T93" fmla="*/ 70 h 226"/>
                <a:gd name="T94" fmla="*/ 445 w 506"/>
                <a:gd name="T95" fmla="*/ 26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06" h="226">
                  <a:moveTo>
                    <a:pt x="506" y="26"/>
                  </a:moveTo>
                  <a:lnTo>
                    <a:pt x="506" y="2"/>
                  </a:lnTo>
                  <a:lnTo>
                    <a:pt x="480" y="0"/>
                  </a:lnTo>
                  <a:lnTo>
                    <a:pt x="456" y="0"/>
                  </a:lnTo>
                  <a:lnTo>
                    <a:pt x="433" y="3"/>
                  </a:lnTo>
                  <a:lnTo>
                    <a:pt x="410" y="7"/>
                  </a:lnTo>
                  <a:lnTo>
                    <a:pt x="387" y="13"/>
                  </a:lnTo>
                  <a:lnTo>
                    <a:pt x="365" y="18"/>
                  </a:lnTo>
                  <a:lnTo>
                    <a:pt x="342" y="21"/>
                  </a:lnTo>
                  <a:lnTo>
                    <a:pt x="318" y="24"/>
                  </a:lnTo>
                  <a:lnTo>
                    <a:pt x="293" y="25"/>
                  </a:lnTo>
                  <a:lnTo>
                    <a:pt x="268" y="21"/>
                  </a:lnTo>
                  <a:lnTo>
                    <a:pt x="263" y="15"/>
                  </a:lnTo>
                  <a:lnTo>
                    <a:pt x="232" y="15"/>
                  </a:lnTo>
                  <a:lnTo>
                    <a:pt x="230" y="22"/>
                  </a:lnTo>
                  <a:lnTo>
                    <a:pt x="226" y="27"/>
                  </a:lnTo>
                  <a:lnTo>
                    <a:pt x="221" y="31"/>
                  </a:lnTo>
                  <a:lnTo>
                    <a:pt x="214" y="33"/>
                  </a:lnTo>
                  <a:lnTo>
                    <a:pt x="208" y="36"/>
                  </a:lnTo>
                  <a:lnTo>
                    <a:pt x="199" y="36"/>
                  </a:lnTo>
                  <a:lnTo>
                    <a:pt x="192" y="37"/>
                  </a:lnTo>
                  <a:lnTo>
                    <a:pt x="186" y="38"/>
                  </a:lnTo>
                  <a:lnTo>
                    <a:pt x="180" y="40"/>
                  </a:lnTo>
                  <a:lnTo>
                    <a:pt x="176" y="43"/>
                  </a:lnTo>
                  <a:lnTo>
                    <a:pt x="158" y="47"/>
                  </a:lnTo>
                  <a:lnTo>
                    <a:pt x="138" y="50"/>
                  </a:lnTo>
                  <a:lnTo>
                    <a:pt x="116" y="49"/>
                  </a:lnTo>
                  <a:lnTo>
                    <a:pt x="94" y="47"/>
                  </a:lnTo>
                  <a:lnTo>
                    <a:pt x="72" y="46"/>
                  </a:lnTo>
                  <a:lnTo>
                    <a:pt x="52" y="46"/>
                  </a:lnTo>
                  <a:lnTo>
                    <a:pt x="33" y="50"/>
                  </a:lnTo>
                  <a:lnTo>
                    <a:pt x="17" y="57"/>
                  </a:lnTo>
                  <a:lnTo>
                    <a:pt x="7" y="69"/>
                  </a:lnTo>
                  <a:lnTo>
                    <a:pt x="0" y="88"/>
                  </a:lnTo>
                  <a:lnTo>
                    <a:pt x="3" y="84"/>
                  </a:lnTo>
                  <a:lnTo>
                    <a:pt x="7" y="81"/>
                  </a:lnTo>
                  <a:lnTo>
                    <a:pt x="11" y="77"/>
                  </a:lnTo>
                  <a:lnTo>
                    <a:pt x="16" y="72"/>
                  </a:lnTo>
                  <a:lnTo>
                    <a:pt x="20" y="70"/>
                  </a:lnTo>
                  <a:lnTo>
                    <a:pt x="25" y="66"/>
                  </a:lnTo>
                  <a:lnTo>
                    <a:pt x="29" y="65"/>
                  </a:lnTo>
                  <a:lnTo>
                    <a:pt x="35" y="65"/>
                  </a:lnTo>
                  <a:lnTo>
                    <a:pt x="40" y="68"/>
                  </a:lnTo>
                  <a:lnTo>
                    <a:pt x="45" y="71"/>
                  </a:lnTo>
                  <a:lnTo>
                    <a:pt x="44" y="81"/>
                  </a:lnTo>
                  <a:lnTo>
                    <a:pt x="39" y="88"/>
                  </a:lnTo>
                  <a:lnTo>
                    <a:pt x="34" y="95"/>
                  </a:lnTo>
                  <a:lnTo>
                    <a:pt x="27" y="100"/>
                  </a:lnTo>
                  <a:lnTo>
                    <a:pt x="20" y="104"/>
                  </a:lnTo>
                  <a:lnTo>
                    <a:pt x="13" y="109"/>
                  </a:lnTo>
                  <a:lnTo>
                    <a:pt x="6" y="115"/>
                  </a:lnTo>
                  <a:lnTo>
                    <a:pt x="2" y="121"/>
                  </a:lnTo>
                  <a:lnTo>
                    <a:pt x="0" y="129"/>
                  </a:lnTo>
                  <a:lnTo>
                    <a:pt x="0" y="140"/>
                  </a:lnTo>
                  <a:lnTo>
                    <a:pt x="6" y="138"/>
                  </a:lnTo>
                  <a:lnTo>
                    <a:pt x="11" y="134"/>
                  </a:lnTo>
                  <a:lnTo>
                    <a:pt x="16" y="129"/>
                  </a:lnTo>
                  <a:lnTo>
                    <a:pt x="21" y="126"/>
                  </a:lnTo>
                  <a:lnTo>
                    <a:pt x="26" y="121"/>
                  </a:lnTo>
                  <a:lnTo>
                    <a:pt x="29" y="116"/>
                  </a:lnTo>
                  <a:lnTo>
                    <a:pt x="34" y="112"/>
                  </a:lnTo>
                  <a:lnTo>
                    <a:pt x="39" y="107"/>
                  </a:lnTo>
                  <a:lnTo>
                    <a:pt x="44" y="103"/>
                  </a:lnTo>
                  <a:lnTo>
                    <a:pt x="50" y="100"/>
                  </a:lnTo>
                  <a:lnTo>
                    <a:pt x="53" y="112"/>
                  </a:lnTo>
                  <a:lnTo>
                    <a:pt x="53" y="122"/>
                  </a:lnTo>
                  <a:lnTo>
                    <a:pt x="48" y="131"/>
                  </a:lnTo>
                  <a:lnTo>
                    <a:pt x="40" y="138"/>
                  </a:lnTo>
                  <a:lnTo>
                    <a:pt x="32" y="145"/>
                  </a:lnTo>
                  <a:lnTo>
                    <a:pt x="22" y="152"/>
                  </a:lnTo>
                  <a:lnTo>
                    <a:pt x="13" y="160"/>
                  </a:lnTo>
                  <a:lnTo>
                    <a:pt x="7" y="169"/>
                  </a:lnTo>
                  <a:lnTo>
                    <a:pt x="3" y="179"/>
                  </a:lnTo>
                  <a:lnTo>
                    <a:pt x="4" y="192"/>
                  </a:lnTo>
                  <a:lnTo>
                    <a:pt x="9" y="190"/>
                  </a:lnTo>
                  <a:lnTo>
                    <a:pt x="14" y="186"/>
                  </a:lnTo>
                  <a:lnTo>
                    <a:pt x="20" y="183"/>
                  </a:lnTo>
                  <a:lnTo>
                    <a:pt x="26" y="177"/>
                  </a:lnTo>
                  <a:lnTo>
                    <a:pt x="33" y="172"/>
                  </a:lnTo>
                  <a:lnTo>
                    <a:pt x="40" y="167"/>
                  </a:lnTo>
                  <a:lnTo>
                    <a:pt x="47" y="163"/>
                  </a:lnTo>
                  <a:lnTo>
                    <a:pt x="54" y="162"/>
                  </a:lnTo>
                  <a:lnTo>
                    <a:pt x="61" y="162"/>
                  </a:lnTo>
                  <a:lnTo>
                    <a:pt x="69" y="164"/>
                  </a:lnTo>
                  <a:lnTo>
                    <a:pt x="69" y="165"/>
                  </a:lnTo>
                  <a:lnTo>
                    <a:pt x="67" y="167"/>
                  </a:lnTo>
                  <a:lnTo>
                    <a:pt x="67" y="169"/>
                  </a:lnTo>
                  <a:lnTo>
                    <a:pt x="66" y="170"/>
                  </a:lnTo>
                  <a:lnTo>
                    <a:pt x="66" y="171"/>
                  </a:lnTo>
                  <a:lnTo>
                    <a:pt x="65" y="173"/>
                  </a:lnTo>
                  <a:lnTo>
                    <a:pt x="65" y="175"/>
                  </a:lnTo>
                  <a:lnTo>
                    <a:pt x="64" y="176"/>
                  </a:lnTo>
                  <a:lnTo>
                    <a:pt x="63" y="177"/>
                  </a:lnTo>
                  <a:lnTo>
                    <a:pt x="61" y="178"/>
                  </a:lnTo>
                  <a:lnTo>
                    <a:pt x="67" y="172"/>
                  </a:lnTo>
                  <a:lnTo>
                    <a:pt x="73" y="166"/>
                  </a:lnTo>
                  <a:lnTo>
                    <a:pt x="79" y="162"/>
                  </a:lnTo>
                  <a:lnTo>
                    <a:pt x="85" y="156"/>
                  </a:lnTo>
                  <a:lnTo>
                    <a:pt x="91" y="151"/>
                  </a:lnTo>
                  <a:lnTo>
                    <a:pt x="98" y="147"/>
                  </a:lnTo>
                  <a:lnTo>
                    <a:pt x="104" y="145"/>
                  </a:lnTo>
                  <a:lnTo>
                    <a:pt x="111" y="144"/>
                  </a:lnTo>
                  <a:lnTo>
                    <a:pt x="119" y="144"/>
                  </a:lnTo>
                  <a:lnTo>
                    <a:pt x="126" y="145"/>
                  </a:lnTo>
                  <a:lnTo>
                    <a:pt x="121" y="153"/>
                  </a:lnTo>
                  <a:lnTo>
                    <a:pt x="114" y="162"/>
                  </a:lnTo>
                  <a:lnTo>
                    <a:pt x="105" y="170"/>
                  </a:lnTo>
                  <a:lnTo>
                    <a:pt x="98" y="177"/>
                  </a:lnTo>
                  <a:lnTo>
                    <a:pt x="90" y="185"/>
                  </a:lnTo>
                  <a:lnTo>
                    <a:pt x="83" y="194"/>
                  </a:lnTo>
                  <a:lnTo>
                    <a:pt x="76" y="201"/>
                  </a:lnTo>
                  <a:lnTo>
                    <a:pt x="71" y="209"/>
                  </a:lnTo>
                  <a:lnTo>
                    <a:pt x="69" y="217"/>
                  </a:lnTo>
                  <a:lnTo>
                    <a:pt x="69" y="226"/>
                  </a:lnTo>
                  <a:lnTo>
                    <a:pt x="77" y="226"/>
                  </a:lnTo>
                  <a:lnTo>
                    <a:pt x="85" y="222"/>
                  </a:lnTo>
                  <a:lnTo>
                    <a:pt x="95" y="216"/>
                  </a:lnTo>
                  <a:lnTo>
                    <a:pt x="103" y="210"/>
                  </a:lnTo>
                  <a:lnTo>
                    <a:pt x="110" y="203"/>
                  </a:lnTo>
                  <a:lnTo>
                    <a:pt x="119" y="198"/>
                  </a:lnTo>
                  <a:lnTo>
                    <a:pt x="126" y="196"/>
                  </a:lnTo>
                  <a:lnTo>
                    <a:pt x="132" y="197"/>
                  </a:lnTo>
                  <a:lnTo>
                    <a:pt x="138" y="203"/>
                  </a:lnTo>
                  <a:lnTo>
                    <a:pt x="142" y="214"/>
                  </a:lnTo>
                  <a:lnTo>
                    <a:pt x="170" y="207"/>
                  </a:lnTo>
                  <a:lnTo>
                    <a:pt x="199" y="202"/>
                  </a:lnTo>
                  <a:lnTo>
                    <a:pt x="230" y="201"/>
                  </a:lnTo>
                  <a:lnTo>
                    <a:pt x="263" y="200"/>
                  </a:lnTo>
                  <a:lnTo>
                    <a:pt x="295" y="198"/>
                  </a:lnTo>
                  <a:lnTo>
                    <a:pt x="328" y="198"/>
                  </a:lnTo>
                  <a:lnTo>
                    <a:pt x="360" y="197"/>
                  </a:lnTo>
                  <a:lnTo>
                    <a:pt x="391" y="194"/>
                  </a:lnTo>
                  <a:lnTo>
                    <a:pt x="421" y="189"/>
                  </a:lnTo>
                  <a:lnTo>
                    <a:pt x="449" y="181"/>
                  </a:lnTo>
                  <a:lnTo>
                    <a:pt x="450" y="164"/>
                  </a:lnTo>
                  <a:lnTo>
                    <a:pt x="450" y="148"/>
                  </a:lnTo>
                  <a:lnTo>
                    <a:pt x="450" y="132"/>
                  </a:lnTo>
                  <a:lnTo>
                    <a:pt x="448" y="116"/>
                  </a:lnTo>
                  <a:lnTo>
                    <a:pt x="447" y="101"/>
                  </a:lnTo>
                  <a:lnTo>
                    <a:pt x="445" y="85"/>
                  </a:lnTo>
                  <a:lnTo>
                    <a:pt x="443" y="70"/>
                  </a:lnTo>
                  <a:lnTo>
                    <a:pt x="443" y="55"/>
                  </a:lnTo>
                  <a:lnTo>
                    <a:pt x="443" y="40"/>
                  </a:lnTo>
                  <a:lnTo>
                    <a:pt x="445" y="26"/>
                  </a:lnTo>
                  <a:lnTo>
                    <a:pt x="506" y="26"/>
                  </a:lnTo>
                  <a:lnTo>
                    <a:pt x="506" y="26"/>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1" name="Freeform 9"/>
            <p:cNvSpPr>
              <a:spLocks/>
            </p:cNvSpPr>
            <p:nvPr/>
          </p:nvSpPr>
          <p:spPr bwMode="auto">
            <a:xfrm>
              <a:off x="2934" y="2397"/>
              <a:ext cx="28" cy="40"/>
            </a:xfrm>
            <a:custGeom>
              <a:avLst/>
              <a:gdLst>
                <a:gd name="T0" fmla="*/ 127 w 164"/>
                <a:gd name="T1" fmla="*/ 172 h 235"/>
                <a:gd name="T2" fmla="*/ 134 w 164"/>
                <a:gd name="T3" fmla="*/ 141 h 235"/>
                <a:gd name="T4" fmla="*/ 146 w 164"/>
                <a:gd name="T5" fmla="*/ 114 h 235"/>
                <a:gd name="T6" fmla="*/ 155 w 164"/>
                <a:gd name="T7" fmla="*/ 87 h 235"/>
                <a:gd name="T8" fmla="*/ 153 w 164"/>
                <a:gd name="T9" fmla="*/ 55 h 235"/>
                <a:gd name="T10" fmla="*/ 147 w 164"/>
                <a:gd name="T11" fmla="*/ 31 h 235"/>
                <a:gd name="T12" fmla="*/ 149 w 164"/>
                <a:gd name="T13" fmla="*/ 23 h 235"/>
                <a:gd name="T14" fmla="*/ 151 w 164"/>
                <a:gd name="T15" fmla="*/ 15 h 235"/>
                <a:gd name="T16" fmla="*/ 156 w 164"/>
                <a:gd name="T17" fmla="*/ 8 h 235"/>
                <a:gd name="T18" fmla="*/ 161 w 164"/>
                <a:gd name="T19" fmla="*/ 2 h 235"/>
                <a:gd name="T20" fmla="*/ 161 w 164"/>
                <a:gd name="T21" fmla="*/ 0 h 235"/>
                <a:gd name="T22" fmla="*/ 158 w 164"/>
                <a:gd name="T23" fmla="*/ 1 h 235"/>
                <a:gd name="T24" fmla="*/ 156 w 164"/>
                <a:gd name="T25" fmla="*/ 1 h 235"/>
                <a:gd name="T26" fmla="*/ 152 w 164"/>
                <a:gd name="T27" fmla="*/ 2 h 235"/>
                <a:gd name="T28" fmla="*/ 147 w 164"/>
                <a:gd name="T29" fmla="*/ 2 h 235"/>
                <a:gd name="T30" fmla="*/ 143 w 164"/>
                <a:gd name="T31" fmla="*/ 2 h 235"/>
                <a:gd name="T32" fmla="*/ 109 w 164"/>
                <a:gd name="T33" fmla="*/ 40 h 235"/>
                <a:gd name="T34" fmla="*/ 78 w 164"/>
                <a:gd name="T35" fmla="*/ 82 h 235"/>
                <a:gd name="T36" fmla="*/ 49 w 164"/>
                <a:gd name="T37" fmla="*/ 125 h 235"/>
                <a:gd name="T38" fmla="*/ 23 w 164"/>
                <a:gd name="T39" fmla="*/ 169 h 235"/>
                <a:gd name="T40" fmla="*/ 0 w 164"/>
                <a:gd name="T41" fmla="*/ 214 h 235"/>
                <a:gd name="T42" fmla="*/ 7 w 164"/>
                <a:gd name="T43" fmla="*/ 213 h 235"/>
                <a:gd name="T44" fmla="*/ 14 w 164"/>
                <a:gd name="T45" fmla="*/ 212 h 235"/>
                <a:gd name="T46" fmla="*/ 20 w 164"/>
                <a:gd name="T47" fmla="*/ 208 h 235"/>
                <a:gd name="T48" fmla="*/ 26 w 164"/>
                <a:gd name="T49" fmla="*/ 204 h 235"/>
                <a:gd name="T50" fmla="*/ 33 w 164"/>
                <a:gd name="T51" fmla="*/ 202 h 235"/>
                <a:gd name="T52" fmla="*/ 39 w 164"/>
                <a:gd name="T53" fmla="*/ 208 h 235"/>
                <a:gd name="T54" fmla="*/ 46 w 164"/>
                <a:gd name="T55" fmla="*/ 214 h 235"/>
                <a:gd name="T56" fmla="*/ 52 w 164"/>
                <a:gd name="T57" fmla="*/ 220 h 235"/>
                <a:gd name="T58" fmla="*/ 58 w 164"/>
                <a:gd name="T59" fmla="*/ 227 h 235"/>
                <a:gd name="T60" fmla="*/ 62 w 164"/>
                <a:gd name="T61" fmla="*/ 235 h 235"/>
                <a:gd name="T62" fmla="*/ 78 w 164"/>
                <a:gd name="T63" fmla="*/ 227 h 235"/>
                <a:gd name="T64" fmla="*/ 83 w 164"/>
                <a:gd name="T65" fmla="*/ 214 h 235"/>
                <a:gd name="T66" fmla="*/ 94 w 164"/>
                <a:gd name="T67" fmla="*/ 207 h 235"/>
                <a:gd name="T68" fmla="*/ 107 w 164"/>
                <a:gd name="T69" fmla="*/ 200 h 235"/>
                <a:gd name="T70" fmla="*/ 120 w 164"/>
                <a:gd name="T71" fmla="*/ 194 h 235"/>
                <a:gd name="T72" fmla="*/ 126 w 164"/>
                <a:gd name="T73" fmla="*/ 19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64" h="235">
                  <a:moveTo>
                    <a:pt x="126" y="189"/>
                  </a:moveTo>
                  <a:lnTo>
                    <a:pt x="127" y="172"/>
                  </a:lnTo>
                  <a:lnTo>
                    <a:pt x="130" y="157"/>
                  </a:lnTo>
                  <a:lnTo>
                    <a:pt x="134" y="141"/>
                  </a:lnTo>
                  <a:lnTo>
                    <a:pt x="140" y="128"/>
                  </a:lnTo>
                  <a:lnTo>
                    <a:pt x="146" y="114"/>
                  </a:lnTo>
                  <a:lnTo>
                    <a:pt x="151" y="101"/>
                  </a:lnTo>
                  <a:lnTo>
                    <a:pt x="155" y="87"/>
                  </a:lnTo>
                  <a:lnTo>
                    <a:pt x="156" y="71"/>
                  </a:lnTo>
                  <a:lnTo>
                    <a:pt x="153" y="55"/>
                  </a:lnTo>
                  <a:lnTo>
                    <a:pt x="147" y="36"/>
                  </a:lnTo>
                  <a:lnTo>
                    <a:pt x="147" y="31"/>
                  </a:lnTo>
                  <a:lnTo>
                    <a:pt x="147" y="26"/>
                  </a:lnTo>
                  <a:lnTo>
                    <a:pt x="149" y="23"/>
                  </a:lnTo>
                  <a:lnTo>
                    <a:pt x="150" y="19"/>
                  </a:lnTo>
                  <a:lnTo>
                    <a:pt x="151" y="15"/>
                  </a:lnTo>
                  <a:lnTo>
                    <a:pt x="153" y="12"/>
                  </a:lnTo>
                  <a:lnTo>
                    <a:pt x="156" y="8"/>
                  </a:lnTo>
                  <a:lnTo>
                    <a:pt x="158" y="6"/>
                  </a:lnTo>
                  <a:lnTo>
                    <a:pt x="161" y="2"/>
                  </a:lnTo>
                  <a:lnTo>
                    <a:pt x="164" y="0"/>
                  </a:lnTo>
                  <a:lnTo>
                    <a:pt x="161" y="0"/>
                  </a:lnTo>
                  <a:lnTo>
                    <a:pt x="159" y="1"/>
                  </a:lnTo>
                  <a:lnTo>
                    <a:pt x="158" y="1"/>
                  </a:lnTo>
                  <a:lnTo>
                    <a:pt x="157" y="1"/>
                  </a:lnTo>
                  <a:lnTo>
                    <a:pt x="156" y="1"/>
                  </a:lnTo>
                  <a:lnTo>
                    <a:pt x="153" y="1"/>
                  </a:lnTo>
                  <a:lnTo>
                    <a:pt x="152" y="2"/>
                  </a:lnTo>
                  <a:lnTo>
                    <a:pt x="150" y="2"/>
                  </a:lnTo>
                  <a:lnTo>
                    <a:pt x="147" y="2"/>
                  </a:lnTo>
                  <a:lnTo>
                    <a:pt x="145" y="2"/>
                  </a:lnTo>
                  <a:lnTo>
                    <a:pt x="143" y="2"/>
                  </a:lnTo>
                  <a:lnTo>
                    <a:pt x="126" y="21"/>
                  </a:lnTo>
                  <a:lnTo>
                    <a:pt x="109" y="40"/>
                  </a:lnTo>
                  <a:lnTo>
                    <a:pt x="93" y="61"/>
                  </a:lnTo>
                  <a:lnTo>
                    <a:pt x="78" y="82"/>
                  </a:lnTo>
                  <a:lnTo>
                    <a:pt x="63" y="102"/>
                  </a:lnTo>
                  <a:lnTo>
                    <a:pt x="49" y="125"/>
                  </a:lnTo>
                  <a:lnTo>
                    <a:pt x="36" y="146"/>
                  </a:lnTo>
                  <a:lnTo>
                    <a:pt x="23" y="169"/>
                  </a:lnTo>
                  <a:lnTo>
                    <a:pt x="11" y="191"/>
                  </a:lnTo>
                  <a:lnTo>
                    <a:pt x="0" y="214"/>
                  </a:lnTo>
                  <a:lnTo>
                    <a:pt x="3" y="214"/>
                  </a:lnTo>
                  <a:lnTo>
                    <a:pt x="7" y="213"/>
                  </a:lnTo>
                  <a:lnTo>
                    <a:pt x="11" y="212"/>
                  </a:lnTo>
                  <a:lnTo>
                    <a:pt x="14" y="212"/>
                  </a:lnTo>
                  <a:lnTo>
                    <a:pt x="18" y="209"/>
                  </a:lnTo>
                  <a:lnTo>
                    <a:pt x="20" y="208"/>
                  </a:lnTo>
                  <a:lnTo>
                    <a:pt x="24" y="207"/>
                  </a:lnTo>
                  <a:lnTo>
                    <a:pt x="26" y="204"/>
                  </a:lnTo>
                  <a:lnTo>
                    <a:pt x="30" y="203"/>
                  </a:lnTo>
                  <a:lnTo>
                    <a:pt x="33" y="202"/>
                  </a:lnTo>
                  <a:lnTo>
                    <a:pt x="36" y="204"/>
                  </a:lnTo>
                  <a:lnTo>
                    <a:pt x="39" y="208"/>
                  </a:lnTo>
                  <a:lnTo>
                    <a:pt x="43" y="210"/>
                  </a:lnTo>
                  <a:lnTo>
                    <a:pt x="46" y="214"/>
                  </a:lnTo>
                  <a:lnTo>
                    <a:pt x="49" y="217"/>
                  </a:lnTo>
                  <a:lnTo>
                    <a:pt x="52" y="220"/>
                  </a:lnTo>
                  <a:lnTo>
                    <a:pt x="56" y="223"/>
                  </a:lnTo>
                  <a:lnTo>
                    <a:pt x="58" y="227"/>
                  </a:lnTo>
                  <a:lnTo>
                    <a:pt x="61" y="231"/>
                  </a:lnTo>
                  <a:lnTo>
                    <a:pt x="62" y="235"/>
                  </a:lnTo>
                  <a:lnTo>
                    <a:pt x="78" y="235"/>
                  </a:lnTo>
                  <a:lnTo>
                    <a:pt x="78" y="227"/>
                  </a:lnTo>
                  <a:lnTo>
                    <a:pt x="80" y="220"/>
                  </a:lnTo>
                  <a:lnTo>
                    <a:pt x="83" y="214"/>
                  </a:lnTo>
                  <a:lnTo>
                    <a:pt x="88" y="210"/>
                  </a:lnTo>
                  <a:lnTo>
                    <a:pt x="94" y="207"/>
                  </a:lnTo>
                  <a:lnTo>
                    <a:pt x="101" y="203"/>
                  </a:lnTo>
                  <a:lnTo>
                    <a:pt x="107" y="200"/>
                  </a:lnTo>
                  <a:lnTo>
                    <a:pt x="114" y="197"/>
                  </a:lnTo>
                  <a:lnTo>
                    <a:pt x="120" y="194"/>
                  </a:lnTo>
                  <a:lnTo>
                    <a:pt x="126" y="190"/>
                  </a:lnTo>
                  <a:lnTo>
                    <a:pt x="126" y="190"/>
                  </a:lnTo>
                  <a:lnTo>
                    <a:pt x="126" y="189"/>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2" name="Freeform 10"/>
            <p:cNvSpPr>
              <a:spLocks/>
            </p:cNvSpPr>
            <p:nvPr/>
          </p:nvSpPr>
          <p:spPr bwMode="auto">
            <a:xfrm>
              <a:off x="2917" y="2229"/>
              <a:ext cx="53" cy="168"/>
            </a:xfrm>
            <a:custGeom>
              <a:avLst/>
              <a:gdLst>
                <a:gd name="T0" fmla="*/ 293 w 314"/>
                <a:gd name="T1" fmla="*/ 975 h 1010"/>
                <a:gd name="T2" fmla="*/ 303 w 314"/>
                <a:gd name="T3" fmla="*/ 900 h 1010"/>
                <a:gd name="T4" fmla="*/ 309 w 314"/>
                <a:gd name="T5" fmla="*/ 746 h 1010"/>
                <a:gd name="T6" fmla="*/ 276 w 314"/>
                <a:gd name="T7" fmla="*/ 754 h 1010"/>
                <a:gd name="T8" fmla="*/ 257 w 314"/>
                <a:gd name="T9" fmla="*/ 709 h 1010"/>
                <a:gd name="T10" fmla="*/ 250 w 314"/>
                <a:gd name="T11" fmla="*/ 627 h 1010"/>
                <a:gd name="T12" fmla="*/ 136 w 314"/>
                <a:gd name="T13" fmla="*/ 636 h 1010"/>
                <a:gd name="T14" fmla="*/ 149 w 314"/>
                <a:gd name="T15" fmla="*/ 609 h 1010"/>
                <a:gd name="T16" fmla="*/ 250 w 314"/>
                <a:gd name="T17" fmla="*/ 607 h 1010"/>
                <a:gd name="T18" fmla="*/ 280 w 314"/>
                <a:gd name="T19" fmla="*/ 488 h 1010"/>
                <a:gd name="T20" fmla="*/ 253 w 314"/>
                <a:gd name="T21" fmla="*/ 379 h 1010"/>
                <a:gd name="T22" fmla="*/ 267 w 314"/>
                <a:gd name="T23" fmla="*/ 257 h 1010"/>
                <a:gd name="T24" fmla="*/ 166 w 314"/>
                <a:gd name="T25" fmla="*/ 244 h 1010"/>
                <a:gd name="T26" fmla="*/ 231 w 314"/>
                <a:gd name="T27" fmla="*/ 238 h 1010"/>
                <a:gd name="T28" fmla="*/ 226 w 314"/>
                <a:gd name="T29" fmla="*/ 190 h 1010"/>
                <a:gd name="T30" fmla="*/ 182 w 314"/>
                <a:gd name="T31" fmla="*/ 114 h 1010"/>
                <a:gd name="T32" fmla="*/ 253 w 314"/>
                <a:gd name="T33" fmla="*/ 130 h 1010"/>
                <a:gd name="T34" fmla="*/ 230 w 314"/>
                <a:gd name="T35" fmla="*/ 83 h 1010"/>
                <a:gd name="T36" fmla="*/ 230 w 314"/>
                <a:gd name="T37" fmla="*/ 0 h 1010"/>
                <a:gd name="T38" fmla="*/ 171 w 314"/>
                <a:gd name="T39" fmla="*/ 61 h 1010"/>
                <a:gd name="T40" fmla="*/ 75 w 314"/>
                <a:gd name="T41" fmla="*/ 173 h 1010"/>
                <a:gd name="T42" fmla="*/ 11 w 314"/>
                <a:gd name="T43" fmla="*/ 563 h 1010"/>
                <a:gd name="T44" fmla="*/ 10 w 314"/>
                <a:gd name="T45" fmla="*/ 602 h 1010"/>
                <a:gd name="T46" fmla="*/ 49 w 314"/>
                <a:gd name="T47" fmla="*/ 633 h 1010"/>
                <a:gd name="T48" fmla="*/ 6 w 314"/>
                <a:gd name="T49" fmla="*/ 705 h 1010"/>
                <a:gd name="T50" fmla="*/ 61 w 314"/>
                <a:gd name="T51" fmla="*/ 635 h 1010"/>
                <a:gd name="T52" fmla="*/ 69 w 314"/>
                <a:gd name="T53" fmla="*/ 659 h 1010"/>
                <a:gd name="T54" fmla="*/ 6 w 314"/>
                <a:gd name="T55" fmla="*/ 762 h 1010"/>
                <a:gd name="T56" fmla="*/ 75 w 314"/>
                <a:gd name="T57" fmla="*/ 676 h 1010"/>
                <a:gd name="T58" fmla="*/ 80 w 314"/>
                <a:gd name="T59" fmla="*/ 707 h 1010"/>
                <a:gd name="T60" fmla="*/ 6 w 314"/>
                <a:gd name="T61" fmla="*/ 831 h 1010"/>
                <a:gd name="T62" fmla="*/ 75 w 314"/>
                <a:gd name="T63" fmla="*/ 776 h 1010"/>
                <a:gd name="T64" fmla="*/ 25 w 314"/>
                <a:gd name="T65" fmla="*/ 842 h 1010"/>
                <a:gd name="T66" fmla="*/ 6 w 314"/>
                <a:gd name="T67" fmla="*/ 896 h 1010"/>
                <a:gd name="T68" fmla="*/ 92 w 314"/>
                <a:gd name="T69" fmla="*/ 822 h 1010"/>
                <a:gd name="T70" fmla="*/ 82 w 314"/>
                <a:gd name="T71" fmla="*/ 860 h 1010"/>
                <a:gd name="T72" fmla="*/ 128 w 314"/>
                <a:gd name="T73" fmla="*/ 802 h 1010"/>
                <a:gd name="T74" fmla="*/ 109 w 314"/>
                <a:gd name="T75" fmla="*/ 873 h 1010"/>
                <a:gd name="T76" fmla="*/ 53 w 314"/>
                <a:gd name="T77" fmla="*/ 935 h 1010"/>
                <a:gd name="T78" fmla="*/ 35 w 314"/>
                <a:gd name="T79" fmla="*/ 998 h 1010"/>
                <a:gd name="T80" fmla="*/ 77 w 314"/>
                <a:gd name="T81" fmla="*/ 972 h 1010"/>
                <a:gd name="T82" fmla="*/ 79 w 314"/>
                <a:gd name="T83" fmla="*/ 985 h 1010"/>
                <a:gd name="T84" fmla="*/ 121 w 314"/>
                <a:gd name="T85" fmla="*/ 953 h 1010"/>
                <a:gd name="T86" fmla="*/ 104 w 314"/>
                <a:gd name="T87" fmla="*/ 992 h 1010"/>
                <a:gd name="T88" fmla="*/ 115 w 314"/>
                <a:gd name="T89" fmla="*/ 988 h 1010"/>
                <a:gd name="T90" fmla="*/ 148 w 314"/>
                <a:gd name="T91" fmla="*/ 966 h 1010"/>
                <a:gd name="T92" fmla="*/ 140 w 314"/>
                <a:gd name="T93" fmla="*/ 995 h 1010"/>
                <a:gd name="T94" fmla="*/ 173 w 314"/>
                <a:gd name="T95" fmla="*/ 982 h 1010"/>
                <a:gd name="T96" fmla="*/ 194 w 314"/>
                <a:gd name="T97" fmla="*/ 964 h 1010"/>
                <a:gd name="T98" fmla="*/ 200 w 314"/>
                <a:gd name="T99" fmla="*/ 993 h 1010"/>
                <a:gd name="T100" fmla="*/ 225 w 314"/>
                <a:gd name="T101" fmla="*/ 978 h 1010"/>
                <a:gd name="T102" fmla="*/ 244 w 314"/>
                <a:gd name="T103" fmla="*/ 968 h 1010"/>
                <a:gd name="T104" fmla="*/ 268 w 314"/>
                <a:gd name="T105" fmla="*/ 1002 h 1010"/>
                <a:gd name="T106" fmla="*/ 287 w 314"/>
                <a:gd name="T107" fmla="*/ 1001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4" h="1010">
                  <a:moveTo>
                    <a:pt x="297" y="998"/>
                  </a:moveTo>
                  <a:lnTo>
                    <a:pt x="298" y="992"/>
                  </a:lnTo>
                  <a:lnTo>
                    <a:pt x="298" y="987"/>
                  </a:lnTo>
                  <a:lnTo>
                    <a:pt x="297" y="983"/>
                  </a:lnTo>
                  <a:lnTo>
                    <a:pt x="295" y="981"/>
                  </a:lnTo>
                  <a:lnTo>
                    <a:pt x="294" y="978"/>
                  </a:lnTo>
                  <a:lnTo>
                    <a:pt x="293" y="975"/>
                  </a:lnTo>
                  <a:lnTo>
                    <a:pt x="291" y="973"/>
                  </a:lnTo>
                  <a:lnTo>
                    <a:pt x="289" y="970"/>
                  </a:lnTo>
                  <a:lnTo>
                    <a:pt x="288" y="967"/>
                  </a:lnTo>
                  <a:lnTo>
                    <a:pt x="287" y="962"/>
                  </a:lnTo>
                  <a:lnTo>
                    <a:pt x="292" y="942"/>
                  </a:lnTo>
                  <a:lnTo>
                    <a:pt x="297" y="922"/>
                  </a:lnTo>
                  <a:lnTo>
                    <a:pt x="303" y="900"/>
                  </a:lnTo>
                  <a:lnTo>
                    <a:pt x="306" y="879"/>
                  </a:lnTo>
                  <a:lnTo>
                    <a:pt x="310" y="858"/>
                  </a:lnTo>
                  <a:lnTo>
                    <a:pt x="313" y="835"/>
                  </a:lnTo>
                  <a:lnTo>
                    <a:pt x="314" y="814"/>
                  </a:lnTo>
                  <a:lnTo>
                    <a:pt x="314" y="791"/>
                  </a:lnTo>
                  <a:lnTo>
                    <a:pt x="312" y="768"/>
                  </a:lnTo>
                  <a:lnTo>
                    <a:pt x="309" y="746"/>
                  </a:lnTo>
                  <a:lnTo>
                    <a:pt x="301" y="745"/>
                  </a:lnTo>
                  <a:lnTo>
                    <a:pt x="295" y="745"/>
                  </a:lnTo>
                  <a:lnTo>
                    <a:pt x="291" y="746"/>
                  </a:lnTo>
                  <a:lnTo>
                    <a:pt x="287" y="747"/>
                  </a:lnTo>
                  <a:lnTo>
                    <a:pt x="284" y="749"/>
                  </a:lnTo>
                  <a:lnTo>
                    <a:pt x="280" y="752"/>
                  </a:lnTo>
                  <a:lnTo>
                    <a:pt x="276" y="754"/>
                  </a:lnTo>
                  <a:lnTo>
                    <a:pt x="273" y="758"/>
                  </a:lnTo>
                  <a:lnTo>
                    <a:pt x="268" y="760"/>
                  </a:lnTo>
                  <a:lnTo>
                    <a:pt x="263" y="762"/>
                  </a:lnTo>
                  <a:lnTo>
                    <a:pt x="261" y="749"/>
                  </a:lnTo>
                  <a:lnTo>
                    <a:pt x="259" y="736"/>
                  </a:lnTo>
                  <a:lnTo>
                    <a:pt x="257" y="722"/>
                  </a:lnTo>
                  <a:lnTo>
                    <a:pt x="257" y="709"/>
                  </a:lnTo>
                  <a:lnTo>
                    <a:pt x="257" y="695"/>
                  </a:lnTo>
                  <a:lnTo>
                    <a:pt x="257" y="680"/>
                  </a:lnTo>
                  <a:lnTo>
                    <a:pt x="259" y="667"/>
                  </a:lnTo>
                  <a:lnTo>
                    <a:pt x="260" y="653"/>
                  </a:lnTo>
                  <a:lnTo>
                    <a:pt x="261" y="640"/>
                  </a:lnTo>
                  <a:lnTo>
                    <a:pt x="263" y="627"/>
                  </a:lnTo>
                  <a:lnTo>
                    <a:pt x="250" y="627"/>
                  </a:lnTo>
                  <a:lnTo>
                    <a:pt x="236" y="629"/>
                  </a:lnTo>
                  <a:lnTo>
                    <a:pt x="220" y="632"/>
                  </a:lnTo>
                  <a:lnTo>
                    <a:pt x="204" y="634"/>
                  </a:lnTo>
                  <a:lnTo>
                    <a:pt x="187" y="636"/>
                  </a:lnTo>
                  <a:lnTo>
                    <a:pt x="169" y="638"/>
                  </a:lnTo>
                  <a:lnTo>
                    <a:pt x="153" y="639"/>
                  </a:lnTo>
                  <a:lnTo>
                    <a:pt x="136" y="636"/>
                  </a:lnTo>
                  <a:lnTo>
                    <a:pt x="119" y="633"/>
                  </a:lnTo>
                  <a:lnTo>
                    <a:pt x="104" y="627"/>
                  </a:lnTo>
                  <a:lnTo>
                    <a:pt x="110" y="619"/>
                  </a:lnTo>
                  <a:lnTo>
                    <a:pt x="118" y="614"/>
                  </a:lnTo>
                  <a:lnTo>
                    <a:pt x="128" y="610"/>
                  </a:lnTo>
                  <a:lnTo>
                    <a:pt x="138" y="609"/>
                  </a:lnTo>
                  <a:lnTo>
                    <a:pt x="149" y="609"/>
                  </a:lnTo>
                  <a:lnTo>
                    <a:pt x="161" y="609"/>
                  </a:lnTo>
                  <a:lnTo>
                    <a:pt x="173" y="610"/>
                  </a:lnTo>
                  <a:lnTo>
                    <a:pt x="185" y="610"/>
                  </a:lnTo>
                  <a:lnTo>
                    <a:pt x="196" y="612"/>
                  </a:lnTo>
                  <a:lnTo>
                    <a:pt x="206" y="610"/>
                  </a:lnTo>
                  <a:lnTo>
                    <a:pt x="232" y="612"/>
                  </a:lnTo>
                  <a:lnTo>
                    <a:pt x="250" y="607"/>
                  </a:lnTo>
                  <a:lnTo>
                    <a:pt x="262" y="597"/>
                  </a:lnTo>
                  <a:lnTo>
                    <a:pt x="269" y="583"/>
                  </a:lnTo>
                  <a:lnTo>
                    <a:pt x="273" y="565"/>
                  </a:lnTo>
                  <a:lnTo>
                    <a:pt x="275" y="546"/>
                  </a:lnTo>
                  <a:lnTo>
                    <a:pt x="276" y="526"/>
                  </a:lnTo>
                  <a:lnTo>
                    <a:pt x="278" y="507"/>
                  </a:lnTo>
                  <a:lnTo>
                    <a:pt x="280" y="488"/>
                  </a:lnTo>
                  <a:lnTo>
                    <a:pt x="287" y="472"/>
                  </a:lnTo>
                  <a:lnTo>
                    <a:pt x="275" y="461"/>
                  </a:lnTo>
                  <a:lnTo>
                    <a:pt x="266" y="446"/>
                  </a:lnTo>
                  <a:lnTo>
                    <a:pt x="260" y="432"/>
                  </a:lnTo>
                  <a:lnTo>
                    <a:pt x="255" y="414"/>
                  </a:lnTo>
                  <a:lnTo>
                    <a:pt x="253" y="398"/>
                  </a:lnTo>
                  <a:lnTo>
                    <a:pt x="253" y="379"/>
                  </a:lnTo>
                  <a:lnTo>
                    <a:pt x="253" y="361"/>
                  </a:lnTo>
                  <a:lnTo>
                    <a:pt x="254" y="342"/>
                  </a:lnTo>
                  <a:lnTo>
                    <a:pt x="256" y="324"/>
                  </a:lnTo>
                  <a:lnTo>
                    <a:pt x="259" y="306"/>
                  </a:lnTo>
                  <a:lnTo>
                    <a:pt x="270" y="281"/>
                  </a:lnTo>
                  <a:lnTo>
                    <a:pt x="273" y="266"/>
                  </a:lnTo>
                  <a:lnTo>
                    <a:pt x="267" y="257"/>
                  </a:lnTo>
                  <a:lnTo>
                    <a:pt x="255" y="256"/>
                  </a:lnTo>
                  <a:lnTo>
                    <a:pt x="240" y="257"/>
                  </a:lnTo>
                  <a:lnTo>
                    <a:pt x="222" y="260"/>
                  </a:lnTo>
                  <a:lnTo>
                    <a:pt x="203" y="262"/>
                  </a:lnTo>
                  <a:lnTo>
                    <a:pt x="186" y="262"/>
                  </a:lnTo>
                  <a:lnTo>
                    <a:pt x="173" y="256"/>
                  </a:lnTo>
                  <a:lnTo>
                    <a:pt x="166" y="244"/>
                  </a:lnTo>
                  <a:lnTo>
                    <a:pt x="174" y="242"/>
                  </a:lnTo>
                  <a:lnTo>
                    <a:pt x="184" y="240"/>
                  </a:lnTo>
                  <a:lnTo>
                    <a:pt x="193" y="240"/>
                  </a:lnTo>
                  <a:lnTo>
                    <a:pt x="203" y="240"/>
                  </a:lnTo>
                  <a:lnTo>
                    <a:pt x="212" y="240"/>
                  </a:lnTo>
                  <a:lnTo>
                    <a:pt x="222" y="240"/>
                  </a:lnTo>
                  <a:lnTo>
                    <a:pt x="231" y="238"/>
                  </a:lnTo>
                  <a:lnTo>
                    <a:pt x="241" y="238"/>
                  </a:lnTo>
                  <a:lnTo>
                    <a:pt x="250" y="236"/>
                  </a:lnTo>
                  <a:lnTo>
                    <a:pt x="259" y="232"/>
                  </a:lnTo>
                  <a:lnTo>
                    <a:pt x="259" y="216"/>
                  </a:lnTo>
                  <a:lnTo>
                    <a:pt x="249" y="207"/>
                  </a:lnTo>
                  <a:lnTo>
                    <a:pt x="238" y="198"/>
                  </a:lnTo>
                  <a:lnTo>
                    <a:pt x="226" y="190"/>
                  </a:lnTo>
                  <a:lnTo>
                    <a:pt x="215" y="180"/>
                  </a:lnTo>
                  <a:lnTo>
                    <a:pt x="204" y="169"/>
                  </a:lnTo>
                  <a:lnTo>
                    <a:pt x="193" y="160"/>
                  </a:lnTo>
                  <a:lnTo>
                    <a:pt x="186" y="149"/>
                  </a:lnTo>
                  <a:lnTo>
                    <a:pt x="181" y="137"/>
                  </a:lnTo>
                  <a:lnTo>
                    <a:pt x="180" y="125"/>
                  </a:lnTo>
                  <a:lnTo>
                    <a:pt x="182" y="114"/>
                  </a:lnTo>
                  <a:lnTo>
                    <a:pt x="251" y="175"/>
                  </a:lnTo>
                  <a:lnTo>
                    <a:pt x="251" y="168"/>
                  </a:lnTo>
                  <a:lnTo>
                    <a:pt x="251" y="160"/>
                  </a:lnTo>
                  <a:lnTo>
                    <a:pt x="253" y="153"/>
                  </a:lnTo>
                  <a:lnTo>
                    <a:pt x="253" y="146"/>
                  </a:lnTo>
                  <a:lnTo>
                    <a:pt x="253" y="137"/>
                  </a:lnTo>
                  <a:lnTo>
                    <a:pt x="253" y="130"/>
                  </a:lnTo>
                  <a:lnTo>
                    <a:pt x="251" y="122"/>
                  </a:lnTo>
                  <a:lnTo>
                    <a:pt x="250" y="115"/>
                  </a:lnTo>
                  <a:lnTo>
                    <a:pt x="249" y="108"/>
                  </a:lnTo>
                  <a:lnTo>
                    <a:pt x="247" y="102"/>
                  </a:lnTo>
                  <a:lnTo>
                    <a:pt x="238" y="98"/>
                  </a:lnTo>
                  <a:lnTo>
                    <a:pt x="234" y="91"/>
                  </a:lnTo>
                  <a:lnTo>
                    <a:pt x="230" y="83"/>
                  </a:lnTo>
                  <a:lnTo>
                    <a:pt x="229" y="72"/>
                  </a:lnTo>
                  <a:lnTo>
                    <a:pt x="229" y="60"/>
                  </a:lnTo>
                  <a:lnTo>
                    <a:pt x="229" y="48"/>
                  </a:lnTo>
                  <a:lnTo>
                    <a:pt x="230" y="35"/>
                  </a:lnTo>
                  <a:lnTo>
                    <a:pt x="230" y="22"/>
                  </a:lnTo>
                  <a:lnTo>
                    <a:pt x="231" y="10"/>
                  </a:lnTo>
                  <a:lnTo>
                    <a:pt x="230" y="0"/>
                  </a:lnTo>
                  <a:lnTo>
                    <a:pt x="223" y="68"/>
                  </a:lnTo>
                  <a:lnTo>
                    <a:pt x="211" y="87"/>
                  </a:lnTo>
                  <a:lnTo>
                    <a:pt x="201" y="96"/>
                  </a:lnTo>
                  <a:lnTo>
                    <a:pt x="193" y="96"/>
                  </a:lnTo>
                  <a:lnTo>
                    <a:pt x="186" y="87"/>
                  </a:lnTo>
                  <a:lnTo>
                    <a:pt x="178" y="76"/>
                  </a:lnTo>
                  <a:lnTo>
                    <a:pt x="171" y="61"/>
                  </a:lnTo>
                  <a:lnTo>
                    <a:pt x="163" y="46"/>
                  </a:lnTo>
                  <a:lnTo>
                    <a:pt x="156" y="33"/>
                  </a:lnTo>
                  <a:lnTo>
                    <a:pt x="147" y="23"/>
                  </a:lnTo>
                  <a:lnTo>
                    <a:pt x="137" y="21"/>
                  </a:lnTo>
                  <a:lnTo>
                    <a:pt x="115" y="71"/>
                  </a:lnTo>
                  <a:lnTo>
                    <a:pt x="93" y="122"/>
                  </a:lnTo>
                  <a:lnTo>
                    <a:pt x="75" y="173"/>
                  </a:lnTo>
                  <a:lnTo>
                    <a:pt x="60" y="226"/>
                  </a:lnTo>
                  <a:lnTo>
                    <a:pt x="47" y="280"/>
                  </a:lnTo>
                  <a:lnTo>
                    <a:pt x="35" y="335"/>
                  </a:lnTo>
                  <a:lnTo>
                    <a:pt x="27" y="390"/>
                  </a:lnTo>
                  <a:lnTo>
                    <a:pt x="19" y="448"/>
                  </a:lnTo>
                  <a:lnTo>
                    <a:pt x="13" y="505"/>
                  </a:lnTo>
                  <a:lnTo>
                    <a:pt x="11" y="563"/>
                  </a:lnTo>
                  <a:lnTo>
                    <a:pt x="34" y="559"/>
                  </a:lnTo>
                  <a:lnTo>
                    <a:pt x="46" y="560"/>
                  </a:lnTo>
                  <a:lnTo>
                    <a:pt x="47" y="564"/>
                  </a:lnTo>
                  <a:lnTo>
                    <a:pt x="42" y="570"/>
                  </a:lnTo>
                  <a:lnTo>
                    <a:pt x="31" y="579"/>
                  </a:lnTo>
                  <a:lnTo>
                    <a:pt x="21" y="590"/>
                  </a:lnTo>
                  <a:lnTo>
                    <a:pt x="10" y="602"/>
                  </a:lnTo>
                  <a:lnTo>
                    <a:pt x="2" y="615"/>
                  </a:lnTo>
                  <a:lnTo>
                    <a:pt x="0" y="629"/>
                  </a:lnTo>
                  <a:lnTo>
                    <a:pt x="6" y="644"/>
                  </a:lnTo>
                  <a:lnTo>
                    <a:pt x="59" y="603"/>
                  </a:lnTo>
                  <a:lnTo>
                    <a:pt x="59" y="614"/>
                  </a:lnTo>
                  <a:lnTo>
                    <a:pt x="56" y="623"/>
                  </a:lnTo>
                  <a:lnTo>
                    <a:pt x="49" y="633"/>
                  </a:lnTo>
                  <a:lnTo>
                    <a:pt x="42" y="642"/>
                  </a:lnTo>
                  <a:lnTo>
                    <a:pt x="33" y="652"/>
                  </a:lnTo>
                  <a:lnTo>
                    <a:pt x="23" y="660"/>
                  </a:lnTo>
                  <a:lnTo>
                    <a:pt x="15" y="671"/>
                  </a:lnTo>
                  <a:lnTo>
                    <a:pt x="9" y="680"/>
                  </a:lnTo>
                  <a:lnTo>
                    <a:pt x="5" y="692"/>
                  </a:lnTo>
                  <a:lnTo>
                    <a:pt x="6" y="705"/>
                  </a:lnTo>
                  <a:lnTo>
                    <a:pt x="13" y="695"/>
                  </a:lnTo>
                  <a:lnTo>
                    <a:pt x="21" y="685"/>
                  </a:lnTo>
                  <a:lnTo>
                    <a:pt x="28" y="675"/>
                  </a:lnTo>
                  <a:lnTo>
                    <a:pt x="36" y="664"/>
                  </a:lnTo>
                  <a:lnTo>
                    <a:pt x="43" y="654"/>
                  </a:lnTo>
                  <a:lnTo>
                    <a:pt x="52" y="645"/>
                  </a:lnTo>
                  <a:lnTo>
                    <a:pt x="61" y="635"/>
                  </a:lnTo>
                  <a:lnTo>
                    <a:pt x="71" y="626"/>
                  </a:lnTo>
                  <a:lnTo>
                    <a:pt x="81" y="617"/>
                  </a:lnTo>
                  <a:lnTo>
                    <a:pt x="92" y="610"/>
                  </a:lnTo>
                  <a:lnTo>
                    <a:pt x="97" y="615"/>
                  </a:lnTo>
                  <a:lnTo>
                    <a:pt x="88" y="631"/>
                  </a:lnTo>
                  <a:lnTo>
                    <a:pt x="79" y="645"/>
                  </a:lnTo>
                  <a:lnTo>
                    <a:pt x="69" y="659"/>
                  </a:lnTo>
                  <a:lnTo>
                    <a:pt x="58" y="673"/>
                  </a:lnTo>
                  <a:lnTo>
                    <a:pt x="47" y="686"/>
                  </a:lnTo>
                  <a:lnTo>
                    <a:pt x="36" y="701"/>
                  </a:lnTo>
                  <a:lnTo>
                    <a:pt x="27" y="715"/>
                  </a:lnTo>
                  <a:lnTo>
                    <a:pt x="18" y="730"/>
                  </a:lnTo>
                  <a:lnTo>
                    <a:pt x="11" y="746"/>
                  </a:lnTo>
                  <a:lnTo>
                    <a:pt x="6" y="762"/>
                  </a:lnTo>
                  <a:lnTo>
                    <a:pt x="18" y="752"/>
                  </a:lnTo>
                  <a:lnTo>
                    <a:pt x="28" y="739"/>
                  </a:lnTo>
                  <a:lnTo>
                    <a:pt x="38" y="727"/>
                  </a:lnTo>
                  <a:lnTo>
                    <a:pt x="47" y="714"/>
                  </a:lnTo>
                  <a:lnTo>
                    <a:pt x="56" y="701"/>
                  </a:lnTo>
                  <a:lnTo>
                    <a:pt x="66" y="689"/>
                  </a:lnTo>
                  <a:lnTo>
                    <a:pt x="75" y="676"/>
                  </a:lnTo>
                  <a:lnTo>
                    <a:pt x="85" y="664"/>
                  </a:lnTo>
                  <a:lnTo>
                    <a:pt x="97" y="653"/>
                  </a:lnTo>
                  <a:lnTo>
                    <a:pt x="109" y="644"/>
                  </a:lnTo>
                  <a:lnTo>
                    <a:pt x="121" y="655"/>
                  </a:lnTo>
                  <a:lnTo>
                    <a:pt x="107" y="673"/>
                  </a:lnTo>
                  <a:lnTo>
                    <a:pt x="94" y="690"/>
                  </a:lnTo>
                  <a:lnTo>
                    <a:pt x="80" y="707"/>
                  </a:lnTo>
                  <a:lnTo>
                    <a:pt x="66" y="722"/>
                  </a:lnTo>
                  <a:lnTo>
                    <a:pt x="53" y="737"/>
                  </a:lnTo>
                  <a:lnTo>
                    <a:pt x="40" y="754"/>
                  </a:lnTo>
                  <a:lnTo>
                    <a:pt x="29" y="772"/>
                  </a:lnTo>
                  <a:lnTo>
                    <a:pt x="18" y="790"/>
                  </a:lnTo>
                  <a:lnTo>
                    <a:pt x="11" y="810"/>
                  </a:lnTo>
                  <a:lnTo>
                    <a:pt x="6" y="831"/>
                  </a:lnTo>
                  <a:lnTo>
                    <a:pt x="104" y="696"/>
                  </a:lnTo>
                  <a:lnTo>
                    <a:pt x="106" y="709"/>
                  </a:lnTo>
                  <a:lnTo>
                    <a:pt x="105" y="722"/>
                  </a:lnTo>
                  <a:lnTo>
                    <a:pt x="100" y="735"/>
                  </a:lnTo>
                  <a:lnTo>
                    <a:pt x="93" y="748"/>
                  </a:lnTo>
                  <a:lnTo>
                    <a:pt x="85" y="761"/>
                  </a:lnTo>
                  <a:lnTo>
                    <a:pt x="75" y="776"/>
                  </a:lnTo>
                  <a:lnTo>
                    <a:pt x="66" y="789"/>
                  </a:lnTo>
                  <a:lnTo>
                    <a:pt x="58" y="803"/>
                  </a:lnTo>
                  <a:lnTo>
                    <a:pt x="52" y="817"/>
                  </a:lnTo>
                  <a:lnTo>
                    <a:pt x="47" y="831"/>
                  </a:lnTo>
                  <a:lnTo>
                    <a:pt x="40" y="834"/>
                  </a:lnTo>
                  <a:lnTo>
                    <a:pt x="33" y="837"/>
                  </a:lnTo>
                  <a:lnTo>
                    <a:pt x="25" y="842"/>
                  </a:lnTo>
                  <a:lnTo>
                    <a:pt x="18" y="847"/>
                  </a:lnTo>
                  <a:lnTo>
                    <a:pt x="13" y="854"/>
                  </a:lnTo>
                  <a:lnTo>
                    <a:pt x="9" y="861"/>
                  </a:lnTo>
                  <a:lnTo>
                    <a:pt x="5" y="868"/>
                  </a:lnTo>
                  <a:lnTo>
                    <a:pt x="4" y="877"/>
                  </a:lnTo>
                  <a:lnTo>
                    <a:pt x="4" y="886"/>
                  </a:lnTo>
                  <a:lnTo>
                    <a:pt x="6" y="896"/>
                  </a:lnTo>
                  <a:lnTo>
                    <a:pt x="109" y="762"/>
                  </a:lnTo>
                  <a:lnTo>
                    <a:pt x="121" y="774"/>
                  </a:lnTo>
                  <a:lnTo>
                    <a:pt x="113" y="784"/>
                  </a:lnTo>
                  <a:lnTo>
                    <a:pt x="107" y="793"/>
                  </a:lnTo>
                  <a:lnTo>
                    <a:pt x="103" y="803"/>
                  </a:lnTo>
                  <a:lnTo>
                    <a:pt x="97" y="812"/>
                  </a:lnTo>
                  <a:lnTo>
                    <a:pt x="92" y="822"/>
                  </a:lnTo>
                  <a:lnTo>
                    <a:pt x="88" y="831"/>
                  </a:lnTo>
                  <a:lnTo>
                    <a:pt x="84" y="842"/>
                  </a:lnTo>
                  <a:lnTo>
                    <a:pt x="79" y="852"/>
                  </a:lnTo>
                  <a:lnTo>
                    <a:pt x="73" y="862"/>
                  </a:lnTo>
                  <a:lnTo>
                    <a:pt x="68" y="872"/>
                  </a:lnTo>
                  <a:lnTo>
                    <a:pt x="77" y="867"/>
                  </a:lnTo>
                  <a:lnTo>
                    <a:pt x="82" y="860"/>
                  </a:lnTo>
                  <a:lnTo>
                    <a:pt x="90" y="853"/>
                  </a:lnTo>
                  <a:lnTo>
                    <a:pt x="96" y="843"/>
                  </a:lnTo>
                  <a:lnTo>
                    <a:pt x="100" y="834"/>
                  </a:lnTo>
                  <a:lnTo>
                    <a:pt x="106" y="824"/>
                  </a:lnTo>
                  <a:lnTo>
                    <a:pt x="113" y="816"/>
                  </a:lnTo>
                  <a:lnTo>
                    <a:pt x="119" y="808"/>
                  </a:lnTo>
                  <a:lnTo>
                    <a:pt x="128" y="802"/>
                  </a:lnTo>
                  <a:lnTo>
                    <a:pt x="137" y="798"/>
                  </a:lnTo>
                  <a:lnTo>
                    <a:pt x="135" y="809"/>
                  </a:lnTo>
                  <a:lnTo>
                    <a:pt x="132" y="822"/>
                  </a:lnTo>
                  <a:lnTo>
                    <a:pt x="128" y="835"/>
                  </a:lnTo>
                  <a:lnTo>
                    <a:pt x="123" y="848"/>
                  </a:lnTo>
                  <a:lnTo>
                    <a:pt x="116" y="861"/>
                  </a:lnTo>
                  <a:lnTo>
                    <a:pt x="109" y="873"/>
                  </a:lnTo>
                  <a:lnTo>
                    <a:pt x="100" y="885"/>
                  </a:lnTo>
                  <a:lnTo>
                    <a:pt x="91" y="893"/>
                  </a:lnTo>
                  <a:lnTo>
                    <a:pt x="80" y="900"/>
                  </a:lnTo>
                  <a:lnTo>
                    <a:pt x="68" y="905"/>
                  </a:lnTo>
                  <a:lnTo>
                    <a:pt x="65" y="915"/>
                  </a:lnTo>
                  <a:lnTo>
                    <a:pt x="59" y="925"/>
                  </a:lnTo>
                  <a:lnTo>
                    <a:pt x="53" y="935"/>
                  </a:lnTo>
                  <a:lnTo>
                    <a:pt x="47" y="945"/>
                  </a:lnTo>
                  <a:lnTo>
                    <a:pt x="41" y="955"/>
                  </a:lnTo>
                  <a:lnTo>
                    <a:pt x="36" y="964"/>
                  </a:lnTo>
                  <a:lnTo>
                    <a:pt x="31" y="974"/>
                  </a:lnTo>
                  <a:lnTo>
                    <a:pt x="30" y="982"/>
                  </a:lnTo>
                  <a:lnTo>
                    <a:pt x="31" y="991"/>
                  </a:lnTo>
                  <a:lnTo>
                    <a:pt x="35" y="998"/>
                  </a:lnTo>
                  <a:lnTo>
                    <a:pt x="80" y="917"/>
                  </a:lnTo>
                  <a:lnTo>
                    <a:pt x="90" y="923"/>
                  </a:lnTo>
                  <a:lnTo>
                    <a:pt x="93" y="931"/>
                  </a:lnTo>
                  <a:lnTo>
                    <a:pt x="93" y="941"/>
                  </a:lnTo>
                  <a:lnTo>
                    <a:pt x="90" y="950"/>
                  </a:lnTo>
                  <a:lnTo>
                    <a:pt x="84" y="961"/>
                  </a:lnTo>
                  <a:lnTo>
                    <a:pt x="77" y="972"/>
                  </a:lnTo>
                  <a:lnTo>
                    <a:pt x="69" y="981"/>
                  </a:lnTo>
                  <a:lnTo>
                    <a:pt x="65" y="992"/>
                  </a:lnTo>
                  <a:lnTo>
                    <a:pt x="62" y="1001"/>
                  </a:lnTo>
                  <a:lnTo>
                    <a:pt x="63" y="1010"/>
                  </a:lnTo>
                  <a:lnTo>
                    <a:pt x="71" y="1004"/>
                  </a:lnTo>
                  <a:lnTo>
                    <a:pt x="75" y="994"/>
                  </a:lnTo>
                  <a:lnTo>
                    <a:pt x="79" y="985"/>
                  </a:lnTo>
                  <a:lnTo>
                    <a:pt x="82" y="975"/>
                  </a:lnTo>
                  <a:lnTo>
                    <a:pt x="85" y="964"/>
                  </a:lnTo>
                  <a:lnTo>
                    <a:pt x="88" y="956"/>
                  </a:lnTo>
                  <a:lnTo>
                    <a:pt x="92" y="950"/>
                  </a:lnTo>
                  <a:lnTo>
                    <a:pt x="99" y="947"/>
                  </a:lnTo>
                  <a:lnTo>
                    <a:pt x="107" y="948"/>
                  </a:lnTo>
                  <a:lnTo>
                    <a:pt x="121" y="953"/>
                  </a:lnTo>
                  <a:lnTo>
                    <a:pt x="119" y="959"/>
                  </a:lnTo>
                  <a:lnTo>
                    <a:pt x="117" y="964"/>
                  </a:lnTo>
                  <a:lnTo>
                    <a:pt x="115" y="970"/>
                  </a:lnTo>
                  <a:lnTo>
                    <a:pt x="112" y="975"/>
                  </a:lnTo>
                  <a:lnTo>
                    <a:pt x="110" y="981"/>
                  </a:lnTo>
                  <a:lnTo>
                    <a:pt x="106" y="986"/>
                  </a:lnTo>
                  <a:lnTo>
                    <a:pt x="104" y="992"/>
                  </a:lnTo>
                  <a:lnTo>
                    <a:pt x="100" y="998"/>
                  </a:lnTo>
                  <a:lnTo>
                    <a:pt x="98" y="1004"/>
                  </a:lnTo>
                  <a:lnTo>
                    <a:pt x="97" y="1010"/>
                  </a:lnTo>
                  <a:lnTo>
                    <a:pt x="104" y="1007"/>
                  </a:lnTo>
                  <a:lnTo>
                    <a:pt x="109" y="1001"/>
                  </a:lnTo>
                  <a:lnTo>
                    <a:pt x="112" y="995"/>
                  </a:lnTo>
                  <a:lnTo>
                    <a:pt x="115" y="988"/>
                  </a:lnTo>
                  <a:lnTo>
                    <a:pt x="116" y="980"/>
                  </a:lnTo>
                  <a:lnTo>
                    <a:pt x="118" y="973"/>
                  </a:lnTo>
                  <a:lnTo>
                    <a:pt x="122" y="967"/>
                  </a:lnTo>
                  <a:lnTo>
                    <a:pt x="127" y="963"/>
                  </a:lnTo>
                  <a:lnTo>
                    <a:pt x="134" y="961"/>
                  </a:lnTo>
                  <a:lnTo>
                    <a:pt x="144" y="962"/>
                  </a:lnTo>
                  <a:lnTo>
                    <a:pt x="148" y="966"/>
                  </a:lnTo>
                  <a:lnTo>
                    <a:pt x="149" y="970"/>
                  </a:lnTo>
                  <a:lnTo>
                    <a:pt x="149" y="975"/>
                  </a:lnTo>
                  <a:lnTo>
                    <a:pt x="149" y="979"/>
                  </a:lnTo>
                  <a:lnTo>
                    <a:pt x="147" y="983"/>
                  </a:lnTo>
                  <a:lnTo>
                    <a:pt x="144" y="987"/>
                  </a:lnTo>
                  <a:lnTo>
                    <a:pt x="142" y="991"/>
                  </a:lnTo>
                  <a:lnTo>
                    <a:pt x="140" y="995"/>
                  </a:lnTo>
                  <a:lnTo>
                    <a:pt x="138" y="999"/>
                  </a:lnTo>
                  <a:lnTo>
                    <a:pt x="137" y="1002"/>
                  </a:lnTo>
                  <a:lnTo>
                    <a:pt x="173" y="1002"/>
                  </a:lnTo>
                  <a:lnTo>
                    <a:pt x="172" y="998"/>
                  </a:lnTo>
                  <a:lnTo>
                    <a:pt x="172" y="992"/>
                  </a:lnTo>
                  <a:lnTo>
                    <a:pt x="172" y="987"/>
                  </a:lnTo>
                  <a:lnTo>
                    <a:pt x="173" y="982"/>
                  </a:lnTo>
                  <a:lnTo>
                    <a:pt x="174" y="978"/>
                  </a:lnTo>
                  <a:lnTo>
                    <a:pt x="176" y="974"/>
                  </a:lnTo>
                  <a:lnTo>
                    <a:pt x="179" y="969"/>
                  </a:lnTo>
                  <a:lnTo>
                    <a:pt x="181" y="967"/>
                  </a:lnTo>
                  <a:lnTo>
                    <a:pt x="185" y="963"/>
                  </a:lnTo>
                  <a:lnTo>
                    <a:pt x="190" y="962"/>
                  </a:lnTo>
                  <a:lnTo>
                    <a:pt x="194" y="964"/>
                  </a:lnTo>
                  <a:lnTo>
                    <a:pt x="198" y="968"/>
                  </a:lnTo>
                  <a:lnTo>
                    <a:pt x="200" y="973"/>
                  </a:lnTo>
                  <a:lnTo>
                    <a:pt x="201" y="979"/>
                  </a:lnTo>
                  <a:lnTo>
                    <a:pt x="201" y="983"/>
                  </a:lnTo>
                  <a:lnTo>
                    <a:pt x="201" y="988"/>
                  </a:lnTo>
                  <a:lnTo>
                    <a:pt x="200" y="992"/>
                  </a:lnTo>
                  <a:lnTo>
                    <a:pt x="200" y="993"/>
                  </a:lnTo>
                  <a:lnTo>
                    <a:pt x="200" y="993"/>
                  </a:lnTo>
                  <a:lnTo>
                    <a:pt x="201" y="991"/>
                  </a:lnTo>
                  <a:lnTo>
                    <a:pt x="210" y="992"/>
                  </a:lnTo>
                  <a:lnTo>
                    <a:pt x="216" y="989"/>
                  </a:lnTo>
                  <a:lnTo>
                    <a:pt x="219" y="987"/>
                  </a:lnTo>
                  <a:lnTo>
                    <a:pt x="223" y="982"/>
                  </a:lnTo>
                  <a:lnTo>
                    <a:pt x="225" y="978"/>
                  </a:lnTo>
                  <a:lnTo>
                    <a:pt x="228" y="972"/>
                  </a:lnTo>
                  <a:lnTo>
                    <a:pt x="230" y="967"/>
                  </a:lnTo>
                  <a:lnTo>
                    <a:pt x="234" y="962"/>
                  </a:lnTo>
                  <a:lnTo>
                    <a:pt x="240" y="959"/>
                  </a:lnTo>
                  <a:lnTo>
                    <a:pt x="247" y="957"/>
                  </a:lnTo>
                  <a:lnTo>
                    <a:pt x="244" y="962"/>
                  </a:lnTo>
                  <a:lnTo>
                    <a:pt x="244" y="968"/>
                  </a:lnTo>
                  <a:lnTo>
                    <a:pt x="247" y="974"/>
                  </a:lnTo>
                  <a:lnTo>
                    <a:pt x="249" y="979"/>
                  </a:lnTo>
                  <a:lnTo>
                    <a:pt x="253" y="985"/>
                  </a:lnTo>
                  <a:lnTo>
                    <a:pt x="257" y="989"/>
                  </a:lnTo>
                  <a:lnTo>
                    <a:pt x="262" y="994"/>
                  </a:lnTo>
                  <a:lnTo>
                    <a:pt x="266" y="999"/>
                  </a:lnTo>
                  <a:lnTo>
                    <a:pt x="268" y="1002"/>
                  </a:lnTo>
                  <a:lnTo>
                    <a:pt x="269" y="1006"/>
                  </a:lnTo>
                  <a:lnTo>
                    <a:pt x="276" y="1006"/>
                  </a:lnTo>
                  <a:lnTo>
                    <a:pt x="279" y="1005"/>
                  </a:lnTo>
                  <a:lnTo>
                    <a:pt x="281" y="1004"/>
                  </a:lnTo>
                  <a:lnTo>
                    <a:pt x="282" y="1004"/>
                  </a:lnTo>
                  <a:lnTo>
                    <a:pt x="285" y="1002"/>
                  </a:lnTo>
                  <a:lnTo>
                    <a:pt x="287" y="1001"/>
                  </a:lnTo>
                  <a:lnTo>
                    <a:pt x="288" y="1000"/>
                  </a:lnTo>
                  <a:lnTo>
                    <a:pt x="291" y="1000"/>
                  </a:lnTo>
                  <a:lnTo>
                    <a:pt x="293" y="999"/>
                  </a:lnTo>
                  <a:lnTo>
                    <a:pt x="294" y="998"/>
                  </a:lnTo>
                  <a:lnTo>
                    <a:pt x="297" y="998"/>
                  </a:lnTo>
                  <a:lnTo>
                    <a:pt x="297" y="998"/>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3" name="Freeform 11"/>
            <p:cNvSpPr>
              <a:spLocks/>
            </p:cNvSpPr>
            <p:nvPr/>
          </p:nvSpPr>
          <p:spPr bwMode="auto">
            <a:xfrm>
              <a:off x="2962" y="2068"/>
              <a:ext cx="68" cy="25"/>
            </a:xfrm>
            <a:custGeom>
              <a:avLst/>
              <a:gdLst>
                <a:gd name="T0" fmla="*/ 221 w 412"/>
                <a:gd name="T1" fmla="*/ 12 h 148"/>
                <a:gd name="T2" fmla="*/ 264 w 412"/>
                <a:gd name="T3" fmla="*/ 22 h 148"/>
                <a:gd name="T4" fmla="*/ 306 w 412"/>
                <a:gd name="T5" fmla="*/ 32 h 148"/>
                <a:gd name="T6" fmla="*/ 346 w 412"/>
                <a:gd name="T7" fmla="*/ 47 h 148"/>
                <a:gd name="T8" fmla="*/ 381 w 412"/>
                <a:gd name="T9" fmla="*/ 73 h 148"/>
                <a:gd name="T10" fmla="*/ 412 w 412"/>
                <a:gd name="T11" fmla="*/ 148 h 148"/>
                <a:gd name="T12" fmla="*/ 388 w 412"/>
                <a:gd name="T13" fmla="*/ 140 h 148"/>
                <a:gd name="T14" fmla="*/ 362 w 412"/>
                <a:gd name="T15" fmla="*/ 134 h 148"/>
                <a:gd name="T16" fmla="*/ 337 w 412"/>
                <a:gd name="T17" fmla="*/ 127 h 148"/>
                <a:gd name="T18" fmla="*/ 314 w 412"/>
                <a:gd name="T19" fmla="*/ 119 h 148"/>
                <a:gd name="T20" fmla="*/ 298 w 412"/>
                <a:gd name="T21" fmla="*/ 108 h 148"/>
                <a:gd name="T22" fmla="*/ 286 w 412"/>
                <a:gd name="T23" fmla="*/ 113 h 148"/>
                <a:gd name="T24" fmla="*/ 253 w 412"/>
                <a:gd name="T25" fmla="*/ 121 h 148"/>
                <a:gd name="T26" fmla="*/ 225 w 412"/>
                <a:gd name="T27" fmla="*/ 114 h 148"/>
                <a:gd name="T28" fmla="*/ 198 w 412"/>
                <a:gd name="T29" fmla="*/ 104 h 148"/>
                <a:gd name="T30" fmla="*/ 168 w 412"/>
                <a:gd name="T31" fmla="*/ 103 h 148"/>
                <a:gd name="T32" fmla="*/ 133 w 412"/>
                <a:gd name="T33" fmla="*/ 125 h 148"/>
                <a:gd name="T34" fmla="*/ 179 w 412"/>
                <a:gd name="T35" fmla="*/ 73 h 148"/>
                <a:gd name="T36" fmla="*/ 169 w 412"/>
                <a:gd name="T37" fmla="*/ 69 h 148"/>
                <a:gd name="T38" fmla="*/ 158 w 412"/>
                <a:gd name="T39" fmla="*/ 70 h 148"/>
                <a:gd name="T40" fmla="*/ 148 w 412"/>
                <a:gd name="T41" fmla="*/ 76 h 148"/>
                <a:gd name="T42" fmla="*/ 138 w 412"/>
                <a:gd name="T43" fmla="*/ 82 h 148"/>
                <a:gd name="T44" fmla="*/ 110 w 412"/>
                <a:gd name="T45" fmla="*/ 113 h 148"/>
                <a:gd name="T46" fmla="*/ 104 w 412"/>
                <a:gd name="T47" fmla="*/ 106 h 148"/>
                <a:gd name="T48" fmla="*/ 106 w 412"/>
                <a:gd name="T49" fmla="*/ 98 h 148"/>
                <a:gd name="T50" fmla="*/ 113 w 412"/>
                <a:gd name="T51" fmla="*/ 92 h 148"/>
                <a:gd name="T52" fmla="*/ 119 w 412"/>
                <a:gd name="T53" fmla="*/ 87 h 148"/>
                <a:gd name="T54" fmla="*/ 121 w 412"/>
                <a:gd name="T55" fmla="*/ 79 h 148"/>
                <a:gd name="T56" fmla="*/ 136 w 412"/>
                <a:gd name="T57" fmla="*/ 69 h 148"/>
                <a:gd name="T58" fmla="*/ 154 w 412"/>
                <a:gd name="T59" fmla="*/ 64 h 148"/>
                <a:gd name="T60" fmla="*/ 171 w 412"/>
                <a:gd name="T61" fmla="*/ 58 h 148"/>
                <a:gd name="T62" fmla="*/ 186 w 412"/>
                <a:gd name="T63" fmla="*/ 50 h 148"/>
                <a:gd name="T64" fmla="*/ 195 w 412"/>
                <a:gd name="T65" fmla="*/ 34 h 148"/>
                <a:gd name="T66" fmla="*/ 169 w 412"/>
                <a:gd name="T67" fmla="*/ 29 h 148"/>
                <a:gd name="T68" fmla="*/ 145 w 412"/>
                <a:gd name="T69" fmla="*/ 38 h 148"/>
                <a:gd name="T70" fmla="*/ 123 w 412"/>
                <a:gd name="T71" fmla="*/ 52 h 148"/>
                <a:gd name="T72" fmla="*/ 100 w 412"/>
                <a:gd name="T73" fmla="*/ 65 h 148"/>
                <a:gd name="T74" fmla="*/ 76 w 412"/>
                <a:gd name="T75" fmla="*/ 72 h 148"/>
                <a:gd name="T76" fmla="*/ 29 w 412"/>
                <a:gd name="T77" fmla="*/ 108 h 148"/>
                <a:gd name="T78" fmla="*/ 42 w 412"/>
                <a:gd name="T79" fmla="*/ 91 h 148"/>
                <a:gd name="T80" fmla="*/ 62 w 412"/>
                <a:gd name="T81" fmla="*/ 77 h 148"/>
                <a:gd name="T82" fmla="*/ 82 w 412"/>
                <a:gd name="T83" fmla="*/ 62 h 148"/>
                <a:gd name="T84" fmla="*/ 89 w 412"/>
                <a:gd name="T85" fmla="*/ 45 h 148"/>
                <a:gd name="T86" fmla="*/ 76 w 412"/>
                <a:gd name="T87" fmla="*/ 22 h 148"/>
                <a:gd name="T88" fmla="*/ 62 w 412"/>
                <a:gd name="T89" fmla="*/ 20 h 148"/>
                <a:gd name="T90" fmla="*/ 48 w 412"/>
                <a:gd name="T91" fmla="*/ 24 h 148"/>
                <a:gd name="T92" fmla="*/ 33 w 412"/>
                <a:gd name="T93" fmla="*/ 31 h 148"/>
                <a:gd name="T94" fmla="*/ 20 w 412"/>
                <a:gd name="T95" fmla="*/ 38 h 148"/>
                <a:gd name="T96" fmla="*/ 7 w 412"/>
                <a:gd name="T97" fmla="*/ 44 h 148"/>
                <a:gd name="T98" fmla="*/ 18 w 412"/>
                <a:gd name="T99" fmla="*/ 27 h 148"/>
                <a:gd name="T100" fmla="*/ 56 w 412"/>
                <a:gd name="T101" fmla="*/ 13 h 148"/>
                <a:gd name="T102" fmla="*/ 98 w 412"/>
                <a:gd name="T103" fmla="*/ 2 h 148"/>
                <a:gd name="T104" fmla="*/ 138 w 412"/>
                <a:gd name="T105" fmla="*/ 0 h 148"/>
                <a:gd name="T106" fmla="*/ 177 w 412"/>
                <a:gd name="T107" fmla="*/ 10 h 148"/>
                <a:gd name="T108" fmla="*/ 196 w 412"/>
                <a:gd name="T109" fmla="*/ 21 h 148"/>
                <a:gd name="T110" fmla="*/ 199 w 412"/>
                <a:gd name="T111" fmla="*/ 19 h 148"/>
                <a:gd name="T112" fmla="*/ 200 w 412"/>
                <a:gd name="T113" fmla="*/ 15 h 148"/>
                <a:gd name="T114" fmla="*/ 200 w 412"/>
                <a:gd name="T115" fmla="*/ 10 h 148"/>
                <a:gd name="T116" fmla="*/ 200 w 412"/>
                <a:gd name="T117" fmla="*/ 7 h 148"/>
                <a:gd name="T118" fmla="*/ 200 w 412"/>
                <a:gd name="T119" fmla="*/ 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2" h="148">
                  <a:moveTo>
                    <a:pt x="200" y="6"/>
                  </a:moveTo>
                  <a:lnTo>
                    <a:pt x="221" y="12"/>
                  </a:lnTo>
                  <a:lnTo>
                    <a:pt x="243" y="18"/>
                  </a:lnTo>
                  <a:lnTo>
                    <a:pt x="264" y="22"/>
                  </a:lnTo>
                  <a:lnTo>
                    <a:pt x="286" y="27"/>
                  </a:lnTo>
                  <a:lnTo>
                    <a:pt x="306" y="32"/>
                  </a:lnTo>
                  <a:lnTo>
                    <a:pt x="326" y="39"/>
                  </a:lnTo>
                  <a:lnTo>
                    <a:pt x="346" y="47"/>
                  </a:lnTo>
                  <a:lnTo>
                    <a:pt x="364" y="59"/>
                  </a:lnTo>
                  <a:lnTo>
                    <a:pt x="381" y="73"/>
                  </a:lnTo>
                  <a:lnTo>
                    <a:pt x="395" y="91"/>
                  </a:lnTo>
                  <a:lnTo>
                    <a:pt x="412" y="148"/>
                  </a:lnTo>
                  <a:lnTo>
                    <a:pt x="400" y="145"/>
                  </a:lnTo>
                  <a:lnTo>
                    <a:pt x="388" y="140"/>
                  </a:lnTo>
                  <a:lnTo>
                    <a:pt x="375" y="138"/>
                  </a:lnTo>
                  <a:lnTo>
                    <a:pt x="362" y="134"/>
                  </a:lnTo>
                  <a:lnTo>
                    <a:pt x="349" y="130"/>
                  </a:lnTo>
                  <a:lnTo>
                    <a:pt x="337" y="127"/>
                  </a:lnTo>
                  <a:lnTo>
                    <a:pt x="325" y="123"/>
                  </a:lnTo>
                  <a:lnTo>
                    <a:pt x="314" y="119"/>
                  </a:lnTo>
                  <a:lnTo>
                    <a:pt x="306" y="114"/>
                  </a:lnTo>
                  <a:lnTo>
                    <a:pt x="298" y="108"/>
                  </a:lnTo>
                  <a:lnTo>
                    <a:pt x="286" y="120"/>
                  </a:lnTo>
                  <a:lnTo>
                    <a:pt x="286" y="113"/>
                  </a:lnTo>
                  <a:lnTo>
                    <a:pt x="269" y="120"/>
                  </a:lnTo>
                  <a:lnTo>
                    <a:pt x="253" y="121"/>
                  </a:lnTo>
                  <a:lnTo>
                    <a:pt x="238" y="119"/>
                  </a:lnTo>
                  <a:lnTo>
                    <a:pt x="225" y="114"/>
                  </a:lnTo>
                  <a:lnTo>
                    <a:pt x="211" y="109"/>
                  </a:lnTo>
                  <a:lnTo>
                    <a:pt x="198" y="104"/>
                  </a:lnTo>
                  <a:lnTo>
                    <a:pt x="183" y="101"/>
                  </a:lnTo>
                  <a:lnTo>
                    <a:pt x="168" y="103"/>
                  </a:lnTo>
                  <a:lnTo>
                    <a:pt x="151" y="110"/>
                  </a:lnTo>
                  <a:lnTo>
                    <a:pt x="133" y="125"/>
                  </a:lnTo>
                  <a:lnTo>
                    <a:pt x="183" y="79"/>
                  </a:lnTo>
                  <a:lnTo>
                    <a:pt x="179" y="73"/>
                  </a:lnTo>
                  <a:lnTo>
                    <a:pt x="174" y="70"/>
                  </a:lnTo>
                  <a:lnTo>
                    <a:pt x="169" y="69"/>
                  </a:lnTo>
                  <a:lnTo>
                    <a:pt x="163" y="69"/>
                  </a:lnTo>
                  <a:lnTo>
                    <a:pt x="158" y="70"/>
                  </a:lnTo>
                  <a:lnTo>
                    <a:pt x="152" y="72"/>
                  </a:lnTo>
                  <a:lnTo>
                    <a:pt x="148" y="76"/>
                  </a:lnTo>
                  <a:lnTo>
                    <a:pt x="143" y="78"/>
                  </a:lnTo>
                  <a:lnTo>
                    <a:pt x="138" y="82"/>
                  </a:lnTo>
                  <a:lnTo>
                    <a:pt x="133" y="84"/>
                  </a:lnTo>
                  <a:lnTo>
                    <a:pt x="110" y="113"/>
                  </a:lnTo>
                  <a:lnTo>
                    <a:pt x="105" y="109"/>
                  </a:lnTo>
                  <a:lnTo>
                    <a:pt x="104" y="106"/>
                  </a:lnTo>
                  <a:lnTo>
                    <a:pt x="104" y="102"/>
                  </a:lnTo>
                  <a:lnTo>
                    <a:pt x="106" y="98"/>
                  </a:lnTo>
                  <a:lnTo>
                    <a:pt x="110" y="96"/>
                  </a:lnTo>
                  <a:lnTo>
                    <a:pt x="113" y="92"/>
                  </a:lnTo>
                  <a:lnTo>
                    <a:pt x="117" y="90"/>
                  </a:lnTo>
                  <a:lnTo>
                    <a:pt x="119" y="87"/>
                  </a:lnTo>
                  <a:lnTo>
                    <a:pt x="121" y="83"/>
                  </a:lnTo>
                  <a:lnTo>
                    <a:pt x="121" y="79"/>
                  </a:lnTo>
                  <a:lnTo>
                    <a:pt x="129" y="73"/>
                  </a:lnTo>
                  <a:lnTo>
                    <a:pt x="136" y="69"/>
                  </a:lnTo>
                  <a:lnTo>
                    <a:pt x="145" y="66"/>
                  </a:lnTo>
                  <a:lnTo>
                    <a:pt x="154" y="64"/>
                  </a:lnTo>
                  <a:lnTo>
                    <a:pt x="163" y="62"/>
                  </a:lnTo>
                  <a:lnTo>
                    <a:pt x="171" y="58"/>
                  </a:lnTo>
                  <a:lnTo>
                    <a:pt x="179" y="56"/>
                  </a:lnTo>
                  <a:lnTo>
                    <a:pt x="186" y="50"/>
                  </a:lnTo>
                  <a:lnTo>
                    <a:pt x="192" y="44"/>
                  </a:lnTo>
                  <a:lnTo>
                    <a:pt x="195" y="34"/>
                  </a:lnTo>
                  <a:lnTo>
                    <a:pt x="181" y="29"/>
                  </a:lnTo>
                  <a:lnTo>
                    <a:pt x="169" y="29"/>
                  </a:lnTo>
                  <a:lnTo>
                    <a:pt x="156" y="32"/>
                  </a:lnTo>
                  <a:lnTo>
                    <a:pt x="145" y="38"/>
                  </a:lnTo>
                  <a:lnTo>
                    <a:pt x="133" y="44"/>
                  </a:lnTo>
                  <a:lnTo>
                    <a:pt x="123" y="52"/>
                  </a:lnTo>
                  <a:lnTo>
                    <a:pt x="112" y="59"/>
                  </a:lnTo>
                  <a:lnTo>
                    <a:pt x="100" y="65"/>
                  </a:lnTo>
                  <a:lnTo>
                    <a:pt x="88" y="70"/>
                  </a:lnTo>
                  <a:lnTo>
                    <a:pt x="76" y="72"/>
                  </a:lnTo>
                  <a:lnTo>
                    <a:pt x="36" y="113"/>
                  </a:lnTo>
                  <a:lnTo>
                    <a:pt x="29" y="108"/>
                  </a:lnTo>
                  <a:lnTo>
                    <a:pt x="33" y="100"/>
                  </a:lnTo>
                  <a:lnTo>
                    <a:pt x="42" y="91"/>
                  </a:lnTo>
                  <a:lnTo>
                    <a:pt x="51" y="84"/>
                  </a:lnTo>
                  <a:lnTo>
                    <a:pt x="62" y="77"/>
                  </a:lnTo>
                  <a:lnTo>
                    <a:pt x="73" y="70"/>
                  </a:lnTo>
                  <a:lnTo>
                    <a:pt x="82" y="62"/>
                  </a:lnTo>
                  <a:lnTo>
                    <a:pt x="88" y="53"/>
                  </a:lnTo>
                  <a:lnTo>
                    <a:pt x="89" y="45"/>
                  </a:lnTo>
                  <a:lnTo>
                    <a:pt x="86" y="34"/>
                  </a:lnTo>
                  <a:lnTo>
                    <a:pt x="76" y="22"/>
                  </a:lnTo>
                  <a:lnTo>
                    <a:pt x="69" y="20"/>
                  </a:lnTo>
                  <a:lnTo>
                    <a:pt x="62" y="20"/>
                  </a:lnTo>
                  <a:lnTo>
                    <a:pt x="55" y="21"/>
                  </a:lnTo>
                  <a:lnTo>
                    <a:pt x="48" y="24"/>
                  </a:lnTo>
                  <a:lnTo>
                    <a:pt x="41" y="27"/>
                  </a:lnTo>
                  <a:lnTo>
                    <a:pt x="33" y="31"/>
                  </a:lnTo>
                  <a:lnTo>
                    <a:pt x="27" y="34"/>
                  </a:lnTo>
                  <a:lnTo>
                    <a:pt x="20" y="38"/>
                  </a:lnTo>
                  <a:lnTo>
                    <a:pt x="13" y="41"/>
                  </a:lnTo>
                  <a:lnTo>
                    <a:pt x="7" y="44"/>
                  </a:lnTo>
                  <a:lnTo>
                    <a:pt x="0" y="34"/>
                  </a:lnTo>
                  <a:lnTo>
                    <a:pt x="18" y="27"/>
                  </a:lnTo>
                  <a:lnTo>
                    <a:pt x="37" y="20"/>
                  </a:lnTo>
                  <a:lnTo>
                    <a:pt x="56" y="13"/>
                  </a:lnTo>
                  <a:lnTo>
                    <a:pt x="77" y="7"/>
                  </a:lnTo>
                  <a:lnTo>
                    <a:pt x="98" y="2"/>
                  </a:lnTo>
                  <a:lnTo>
                    <a:pt x="118" y="0"/>
                  </a:lnTo>
                  <a:lnTo>
                    <a:pt x="138" y="0"/>
                  </a:lnTo>
                  <a:lnTo>
                    <a:pt x="158" y="3"/>
                  </a:lnTo>
                  <a:lnTo>
                    <a:pt x="177" y="10"/>
                  </a:lnTo>
                  <a:lnTo>
                    <a:pt x="195" y="22"/>
                  </a:lnTo>
                  <a:lnTo>
                    <a:pt x="196" y="21"/>
                  </a:lnTo>
                  <a:lnTo>
                    <a:pt x="199" y="20"/>
                  </a:lnTo>
                  <a:lnTo>
                    <a:pt x="199" y="19"/>
                  </a:lnTo>
                  <a:lnTo>
                    <a:pt x="200" y="16"/>
                  </a:lnTo>
                  <a:lnTo>
                    <a:pt x="200" y="15"/>
                  </a:lnTo>
                  <a:lnTo>
                    <a:pt x="200" y="13"/>
                  </a:lnTo>
                  <a:lnTo>
                    <a:pt x="200" y="10"/>
                  </a:lnTo>
                  <a:lnTo>
                    <a:pt x="200" y="9"/>
                  </a:lnTo>
                  <a:lnTo>
                    <a:pt x="200" y="7"/>
                  </a:lnTo>
                  <a:lnTo>
                    <a:pt x="200" y="6"/>
                  </a:lnTo>
                  <a:lnTo>
                    <a:pt x="200" y="6"/>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4" name="Freeform 12"/>
            <p:cNvSpPr>
              <a:spLocks/>
            </p:cNvSpPr>
            <p:nvPr/>
          </p:nvSpPr>
          <p:spPr bwMode="auto">
            <a:xfrm>
              <a:off x="2962" y="2075"/>
              <a:ext cx="9" cy="8"/>
            </a:xfrm>
            <a:custGeom>
              <a:avLst/>
              <a:gdLst>
                <a:gd name="T0" fmla="*/ 0 w 57"/>
                <a:gd name="T1" fmla="*/ 47 h 47"/>
                <a:gd name="T2" fmla="*/ 1 w 57"/>
                <a:gd name="T3" fmla="*/ 37 h 47"/>
                <a:gd name="T4" fmla="*/ 5 w 57"/>
                <a:gd name="T5" fmla="*/ 29 h 47"/>
                <a:gd name="T6" fmla="*/ 10 w 57"/>
                <a:gd name="T7" fmla="*/ 25 h 47"/>
                <a:gd name="T8" fmla="*/ 16 w 57"/>
                <a:gd name="T9" fmla="*/ 21 h 47"/>
                <a:gd name="T10" fmla="*/ 23 w 57"/>
                <a:gd name="T11" fmla="*/ 19 h 47"/>
                <a:gd name="T12" fmla="*/ 31 w 57"/>
                <a:gd name="T13" fmla="*/ 18 h 47"/>
                <a:gd name="T14" fmla="*/ 38 w 57"/>
                <a:gd name="T15" fmla="*/ 15 h 47"/>
                <a:gd name="T16" fmla="*/ 45 w 57"/>
                <a:gd name="T17" fmla="*/ 12 h 47"/>
                <a:gd name="T18" fmla="*/ 52 w 57"/>
                <a:gd name="T19" fmla="*/ 7 h 47"/>
                <a:gd name="T20" fmla="*/ 57 w 57"/>
                <a:gd name="T21" fmla="*/ 0 h 47"/>
                <a:gd name="T22" fmla="*/ 56 w 57"/>
                <a:gd name="T23" fmla="*/ 3 h 47"/>
                <a:gd name="T24" fmla="*/ 52 w 57"/>
                <a:gd name="T25" fmla="*/ 7 h 47"/>
                <a:gd name="T26" fmla="*/ 48 w 57"/>
                <a:gd name="T27" fmla="*/ 10 h 47"/>
                <a:gd name="T28" fmla="*/ 42 w 57"/>
                <a:gd name="T29" fmla="*/ 15 h 47"/>
                <a:gd name="T30" fmla="*/ 35 w 57"/>
                <a:gd name="T31" fmla="*/ 21 h 47"/>
                <a:gd name="T32" fmla="*/ 27 w 57"/>
                <a:gd name="T33" fmla="*/ 26 h 47"/>
                <a:gd name="T34" fmla="*/ 20 w 57"/>
                <a:gd name="T35" fmla="*/ 32 h 47"/>
                <a:gd name="T36" fmla="*/ 13 w 57"/>
                <a:gd name="T37" fmla="*/ 37 h 47"/>
                <a:gd name="T38" fmla="*/ 6 w 57"/>
                <a:gd name="T39" fmla="*/ 43 h 47"/>
                <a:gd name="T40" fmla="*/ 0 w 57"/>
                <a:gd name="T41" fmla="*/ 47 h 47"/>
                <a:gd name="T42" fmla="*/ 0 w 57"/>
                <a:gd name="T43"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47">
                  <a:moveTo>
                    <a:pt x="0" y="47"/>
                  </a:moveTo>
                  <a:lnTo>
                    <a:pt x="1" y="37"/>
                  </a:lnTo>
                  <a:lnTo>
                    <a:pt x="5" y="29"/>
                  </a:lnTo>
                  <a:lnTo>
                    <a:pt x="10" y="25"/>
                  </a:lnTo>
                  <a:lnTo>
                    <a:pt x="16" y="21"/>
                  </a:lnTo>
                  <a:lnTo>
                    <a:pt x="23" y="19"/>
                  </a:lnTo>
                  <a:lnTo>
                    <a:pt x="31" y="18"/>
                  </a:lnTo>
                  <a:lnTo>
                    <a:pt x="38" y="15"/>
                  </a:lnTo>
                  <a:lnTo>
                    <a:pt x="45" y="12"/>
                  </a:lnTo>
                  <a:lnTo>
                    <a:pt x="52" y="7"/>
                  </a:lnTo>
                  <a:lnTo>
                    <a:pt x="57" y="0"/>
                  </a:lnTo>
                  <a:lnTo>
                    <a:pt x="56" y="3"/>
                  </a:lnTo>
                  <a:lnTo>
                    <a:pt x="52" y="7"/>
                  </a:lnTo>
                  <a:lnTo>
                    <a:pt x="48" y="10"/>
                  </a:lnTo>
                  <a:lnTo>
                    <a:pt x="42" y="15"/>
                  </a:lnTo>
                  <a:lnTo>
                    <a:pt x="35" y="21"/>
                  </a:lnTo>
                  <a:lnTo>
                    <a:pt x="27" y="26"/>
                  </a:lnTo>
                  <a:lnTo>
                    <a:pt x="20" y="32"/>
                  </a:lnTo>
                  <a:lnTo>
                    <a:pt x="13" y="37"/>
                  </a:lnTo>
                  <a:lnTo>
                    <a:pt x="6" y="43"/>
                  </a:lnTo>
                  <a:lnTo>
                    <a:pt x="0" y="47"/>
                  </a:lnTo>
                  <a:lnTo>
                    <a:pt x="0" y="47"/>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5" name="Freeform 13"/>
            <p:cNvSpPr>
              <a:spLocks/>
            </p:cNvSpPr>
            <p:nvPr/>
          </p:nvSpPr>
          <p:spPr bwMode="auto">
            <a:xfrm>
              <a:off x="2905" y="2082"/>
              <a:ext cx="89" cy="131"/>
            </a:xfrm>
            <a:custGeom>
              <a:avLst/>
              <a:gdLst>
                <a:gd name="T0" fmla="*/ 378 w 538"/>
                <a:gd name="T1" fmla="*/ 124 h 787"/>
                <a:gd name="T2" fmla="*/ 386 w 538"/>
                <a:gd name="T3" fmla="*/ 128 h 787"/>
                <a:gd name="T4" fmla="*/ 361 w 538"/>
                <a:gd name="T5" fmla="*/ 157 h 787"/>
                <a:gd name="T6" fmla="*/ 375 w 538"/>
                <a:gd name="T7" fmla="*/ 180 h 787"/>
                <a:gd name="T8" fmla="*/ 378 w 538"/>
                <a:gd name="T9" fmla="*/ 188 h 787"/>
                <a:gd name="T10" fmla="*/ 367 w 538"/>
                <a:gd name="T11" fmla="*/ 200 h 787"/>
                <a:gd name="T12" fmla="*/ 389 w 538"/>
                <a:gd name="T13" fmla="*/ 258 h 787"/>
                <a:gd name="T14" fmla="*/ 376 w 538"/>
                <a:gd name="T15" fmla="*/ 258 h 787"/>
                <a:gd name="T16" fmla="*/ 372 w 538"/>
                <a:gd name="T17" fmla="*/ 270 h 787"/>
                <a:gd name="T18" fmla="*/ 379 w 538"/>
                <a:gd name="T19" fmla="*/ 285 h 787"/>
                <a:gd name="T20" fmla="*/ 362 w 538"/>
                <a:gd name="T21" fmla="*/ 297 h 787"/>
                <a:gd name="T22" fmla="*/ 395 w 538"/>
                <a:gd name="T23" fmla="*/ 308 h 787"/>
                <a:gd name="T24" fmla="*/ 454 w 538"/>
                <a:gd name="T25" fmla="*/ 289 h 787"/>
                <a:gd name="T26" fmla="*/ 538 w 538"/>
                <a:gd name="T27" fmla="*/ 245 h 787"/>
                <a:gd name="T28" fmla="*/ 526 w 538"/>
                <a:gd name="T29" fmla="*/ 297 h 787"/>
                <a:gd name="T30" fmla="*/ 487 w 538"/>
                <a:gd name="T31" fmla="*/ 317 h 787"/>
                <a:gd name="T32" fmla="*/ 461 w 538"/>
                <a:gd name="T33" fmla="*/ 322 h 787"/>
                <a:gd name="T34" fmla="*/ 467 w 538"/>
                <a:gd name="T35" fmla="*/ 374 h 787"/>
                <a:gd name="T36" fmla="*/ 504 w 538"/>
                <a:gd name="T37" fmla="*/ 410 h 787"/>
                <a:gd name="T38" fmla="*/ 224 w 538"/>
                <a:gd name="T39" fmla="*/ 697 h 787"/>
                <a:gd name="T40" fmla="*/ 206 w 538"/>
                <a:gd name="T41" fmla="*/ 716 h 787"/>
                <a:gd name="T42" fmla="*/ 165 w 538"/>
                <a:gd name="T43" fmla="*/ 730 h 787"/>
                <a:gd name="T44" fmla="*/ 253 w 538"/>
                <a:gd name="T45" fmla="*/ 639 h 787"/>
                <a:gd name="T46" fmla="*/ 212 w 538"/>
                <a:gd name="T47" fmla="*/ 645 h 787"/>
                <a:gd name="T48" fmla="*/ 218 w 538"/>
                <a:gd name="T49" fmla="*/ 636 h 787"/>
                <a:gd name="T50" fmla="*/ 200 w 538"/>
                <a:gd name="T51" fmla="*/ 611 h 787"/>
                <a:gd name="T52" fmla="*/ 207 w 538"/>
                <a:gd name="T53" fmla="*/ 582 h 787"/>
                <a:gd name="T54" fmla="*/ 193 w 538"/>
                <a:gd name="T55" fmla="*/ 560 h 787"/>
                <a:gd name="T56" fmla="*/ 162 w 538"/>
                <a:gd name="T57" fmla="*/ 555 h 787"/>
                <a:gd name="T58" fmla="*/ 173 w 538"/>
                <a:gd name="T59" fmla="*/ 533 h 787"/>
                <a:gd name="T60" fmla="*/ 143 w 538"/>
                <a:gd name="T61" fmla="*/ 534 h 787"/>
                <a:gd name="T62" fmla="*/ 122 w 538"/>
                <a:gd name="T63" fmla="*/ 544 h 787"/>
                <a:gd name="T64" fmla="*/ 130 w 538"/>
                <a:gd name="T65" fmla="*/ 505 h 787"/>
                <a:gd name="T66" fmla="*/ 100 w 538"/>
                <a:gd name="T67" fmla="*/ 512 h 787"/>
                <a:gd name="T68" fmla="*/ 93 w 538"/>
                <a:gd name="T69" fmla="*/ 487 h 787"/>
                <a:gd name="T70" fmla="*/ 62 w 538"/>
                <a:gd name="T71" fmla="*/ 511 h 787"/>
                <a:gd name="T72" fmla="*/ 68 w 538"/>
                <a:gd name="T73" fmla="*/ 493 h 787"/>
                <a:gd name="T74" fmla="*/ 48 w 538"/>
                <a:gd name="T75" fmla="*/ 445 h 787"/>
                <a:gd name="T76" fmla="*/ 54 w 538"/>
                <a:gd name="T77" fmla="*/ 451 h 787"/>
                <a:gd name="T78" fmla="*/ 53 w 538"/>
                <a:gd name="T79" fmla="*/ 412 h 787"/>
                <a:gd name="T80" fmla="*/ 77 w 538"/>
                <a:gd name="T81" fmla="*/ 338 h 787"/>
                <a:gd name="T82" fmla="*/ 178 w 538"/>
                <a:gd name="T83" fmla="*/ 295 h 787"/>
                <a:gd name="T84" fmla="*/ 225 w 538"/>
                <a:gd name="T85" fmla="*/ 262 h 787"/>
                <a:gd name="T86" fmla="*/ 196 w 538"/>
                <a:gd name="T87" fmla="*/ 252 h 787"/>
                <a:gd name="T88" fmla="*/ 203 w 538"/>
                <a:gd name="T89" fmla="*/ 239 h 787"/>
                <a:gd name="T90" fmla="*/ 179 w 538"/>
                <a:gd name="T91" fmla="*/ 235 h 787"/>
                <a:gd name="T92" fmla="*/ 190 w 538"/>
                <a:gd name="T93" fmla="*/ 225 h 787"/>
                <a:gd name="T94" fmla="*/ 150 w 538"/>
                <a:gd name="T95" fmla="*/ 257 h 787"/>
                <a:gd name="T96" fmla="*/ 83 w 538"/>
                <a:gd name="T97" fmla="*/ 292 h 787"/>
                <a:gd name="T98" fmla="*/ 133 w 538"/>
                <a:gd name="T99" fmla="*/ 202 h 787"/>
                <a:gd name="T100" fmla="*/ 117 w 538"/>
                <a:gd name="T101" fmla="*/ 188 h 787"/>
                <a:gd name="T102" fmla="*/ 84 w 538"/>
                <a:gd name="T103" fmla="*/ 180 h 787"/>
                <a:gd name="T104" fmla="*/ 53 w 538"/>
                <a:gd name="T105" fmla="*/ 172 h 787"/>
                <a:gd name="T106" fmla="*/ 29 w 538"/>
                <a:gd name="T107" fmla="*/ 168 h 787"/>
                <a:gd name="T108" fmla="*/ 0 w 538"/>
                <a:gd name="T109" fmla="*/ 156 h 787"/>
                <a:gd name="T110" fmla="*/ 11 w 538"/>
                <a:gd name="T111" fmla="*/ 145 h 787"/>
                <a:gd name="T112" fmla="*/ 54 w 538"/>
                <a:gd name="T113" fmla="*/ 98 h 787"/>
                <a:gd name="T114" fmla="*/ 130 w 538"/>
                <a:gd name="T115" fmla="*/ 105 h 787"/>
                <a:gd name="T116" fmla="*/ 162 w 538"/>
                <a:gd name="T117" fmla="*/ 113 h 787"/>
                <a:gd name="T118" fmla="*/ 203 w 538"/>
                <a:gd name="T119" fmla="*/ 39 h 787"/>
                <a:gd name="T120" fmla="*/ 274 w 538"/>
                <a:gd name="T121" fmla="*/ 7 h 787"/>
                <a:gd name="T122" fmla="*/ 338 w 538"/>
                <a:gd name="T123" fmla="*/ 45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38" h="787">
                  <a:moveTo>
                    <a:pt x="372" y="93"/>
                  </a:moveTo>
                  <a:lnTo>
                    <a:pt x="362" y="114"/>
                  </a:lnTo>
                  <a:lnTo>
                    <a:pt x="364" y="115"/>
                  </a:lnTo>
                  <a:lnTo>
                    <a:pt x="368" y="117"/>
                  </a:lnTo>
                  <a:lnTo>
                    <a:pt x="372" y="119"/>
                  </a:lnTo>
                  <a:lnTo>
                    <a:pt x="374" y="121"/>
                  </a:lnTo>
                  <a:lnTo>
                    <a:pt x="378" y="124"/>
                  </a:lnTo>
                  <a:lnTo>
                    <a:pt x="381" y="126"/>
                  </a:lnTo>
                  <a:lnTo>
                    <a:pt x="385" y="126"/>
                  </a:lnTo>
                  <a:lnTo>
                    <a:pt x="388" y="126"/>
                  </a:lnTo>
                  <a:lnTo>
                    <a:pt x="392" y="125"/>
                  </a:lnTo>
                  <a:lnTo>
                    <a:pt x="395" y="121"/>
                  </a:lnTo>
                  <a:lnTo>
                    <a:pt x="392" y="125"/>
                  </a:lnTo>
                  <a:lnTo>
                    <a:pt x="386" y="128"/>
                  </a:lnTo>
                  <a:lnTo>
                    <a:pt x="380" y="131"/>
                  </a:lnTo>
                  <a:lnTo>
                    <a:pt x="374" y="133"/>
                  </a:lnTo>
                  <a:lnTo>
                    <a:pt x="368" y="137"/>
                  </a:lnTo>
                  <a:lnTo>
                    <a:pt x="363" y="140"/>
                  </a:lnTo>
                  <a:lnTo>
                    <a:pt x="361" y="145"/>
                  </a:lnTo>
                  <a:lnTo>
                    <a:pt x="360" y="150"/>
                  </a:lnTo>
                  <a:lnTo>
                    <a:pt x="361" y="157"/>
                  </a:lnTo>
                  <a:lnTo>
                    <a:pt x="367" y="167"/>
                  </a:lnTo>
                  <a:lnTo>
                    <a:pt x="367" y="169"/>
                  </a:lnTo>
                  <a:lnTo>
                    <a:pt x="368" y="171"/>
                  </a:lnTo>
                  <a:lnTo>
                    <a:pt x="369" y="174"/>
                  </a:lnTo>
                  <a:lnTo>
                    <a:pt x="372" y="176"/>
                  </a:lnTo>
                  <a:lnTo>
                    <a:pt x="373" y="178"/>
                  </a:lnTo>
                  <a:lnTo>
                    <a:pt x="375" y="180"/>
                  </a:lnTo>
                  <a:lnTo>
                    <a:pt x="378" y="182"/>
                  </a:lnTo>
                  <a:lnTo>
                    <a:pt x="380" y="183"/>
                  </a:lnTo>
                  <a:lnTo>
                    <a:pt x="382" y="186"/>
                  </a:lnTo>
                  <a:lnTo>
                    <a:pt x="384" y="188"/>
                  </a:lnTo>
                  <a:lnTo>
                    <a:pt x="381" y="188"/>
                  </a:lnTo>
                  <a:lnTo>
                    <a:pt x="380" y="188"/>
                  </a:lnTo>
                  <a:lnTo>
                    <a:pt x="378" y="188"/>
                  </a:lnTo>
                  <a:lnTo>
                    <a:pt x="376" y="189"/>
                  </a:lnTo>
                  <a:lnTo>
                    <a:pt x="374" y="191"/>
                  </a:lnTo>
                  <a:lnTo>
                    <a:pt x="373" y="193"/>
                  </a:lnTo>
                  <a:lnTo>
                    <a:pt x="372" y="195"/>
                  </a:lnTo>
                  <a:lnTo>
                    <a:pt x="369" y="196"/>
                  </a:lnTo>
                  <a:lnTo>
                    <a:pt x="368" y="199"/>
                  </a:lnTo>
                  <a:lnTo>
                    <a:pt x="367" y="200"/>
                  </a:lnTo>
                  <a:lnTo>
                    <a:pt x="372" y="207"/>
                  </a:lnTo>
                  <a:lnTo>
                    <a:pt x="355" y="224"/>
                  </a:lnTo>
                  <a:lnTo>
                    <a:pt x="395" y="264"/>
                  </a:lnTo>
                  <a:lnTo>
                    <a:pt x="394" y="262"/>
                  </a:lnTo>
                  <a:lnTo>
                    <a:pt x="393" y="260"/>
                  </a:lnTo>
                  <a:lnTo>
                    <a:pt x="392" y="259"/>
                  </a:lnTo>
                  <a:lnTo>
                    <a:pt x="389" y="258"/>
                  </a:lnTo>
                  <a:lnTo>
                    <a:pt x="388" y="258"/>
                  </a:lnTo>
                  <a:lnTo>
                    <a:pt x="386" y="257"/>
                  </a:lnTo>
                  <a:lnTo>
                    <a:pt x="384" y="257"/>
                  </a:lnTo>
                  <a:lnTo>
                    <a:pt x="382" y="257"/>
                  </a:lnTo>
                  <a:lnTo>
                    <a:pt x="380" y="257"/>
                  </a:lnTo>
                  <a:lnTo>
                    <a:pt x="379" y="257"/>
                  </a:lnTo>
                  <a:lnTo>
                    <a:pt x="376" y="258"/>
                  </a:lnTo>
                  <a:lnTo>
                    <a:pt x="375" y="259"/>
                  </a:lnTo>
                  <a:lnTo>
                    <a:pt x="374" y="260"/>
                  </a:lnTo>
                  <a:lnTo>
                    <a:pt x="373" y="263"/>
                  </a:lnTo>
                  <a:lnTo>
                    <a:pt x="373" y="264"/>
                  </a:lnTo>
                  <a:lnTo>
                    <a:pt x="372" y="266"/>
                  </a:lnTo>
                  <a:lnTo>
                    <a:pt x="372" y="268"/>
                  </a:lnTo>
                  <a:lnTo>
                    <a:pt x="372" y="270"/>
                  </a:lnTo>
                  <a:lnTo>
                    <a:pt x="372" y="272"/>
                  </a:lnTo>
                  <a:lnTo>
                    <a:pt x="372" y="273"/>
                  </a:lnTo>
                  <a:lnTo>
                    <a:pt x="384" y="285"/>
                  </a:lnTo>
                  <a:lnTo>
                    <a:pt x="382" y="285"/>
                  </a:lnTo>
                  <a:lnTo>
                    <a:pt x="381" y="285"/>
                  </a:lnTo>
                  <a:lnTo>
                    <a:pt x="380" y="285"/>
                  </a:lnTo>
                  <a:lnTo>
                    <a:pt x="379" y="285"/>
                  </a:lnTo>
                  <a:lnTo>
                    <a:pt x="378" y="284"/>
                  </a:lnTo>
                  <a:lnTo>
                    <a:pt x="376" y="284"/>
                  </a:lnTo>
                  <a:lnTo>
                    <a:pt x="375" y="283"/>
                  </a:lnTo>
                  <a:lnTo>
                    <a:pt x="374" y="282"/>
                  </a:lnTo>
                  <a:lnTo>
                    <a:pt x="373" y="282"/>
                  </a:lnTo>
                  <a:lnTo>
                    <a:pt x="372" y="281"/>
                  </a:lnTo>
                  <a:lnTo>
                    <a:pt x="362" y="297"/>
                  </a:lnTo>
                  <a:lnTo>
                    <a:pt x="366" y="302"/>
                  </a:lnTo>
                  <a:lnTo>
                    <a:pt x="369" y="306"/>
                  </a:lnTo>
                  <a:lnTo>
                    <a:pt x="374" y="308"/>
                  </a:lnTo>
                  <a:lnTo>
                    <a:pt x="379" y="309"/>
                  </a:lnTo>
                  <a:lnTo>
                    <a:pt x="385" y="309"/>
                  </a:lnTo>
                  <a:lnTo>
                    <a:pt x="389" y="309"/>
                  </a:lnTo>
                  <a:lnTo>
                    <a:pt x="395" y="308"/>
                  </a:lnTo>
                  <a:lnTo>
                    <a:pt x="401" y="308"/>
                  </a:lnTo>
                  <a:lnTo>
                    <a:pt x="407" y="308"/>
                  </a:lnTo>
                  <a:lnTo>
                    <a:pt x="412" y="309"/>
                  </a:lnTo>
                  <a:lnTo>
                    <a:pt x="419" y="301"/>
                  </a:lnTo>
                  <a:lnTo>
                    <a:pt x="430" y="296"/>
                  </a:lnTo>
                  <a:lnTo>
                    <a:pt x="442" y="292"/>
                  </a:lnTo>
                  <a:lnTo>
                    <a:pt x="454" y="289"/>
                  </a:lnTo>
                  <a:lnTo>
                    <a:pt x="467" y="287"/>
                  </a:lnTo>
                  <a:lnTo>
                    <a:pt x="478" y="283"/>
                  </a:lnTo>
                  <a:lnTo>
                    <a:pt x="487" y="278"/>
                  </a:lnTo>
                  <a:lnTo>
                    <a:pt x="494" y="270"/>
                  </a:lnTo>
                  <a:lnTo>
                    <a:pt x="495" y="259"/>
                  </a:lnTo>
                  <a:lnTo>
                    <a:pt x="493" y="245"/>
                  </a:lnTo>
                  <a:lnTo>
                    <a:pt x="538" y="245"/>
                  </a:lnTo>
                  <a:lnTo>
                    <a:pt x="533" y="252"/>
                  </a:lnTo>
                  <a:lnTo>
                    <a:pt x="530" y="259"/>
                  </a:lnTo>
                  <a:lnTo>
                    <a:pt x="527" y="266"/>
                  </a:lnTo>
                  <a:lnTo>
                    <a:pt x="527" y="275"/>
                  </a:lnTo>
                  <a:lnTo>
                    <a:pt x="527" y="282"/>
                  </a:lnTo>
                  <a:lnTo>
                    <a:pt x="526" y="290"/>
                  </a:lnTo>
                  <a:lnTo>
                    <a:pt x="526" y="297"/>
                  </a:lnTo>
                  <a:lnTo>
                    <a:pt x="524" y="306"/>
                  </a:lnTo>
                  <a:lnTo>
                    <a:pt x="520" y="313"/>
                  </a:lnTo>
                  <a:lnTo>
                    <a:pt x="514" y="321"/>
                  </a:lnTo>
                  <a:lnTo>
                    <a:pt x="505" y="325"/>
                  </a:lnTo>
                  <a:lnTo>
                    <a:pt x="498" y="325"/>
                  </a:lnTo>
                  <a:lnTo>
                    <a:pt x="492" y="322"/>
                  </a:lnTo>
                  <a:lnTo>
                    <a:pt x="487" y="317"/>
                  </a:lnTo>
                  <a:lnTo>
                    <a:pt x="483" y="311"/>
                  </a:lnTo>
                  <a:lnTo>
                    <a:pt x="479" y="307"/>
                  </a:lnTo>
                  <a:lnTo>
                    <a:pt x="475" y="303"/>
                  </a:lnTo>
                  <a:lnTo>
                    <a:pt x="470" y="303"/>
                  </a:lnTo>
                  <a:lnTo>
                    <a:pt x="464" y="306"/>
                  </a:lnTo>
                  <a:lnTo>
                    <a:pt x="457" y="314"/>
                  </a:lnTo>
                  <a:lnTo>
                    <a:pt x="461" y="322"/>
                  </a:lnTo>
                  <a:lnTo>
                    <a:pt x="463" y="331"/>
                  </a:lnTo>
                  <a:lnTo>
                    <a:pt x="463" y="339"/>
                  </a:lnTo>
                  <a:lnTo>
                    <a:pt x="463" y="347"/>
                  </a:lnTo>
                  <a:lnTo>
                    <a:pt x="463" y="354"/>
                  </a:lnTo>
                  <a:lnTo>
                    <a:pt x="463" y="361"/>
                  </a:lnTo>
                  <a:lnTo>
                    <a:pt x="464" y="369"/>
                  </a:lnTo>
                  <a:lnTo>
                    <a:pt x="467" y="374"/>
                  </a:lnTo>
                  <a:lnTo>
                    <a:pt x="473" y="379"/>
                  </a:lnTo>
                  <a:lnTo>
                    <a:pt x="481" y="383"/>
                  </a:lnTo>
                  <a:lnTo>
                    <a:pt x="476" y="395"/>
                  </a:lnTo>
                  <a:lnTo>
                    <a:pt x="489" y="395"/>
                  </a:lnTo>
                  <a:lnTo>
                    <a:pt x="498" y="398"/>
                  </a:lnTo>
                  <a:lnTo>
                    <a:pt x="503" y="403"/>
                  </a:lnTo>
                  <a:lnTo>
                    <a:pt x="504" y="410"/>
                  </a:lnTo>
                  <a:lnTo>
                    <a:pt x="504" y="418"/>
                  </a:lnTo>
                  <a:lnTo>
                    <a:pt x="501" y="427"/>
                  </a:lnTo>
                  <a:lnTo>
                    <a:pt x="498" y="436"/>
                  </a:lnTo>
                  <a:lnTo>
                    <a:pt x="495" y="446"/>
                  </a:lnTo>
                  <a:lnTo>
                    <a:pt x="493" y="455"/>
                  </a:lnTo>
                  <a:lnTo>
                    <a:pt x="493" y="464"/>
                  </a:lnTo>
                  <a:lnTo>
                    <a:pt x="224" y="697"/>
                  </a:lnTo>
                  <a:lnTo>
                    <a:pt x="217" y="693"/>
                  </a:lnTo>
                  <a:lnTo>
                    <a:pt x="212" y="692"/>
                  </a:lnTo>
                  <a:lnTo>
                    <a:pt x="209" y="694"/>
                  </a:lnTo>
                  <a:lnTo>
                    <a:pt x="207" y="698"/>
                  </a:lnTo>
                  <a:lnTo>
                    <a:pt x="206" y="704"/>
                  </a:lnTo>
                  <a:lnTo>
                    <a:pt x="206" y="710"/>
                  </a:lnTo>
                  <a:lnTo>
                    <a:pt x="206" y="716"/>
                  </a:lnTo>
                  <a:lnTo>
                    <a:pt x="205" y="721"/>
                  </a:lnTo>
                  <a:lnTo>
                    <a:pt x="204" y="726"/>
                  </a:lnTo>
                  <a:lnTo>
                    <a:pt x="200" y="730"/>
                  </a:lnTo>
                  <a:lnTo>
                    <a:pt x="162" y="787"/>
                  </a:lnTo>
                  <a:lnTo>
                    <a:pt x="159" y="764"/>
                  </a:lnTo>
                  <a:lnTo>
                    <a:pt x="160" y="745"/>
                  </a:lnTo>
                  <a:lnTo>
                    <a:pt x="165" y="730"/>
                  </a:lnTo>
                  <a:lnTo>
                    <a:pt x="174" y="716"/>
                  </a:lnTo>
                  <a:lnTo>
                    <a:pt x="185" y="704"/>
                  </a:lnTo>
                  <a:lnTo>
                    <a:pt x="198" y="692"/>
                  </a:lnTo>
                  <a:lnTo>
                    <a:pt x="212" y="680"/>
                  </a:lnTo>
                  <a:lnTo>
                    <a:pt x="226" y="668"/>
                  </a:lnTo>
                  <a:lnTo>
                    <a:pt x="241" y="655"/>
                  </a:lnTo>
                  <a:lnTo>
                    <a:pt x="253" y="639"/>
                  </a:lnTo>
                  <a:lnTo>
                    <a:pt x="247" y="631"/>
                  </a:lnTo>
                  <a:lnTo>
                    <a:pt x="241" y="628"/>
                  </a:lnTo>
                  <a:lnTo>
                    <a:pt x="235" y="628"/>
                  </a:lnTo>
                  <a:lnTo>
                    <a:pt x="229" y="630"/>
                  </a:lnTo>
                  <a:lnTo>
                    <a:pt x="223" y="635"/>
                  </a:lnTo>
                  <a:lnTo>
                    <a:pt x="218" y="639"/>
                  </a:lnTo>
                  <a:lnTo>
                    <a:pt x="212" y="645"/>
                  </a:lnTo>
                  <a:lnTo>
                    <a:pt x="206" y="650"/>
                  </a:lnTo>
                  <a:lnTo>
                    <a:pt x="202" y="654"/>
                  </a:lnTo>
                  <a:lnTo>
                    <a:pt x="196" y="656"/>
                  </a:lnTo>
                  <a:lnTo>
                    <a:pt x="199" y="650"/>
                  </a:lnTo>
                  <a:lnTo>
                    <a:pt x="205" y="644"/>
                  </a:lnTo>
                  <a:lnTo>
                    <a:pt x="211" y="641"/>
                  </a:lnTo>
                  <a:lnTo>
                    <a:pt x="218" y="636"/>
                  </a:lnTo>
                  <a:lnTo>
                    <a:pt x="224" y="631"/>
                  </a:lnTo>
                  <a:lnTo>
                    <a:pt x="231" y="626"/>
                  </a:lnTo>
                  <a:lnTo>
                    <a:pt x="237" y="620"/>
                  </a:lnTo>
                  <a:lnTo>
                    <a:pt x="242" y="615"/>
                  </a:lnTo>
                  <a:lnTo>
                    <a:pt x="246" y="607"/>
                  </a:lnTo>
                  <a:lnTo>
                    <a:pt x="248" y="599"/>
                  </a:lnTo>
                  <a:lnTo>
                    <a:pt x="200" y="611"/>
                  </a:lnTo>
                  <a:lnTo>
                    <a:pt x="200" y="606"/>
                  </a:lnTo>
                  <a:lnTo>
                    <a:pt x="200" y="601"/>
                  </a:lnTo>
                  <a:lnTo>
                    <a:pt x="200" y="598"/>
                  </a:lnTo>
                  <a:lnTo>
                    <a:pt x="202" y="593"/>
                  </a:lnTo>
                  <a:lnTo>
                    <a:pt x="204" y="590"/>
                  </a:lnTo>
                  <a:lnTo>
                    <a:pt x="205" y="586"/>
                  </a:lnTo>
                  <a:lnTo>
                    <a:pt x="207" y="582"/>
                  </a:lnTo>
                  <a:lnTo>
                    <a:pt x="209" y="579"/>
                  </a:lnTo>
                  <a:lnTo>
                    <a:pt x="211" y="574"/>
                  </a:lnTo>
                  <a:lnTo>
                    <a:pt x="212" y="571"/>
                  </a:lnTo>
                  <a:lnTo>
                    <a:pt x="207" y="563"/>
                  </a:lnTo>
                  <a:lnTo>
                    <a:pt x="203" y="560"/>
                  </a:lnTo>
                  <a:lnTo>
                    <a:pt x="198" y="560"/>
                  </a:lnTo>
                  <a:lnTo>
                    <a:pt x="193" y="560"/>
                  </a:lnTo>
                  <a:lnTo>
                    <a:pt x="188" y="562"/>
                  </a:lnTo>
                  <a:lnTo>
                    <a:pt x="182" y="563"/>
                  </a:lnTo>
                  <a:lnTo>
                    <a:pt x="178" y="565"/>
                  </a:lnTo>
                  <a:lnTo>
                    <a:pt x="172" y="566"/>
                  </a:lnTo>
                  <a:lnTo>
                    <a:pt x="167" y="563"/>
                  </a:lnTo>
                  <a:lnTo>
                    <a:pt x="162" y="559"/>
                  </a:lnTo>
                  <a:lnTo>
                    <a:pt x="162" y="555"/>
                  </a:lnTo>
                  <a:lnTo>
                    <a:pt x="165" y="553"/>
                  </a:lnTo>
                  <a:lnTo>
                    <a:pt x="166" y="549"/>
                  </a:lnTo>
                  <a:lnTo>
                    <a:pt x="168" y="546"/>
                  </a:lnTo>
                  <a:lnTo>
                    <a:pt x="171" y="543"/>
                  </a:lnTo>
                  <a:lnTo>
                    <a:pt x="173" y="540"/>
                  </a:lnTo>
                  <a:lnTo>
                    <a:pt x="173" y="536"/>
                  </a:lnTo>
                  <a:lnTo>
                    <a:pt x="173" y="533"/>
                  </a:lnTo>
                  <a:lnTo>
                    <a:pt x="171" y="529"/>
                  </a:lnTo>
                  <a:lnTo>
                    <a:pt x="167" y="525"/>
                  </a:lnTo>
                  <a:lnTo>
                    <a:pt x="160" y="523"/>
                  </a:lnTo>
                  <a:lnTo>
                    <a:pt x="154" y="523"/>
                  </a:lnTo>
                  <a:lnTo>
                    <a:pt x="150" y="525"/>
                  </a:lnTo>
                  <a:lnTo>
                    <a:pt x="146" y="529"/>
                  </a:lnTo>
                  <a:lnTo>
                    <a:pt x="143" y="534"/>
                  </a:lnTo>
                  <a:lnTo>
                    <a:pt x="141" y="540"/>
                  </a:lnTo>
                  <a:lnTo>
                    <a:pt x="137" y="544"/>
                  </a:lnTo>
                  <a:lnTo>
                    <a:pt x="135" y="549"/>
                  </a:lnTo>
                  <a:lnTo>
                    <a:pt x="131" y="552"/>
                  </a:lnTo>
                  <a:lnTo>
                    <a:pt x="127" y="554"/>
                  </a:lnTo>
                  <a:lnTo>
                    <a:pt x="122" y="550"/>
                  </a:lnTo>
                  <a:lnTo>
                    <a:pt x="122" y="544"/>
                  </a:lnTo>
                  <a:lnTo>
                    <a:pt x="124" y="537"/>
                  </a:lnTo>
                  <a:lnTo>
                    <a:pt x="129" y="529"/>
                  </a:lnTo>
                  <a:lnTo>
                    <a:pt x="135" y="522"/>
                  </a:lnTo>
                  <a:lnTo>
                    <a:pt x="138" y="515"/>
                  </a:lnTo>
                  <a:lnTo>
                    <a:pt x="141" y="509"/>
                  </a:lnTo>
                  <a:lnTo>
                    <a:pt x="138" y="506"/>
                  </a:lnTo>
                  <a:lnTo>
                    <a:pt x="130" y="505"/>
                  </a:lnTo>
                  <a:lnTo>
                    <a:pt x="115" y="509"/>
                  </a:lnTo>
                  <a:lnTo>
                    <a:pt x="86" y="537"/>
                  </a:lnTo>
                  <a:lnTo>
                    <a:pt x="84" y="531"/>
                  </a:lnTo>
                  <a:lnTo>
                    <a:pt x="85" y="525"/>
                  </a:lnTo>
                  <a:lnTo>
                    <a:pt x="90" y="521"/>
                  </a:lnTo>
                  <a:lnTo>
                    <a:pt x="94" y="516"/>
                  </a:lnTo>
                  <a:lnTo>
                    <a:pt x="100" y="512"/>
                  </a:lnTo>
                  <a:lnTo>
                    <a:pt x="106" y="508"/>
                  </a:lnTo>
                  <a:lnTo>
                    <a:pt x="111" y="503"/>
                  </a:lnTo>
                  <a:lnTo>
                    <a:pt x="112" y="497"/>
                  </a:lnTo>
                  <a:lnTo>
                    <a:pt x="111" y="492"/>
                  </a:lnTo>
                  <a:lnTo>
                    <a:pt x="105" y="485"/>
                  </a:lnTo>
                  <a:lnTo>
                    <a:pt x="99" y="485"/>
                  </a:lnTo>
                  <a:lnTo>
                    <a:pt x="93" y="487"/>
                  </a:lnTo>
                  <a:lnTo>
                    <a:pt x="88" y="490"/>
                  </a:lnTo>
                  <a:lnTo>
                    <a:pt x="85" y="493"/>
                  </a:lnTo>
                  <a:lnTo>
                    <a:pt x="80" y="497"/>
                  </a:lnTo>
                  <a:lnTo>
                    <a:pt x="77" y="502"/>
                  </a:lnTo>
                  <a:lnTo>
                    <a:pt x="72" y="505"/>
                  </a:lnTo>
                  <a:lnTo>
                    <a:pt x="67" y="509"/>
                  </a:lnTo>
                  <a:lnTo>
                    <a:pt x="62" y="511"/>
                  </a:lnTo>
                  <a:lnTo>
                    <a:pt x="58" y="514"/>
                  </a:lnTo>
                  <a:lnTo>
                    <a:pt x="56" y="509"/>
                  </a:lnTo>
                  <a:lnTo>
                    <a:pt x="58" y="505"/>
                  </a:lnTo>
                  <a:lnTo>
                    <a:pt x="60" y="502"/>
                  </a:lnTo>
                  <a:lnTo>
                    <a:pt x="62" y="498"/>
                  </a:lnTo>
                  <a:lnTo>
                    <a:pt x="65" y="496"/>
                  </a:lnTo>
                  <a:lnTo>
                    <a:pt x="68" y="493"/>
                  </a:lnTo>
                  <a:lnTo>
                    <a:pt x="72" y="491"/>
                  </a:lnTo>
                  <a:lnTo>
                    <a:pt x="74" y="487"/>
                  </a:lnTo>
                  <a:lnTo>
                    <a:pt x="75" y="484"/>
                  </a:lnTo>
                  <a:lnTo>
                    <a:pt x="77" y="480"/>
                  </a:lnTo>
                  <a:lnTo>
                    <a:pt x="58" y="464"/>
                  </a:lnTo>
                  <a:lnTo>
                    <a:pt x="48" y="473"/>
                  </a:lnTo>
                  <a:lnTo>
                    <a:pt x="48" y="445"/>
                  </a:lnTo>
                  <a:lnTo>
                    <a:pt x="49" y="446"/>
                  </a:lnTo>
                  <a:lnTo>
                    <a:pt x="49" y="447"/>
                  </a:lnTo>
                  <a:lnTo>
                    <a:pt x="50" y="448"/>
                  </a:lnTo>
                  <a:lnTo>
                    <a:pt x="50" y="449"/>
                  </a:lnTo>
                  <a:lnTo>
                    <a:pt x="52" y="449"/>
                  </a:lnTo>
                  <a:lnTo>
                    <a:pt x="53" y="451"/>
                  </a:lnTo>
                  <a:lnTo>
                    <a:pt x="54" y="451"/>
                  </a:lnTo>
                  <a:lnTo>
                    <a:pt x="55" y="452"/>
                  </a:lnTo>
                  <a:lnTo>
                    <a:pt x="56" y="452"/>
                  </a:lnTo>
                  <a:lnTo>
                    <a:pt x="58" y="452"/>
                  </a:lnTo>
                  <a:lnTo>
                    <a:pt x="69" y="440"/>
                  </a:lnTo>
                  <a:lnTo>
                    <a:pt x="60" y="432"/>
                  </a:lnTo>
                  <a:lnTo>
                    <a:pt x="54" y="422"/>
                  </a:lnTo>
                  <a:lnTo>
                    <a:pt x="53" y="412"/>
                  </a:lnTo>
                  <a:lnTo>
                    <a:pt x="54" y="402"/>
                  </a:lnTo>
                  <a:lnTo>
                    <a:pt x="56" y="391"/>
                  </a:lnTo>
                  <a:lnTo>
                    <a:pt x="61" y="380"/>
                  </a:lnTo>
                  <a:lnTo>
                    <a:pt x="66" y="370"/>
                  </a:lnTo>
                  <a:lnTo>
                    <a:pt x="71" y="358"/>
                  </a:lnTo>
                  <a:lnTo>
                    <a:pt x="74" y="348"/>
                  </a:lnTo>
                  <a:lnTo>
                    <a:pt x="77" y="338"/>
                  </a:lnTo>
                  <a:lnTo>
                    <a:pt x="93" y="338"/>
                  </a:lnTo>
                  <a:lnTo>
                    <a:pt x="109" y="334"/>
                  </a:lnTo>
                  <a:lnTo>
                    <a:pt x="123" y="328"/>
                  </a:lnTo>
                  <a:lnTo>
                    <a:pt x="137" y="320"/>
                  </a:lnTo>
                  <a:lnTo>
                    <a:pt x="150" y="311"/>
                  </a:lnTo>
                  <a:lnTo>
                    <a:pt x="163" y="303"/>
                  </a:lnTo>
                  <a:lnTo>
                    <a:pt x="178" y="295"/>
                  </a:lnTo>
                  <a:lnTo>
                    <a:pt x="191" y="288"/>
                  </a:lnTo>
                  <a:lnTo>
                    <a:pt x="205" y="283"/>
                  </a:lnTo>
                  <a:lnTo>
                    <a:pt x="219" y="281"/>
                  </a:lnTo>
                  <a:lnTo>
                    <a:pt x="221" y="276"/>
                  </a:lnTo>
                  <a:lnTo>
                    <a:pt x="222" y="271"/>
                  </a:lnTo>
                  <a:lnTo>
                    <a:pt x="224" y="266"/>
                  </a:lnTo>
                  <a:lnTo>
                    <a:pt x="225" y="262"/>
                  </a:lnTo>
                  <a:lnTo>
                    <a:pt x="226" y="256"/>
                  </a:lnTo>
                  <a:lnTo>
                    <a:pt x="226" y="251"/>
                  </a:lnTo>
                  <a:lnTo>
                    <a:pt x="226" y="246"/>
                  </a:lnTo>
                  <a:lnTo>
                    <a:pt x="226" y="243"/>
                  </a:lnTo>
                  <a:lnTo>
                    <a:pt x="225" y="239"/>
                  </a:lnTo>
                  <a:lnTo>
                    <a:pt x="224" y="235"/>
                  </a:lnTo>
                  <a:lnTo>
                    <a:pt x="196" y="252"/>
                  </a:lnTo>
                  <a:lnTo>
                    <a:pt x="196" y="250"/>
                  </a:lnTo>
                  <a:lnTo>
                    <a:pt x="196" y="247"/>
                  </a:lnTo>
                  <a:lnTo>
                    <a:pt x="196" y="245"/>
                  </a:lnTo>
                  <a:lnTo>
                    <a:pt x="197" y="244"/>
                  </a:lnTo>
                  <a:lnTo>
                    <a:pt x="199" y="241"/>
                  </a:lnTo>
                  <a:lnTo>
                    <a:pt x="200" y="240"/>
                  </a:lnTo>
                  <a:lnTo>
                    <a:pt x="203" y="239"/>
                  </a:lnTo>
                  <a:lnTo>
                    <a:pt x="204" y="238"/>
                  </a:lnTo>
                  <a:lnTo>
                    <a:pt x="206" y="237"/>
                  </a:lnTo>
                  <a:lnTo>
                    <a:pt x="207" y="235"/>
                  </a:lnTo>
                  <a:lnTo>
                    <a:pt x="196" y="224"/>
                  </a:lnTo>
                  <a:lnTo>
                    <a:pt x="179" y="240"/>
                  </a:lnTo>
                  <a:lnTo>
                    <a:pt x="179" y="238"/>
                  </a:lnTo>
                  <a:lnTo>
                    <a:pt x="179" y="235"/>
                  </a:lnTo>
                  <a:lnTo>
                    <a:pt x="179" y="233"/>
                  </a:lnTo>
                  <a:lnTo>
                    <a:pt x="180" y="232"/>
                  </a:lnTo>
                  <a:lnTo>
                    <a:pt x="182" y="229"/>
                  </a:lnTo>
                  <a:lnTo>
                    <a:pt x="184" y="228"/>
                  </a:lnTo>
                  <a:lnTo>
                    <a:pt x="186" y="227"/>
                  </a:lnTo>
                  <a:lnTo>
                    <a:pt x="187" y="226"/>
                  </a:lnTo>
                  <a:lnTo>
                    <a:pt x="190" y="225"/>
                  </a:lnTo>
                  <a:lnTo>
                    <a:pt x="191" y="224"/>
                  </a:lnTo>
                  <a:lnTo>
                    <a:pt x="179" y="212"/>
                  </a:lnTo>
                  <a:lnTo>
                    <a:pt x="160" y="218"/>
                  </a:lnTo>
                  <a:lnTo>
                    <a:pt x="150" y="225"/>
                  </a:lnTo>
                  <a:lnTo>
                    <a:pt x="147" y="234"/>
                  </a:lnTo>
                  <a:lnTo>
                    <a:pt x="148" y="245"/>
                  </a:lnTo>
                  <a:lnTo>
                    <a:pt x="150" y="257"/>
                  </a:lnTo>
                  <a:lnTo>
                    <a:pt x="154" y="268"/>
                  </a:lnTo>
                  <a:lnTo>
                    <a:pt x="155" y="278"/>
                  </a:lnTo>
                  <a:lnTo>
                    <a:pt x="153" y="289"/>
                  </a:lnTo>
                  <a:lnTo>
                    <a:pt x="143" y="296"/>
                  </a:lnTo>
                  <a:lnTo>
                    <a:pt x="127" y="302"/>
                  </a:lnTo>
                  <a:lnTo>
                    <a:pt x="86" y="309"/>
                  </a:lnTo>
                  <a:lnTo>
                    <a:pt x="83" y="292"/>
                  </a:lnTo>
                  <a:lnTo>
                    <a:pt x="85" y="277"/>
                  </a:lnTo>
                  <a:lnTo>
                    <a:pt x="90" y="263"/>
                  </a:lnTo>
                  <a:lnTo>
                    <a:pt x="98" y="250"/>
                  </a:lnTo>
                  <a:lnTo>
                    <a:pt x="106" y="238"/>
                  </a:lnTo>
                  <a:lnTo>
                    <a:pt x="117" y="226"/>
                  </a:lnTo>
                  <a:lnTo>
                    <a:pt x="125" y="214"/>
                  </a:lnTo>
                  <a:lnTo>
                    <a:pt x="133" y="202"/>
                  </a:lnTo>
                  <a:lnTo>
                    <a:pt x="137" y="190"/>
                  </a:lnTo>
                  <a:lnTo>
                    <a:pt x="138" y="178"/>
                  </a:lnTo>
                  <a:lnTo>
                    <a:pt x="135" y="181"/>
                  </a:lnTo>
                  <a:lnTo>
                    <a:pt x="130" y="183"/>
                  </a:lnTo>
                  <a:lnTo>
                    <a:pt x="127" y="186"/>
                  </a:lnTo>
                  <a:lnTo>
                    <a:pt x="122" y="187"/>
                  </a:lnTo>
                  <a:lnTo>
                    <a:pt x="117" y="188"/>
                  </a:lnTo>
                  <a:lnTo>
                    <a:pt x="112" y="188"/>
                  </a:lnTo>
                  <a:lnTo>
                    <a:pt x="108" y="189"/>
                  </a:lnTo>
                  <a:lnTo>
                    <a:pt x="103" y="189"/>
                  </a:lnTo>
                  <a:lnTo>
                    <a:pt x="98" y="188"/>
                  </a:lnTo>
                  <a:lnTo>
                    <a:pt x="93" y="188"/>
                  </a:lnTo>
                  <a:lnTo>
                    <a:pt x="88" y="183"/>
                  </a:lnTo>
                  <a:lnTo>
                    <a:pt x="84" y="180"/>
                  </a:lnTo>
                  <a:lnTo>
                    <a:pt x="80" y="175"/>
                  </a:lnTo>
                  <a:lnTo>
                    <a:pt x="75" y="171"/>
                  </a:lnTo>
                  <a:lnTo>
                    <a:pt x="71" y="169"/>
                  </a:lnTo>
                  <a:lnTo>
                    <a:pt x="66" y="168"/>
                  </a:lnTo>
                  <a:lnTo>
                    <a:pt x="61" y="168"/>
                  </a:lnTo>
                  <a:lnTo>
                    <a:pt x="56" y="169"/>
                  </a:lnTo>
                  <a:lnTo>
                    <a:pt x="53" y="172"/>
                  </a:lnTo>
                  <a:lnTo>
                    <a:pt x="48" y="178"/>
                  </a:lnTo>
                  <a:lnTo>
                    <a:pt x="39" y="180"/>
                  </a:lnTo>
                  <a:lnTo>
                    <a:pt x="34" y="180"/>
                  </a:lnTo>
                  <a:lnTo>
                    <a:pt x="30" y="178"/>
                  </a:lnTo>
                  <a:lnTo>
                    <a:pt x="29" y="176"/>
                  </a:lnTo>
                  <a:lnTo>
                    <a:pt x="29" y="172"/>
                  </a:lnTo>
                  <a:lnTo>
                    <a:pt x="29" y="168"/>
                  </a:lnTo>
                  <a:lnTo>
                    <a:pt x="30" y="163"/>
                  </a:lnTo>
                  <a:lnTo>
                    <a:pt x="29" y="158"/>
                  </a:lnTo>
                  <a:lnTo>
                    <a:pt x="28" y="153"/>
                  </a:lnTo>
                  <a:lnTo>
                    <a:pt x="24" y="150"/>
                  </a:lnTo>
                  <a:lnTo>
                    <a:pt x="0" y="159"/>
                  </a:lnTo>
                  <a:lnTo>
                    <a:pt x="0" y="157"/>
                  </a:lnTo>
                  <a:lnTo>
                    <a:pt x="0" y="156"/>
                  </a:lnTo>
                  <a:lnTo>
                    <a:pt x="0" y="153"/>
                  </a:lnTo>
                  <a:lnTo>
                    <a:pt x="2" y="152"/>
                  </a:lnTo>
                  <a:lnTo>
                    <a:pt x="4" y="151"/>
                  </a:lnTo>
                  <a:lnTo>
                    <a:pt x="5" y="150"/>
                  </a:lnTo>
                  <a:lnTo>
                    <a:pt x="8" y="147"/>
                  </a:lnTo>
                  <a:lnTo>
                    <a:pt x="9" y="146"/>
                  </a:lnTo>
                  <a:lnTo>
                    <a:pt x="11" y="145"/>
                  </a:lnTo>
                  <a:lnTo>
                    <a:pt x="12" y="143"/>
                  </a:lnTo>
                  <a:lnTo>
                    <a:pt x="0" y="131"/>
                  </a:lnTo>
                  <a:lnTo>
                    <a:pt x="8" y="119"/>
                  </a:lnTo>
                  <a:lnTo>
                    <a:pt x="17" y="111"/>
                  </a:lnTo>
                  <a:lnTo>
                    <a:pt x="28" y="105"/>
                  </a:lnTo>
                  <a:lnTo>
                    <a:pt x="41" y="100"/>
                  </a:lnTo>
                  <a:lnTo>
                    <a:pt x="54" y="98"/>
                  </a:lnTo>
                  <a:lnTo>
                    <a:pt x="67" y="96"/>
                  </a:lnTo>
                  <a:lnTo>
                    <a:pt x="81" y="98"/>
                  </a:lnTo>
                  <a:lnTo>
                    <a:pt x="96" y="99"/>
                  </a:lnTo>
                  <a:lnTo>
                    <a:pt x="109" y="100"/>
                  </a:lnTo>
                  <a:lnTo>
                    <a:pt x="122" y="102"/>
                  </a:lnTo>
                  <a:lnTo>
                    <a:pt x="127" y="104"/>
                  </a:lnTo>
                  <a:lnTo>
                    <a:pt x="130" y="105"/>
                  </a:lnTo>
                  <a:lnTo>
                    <a:pt x="135" y="107"/>
                  </a:lnTo>
                  <a:lnTo>
                    <a:pt x="138" y="109"/>
                  </a:lnTo>
                  <a:lnTo>
                    <a:pt x="143" y="112"/>
                  </a:lnTo>
                  <a:lnTo>
                    <a:pt x="148" y="114"/>
                  </a:lnTo>
                  <a:lnTo>
                    <a:pt x="153" y="114"/>
                  </a:lnTo>
                  <a:lnTo>
                    <a:pt x="157" y="114"/>
                  </a:lnTo>
                  <a:lnTo>
                    <a:pt x="162" y="113"/>
                  </a:lnTo>
                  <a:lnTo>
                    <a:pt x="167" y="109"/>
                  </a:lnTo>
                  <a:lnTo>
                    <a:pt x="169" y="95"/>
                  </a:lnTo>
                  <a:lnTo>
                    <a:pt x="173" y="82"/>
                  </a:lnTo>
                  <a:lnTo>
                    <a:pt x="179" y="70"/>
                  </a:lnTo>
                  <a:lnTo>
                    <a:pt x="185" y="60"/>
                  </a:lnTo>
                  <a:lnTo>
                    <a:pt x="193" y="49"/>
                  </a:lnTo>
                  <a:lnTo>
                    <a:pt x="203" y="39"/>
                  </a:lnTo>
                  <a:lnTo>
                    <a:pt x="212" y="30"/>
                  </a:lnTo>
                  <a:lnTo>
                    <a:pt x="223" y="20"/>
                  </a:lnTo>
                  <a:lnTo>
                    <a:pt x="235" y="11"/>
                  </a:lnTo>
                  <a:lnTo>
                    <a:pt x="248" y="0"/>
                  </a:lnTo>
                  <a:lnTo>
                    <a:pt x="256" y="1"/>
                  </a:lnTo>
                  <a:lnTo>
                    <a:pt x="266" y="4"/>
                  </a:lnTo>
                  <a:lnTo>
                    <a:pt x="274" y="7"/>
                  </a:lnTo>
                  <a:lnTo>
                    <a:pt x="284" y="12"/>
                  </a:lnTo>
                  <a:lnTo>
                    <a:pt x="292" y="17"/>
                  </a:lnTo>
                  <a:lnTo>
                    <a:pt x="301" y="23"/>
                  </a:lnTo>
                  <a:lnTo>
                    <a:pt x="311" y="29"/>
                  </a:lnTo>
                  <a:lnTo>
                    <a:pt x="319" y="35"/>
                  </a:lnTo>
                  <a:lnTo>
                    <a:pt x="329" y="41"/>
                  </a:lnTo>
                  <a:lnTo>
                    <a:pt x="338" y="45"/>
                  </a:lnTo>
                  <a:lnTo>
                    <a:pt x="372" y="93"/>
                  </a:lnTo>
                  <a:lnTo>
                    <a:pt x="372" y="93"/>
                  </a:lnTo>
                  <a:close/>
                </a:path>
              </a:pathLst>
            </a:custGeom>
            <a:solidFill>
              <a:srgbClr val="D3A8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6" name="Freeform 14"/>
            <p:cNvSpPr>
              <a:spLocks/>
            </p:cNvSpPr>
            <p:nvPr/>
          </p:nvSpPr>
          <p:spPr bwMode="auto">
            <a:xfrm>
              <a:off x="2946" y="2086"/>
              <a:ext cx="6" cy="4"/>
            </a:xfrm>
            <a:custGeom>
              <a:avLst/>
              <a:gdLst>
                <a:gd name="T0" fmla="*/ 38 w 38"/>
                <a:gd name="T1" fmla="*/ 12 h 21"/>
                <a:gd name="T2" fmla="*/ 38 w 38"/>
                <a:gd name="T3" fmla="*/ 21 h 21"/>
                <a:gd name="T4" fmla="*/ 34 w 38"/>
                <a:gd name="T5" fmla="*/ 17 h 21"/>
                <a:gd name="T6" fmla="*/ 31 w 38"/>
                <a:gd name="T7" fmla="*/ 14 h 21"/>
                <a:gd name="T8" fmla="*/ 26 w 38"/>
                <a:gd name="T9" fmla="*/ 13 h 21"/>
                <a:gd name="T10" fmla="*/ 20 w 38"/>
                <a:gd name="T11" fmla="*/ 13 h 21"/>
                <a:gd name="T12" fmla="*/ 14 w 38"/>
                <a:gd name="T13" fmla="*/ 12 h 21"/>
                <a:gd name="T14" fmla="*/ 9 w 38"/>
                <a:gd name="T15" fmla="*/ 12 h 21"/>
                <a:gd name="T16" fmla="*/ 5 w 38"/>
                <a:gd name="T17" fmla="*/ 11 h 21"/>
                <a:gd name="T18" fmla="*/ 1 w 38"/>
                <a:gd name="T19" fmla="*/ 8 h 21"/>
                <a:gd name="T20" fmla="*/ 0 w 38"/>
                <a:gd name="T21" fmla="*/ 5 h 21"/>
                <a:gd name="T22" fmla="*/ 0 w 38"/>
                <a:gd name="T23" fmla="*/ 0 h 21"/>
                <a:gd name="T24" fmla="*/ 5 w 38"/>
                <a:gd name="T25" fmla="*/ 0 h 21"/>
                <a:gd name="T26" fmla="*/ 8 w 38"/>
                <a:gd name="T27" fmla="*/ 0 h 21"/>
                <a:gd name="T28" fmla="*/ 13 w 38"/>
                <a:gd name="T29" fmla="*/ 0 h 21"/>
                <a:gd name="T30" fmla="*/ 18 w 38"/>
                <a:gd name="T31" fmla="*/ 0 h 21"/>
                <a:gd name="T32" fmla="*/ 21 w 38"/>
                <a:gd name="T33" fmla="*/ 0 h 21"/>
                <a:gd name="T34" fmla="*/ 26 w 38"/>
                <a:gd name="T35" fmla="*/ 0 h 21"/>
                <a:gd name="T36" fmla="*/ 30 w 38"/>
                <a:gd name="T37" fmla="*/ 1 h 21"/>
                <a:gd name="T38" fmla="*/ 32 w 38"/>
                <a:gd name="T39" fmla="*/ 3 h 21"/>
                <a:gd name="T40" fmla="*/ 36 w 38"/>
                <a:gd name="T41" fmla="*/ 7 h 21"/>
                <a:gd name="T42" fmla="*/ 38 w 38"/>
                <a:gd name="T43" fmla="*/ 12 h 21"/>
                <a:gd name="T44" fmla="*/ 38 w 38"/>
                <a:gd name="T45"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8" h="21">
                  <a:moveTo>
                    <a:pt x="38" y="12"/>
                  </a:moveTo>
                  <a:lnTo>
                    <a:pt x="38" y="21"/>
                  </a:lnTo>
                  <a:lnTo>
                    <a:pt x="34" y="17"/>
                  </a:lnTo>
                  <a:lnTo>
                    <a:pt x="31" y="14"/>
                  </a:lnTo>
                  <a:lnTo>
                    <a:pt x="26" y="13"/>
                  </a:lnTo>
                  <a:lnTo>
                    <a:pt x="20" y="13"/>
                  </a:lnTo>
                  <a:lnTo>
                    <a:pt x="14" y="12"/>
                  </a:lnTo>
                  <a:lnTo>
                    <a:pt x="9" y="12"/>
                  </a:lnTo>
                  <a:lnTo>
                    <a:pt x="5" y="11"/>
                  </a:lnTo>
                  <a:lnTo>
                    <a:pt x="1" y="8"/>
                  </a:lnTo>
                  <a:lnTo>
                    <a:pt x="0" y="5"/>
                  </a:lnTo>
                  <a:lnTo>
                    <a:pt x="0" y="0"/>
                  </a:lnTo>
                  <a:lnTo>
                    <a:pt x="5" y="0"/>
                  </a:lnTo>
                  <a:lnTo>
                    <a:pt x="8" y="0"/>
                  </a:lnTo>
                  <a:lnTo>
                    <a:pt x="13" y="0"/>
                  </a:lnTo>
                  <a:lnTo>
                    <a:pt x="18" y="0"/>
                  </a:lnTo>
                  <a:lnTo>
                    <a:pt x="21" y="0"/>
                  </a:lnTo>
                  <a:lnTo>
                    <a:pt x="26" y="0"/>
                  </a:lnTo>
                  <a:lnTo>
                    <a:pt x="30" y="1"/>
                  </a:lnTo>
                  <a:lnTo>
                    <a:pt x="32" y="3"/>
                  </a:lnTo>
                  <a:lnTo>
                    <a:pt x="36" y="7"/>
                  </a:lnTo>
                  <a:lnTo>
                    <a:pt x="38" y="12"/>
                  </a:lnTo>
                  <a:lnTo>
                    <a:pt x="38" y="12"/>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7" name="Freeform 15"/>
            <p:cNvSpPr>
              <a:spLocks/>
            </p:cNvSpPr>
            <p:nvPr/>
          </p:nvSpPr>
          <p:spPr bwMode="auto">
            <a:xfrm>
              <a:off x="2970" y="2086"/>
              <a:ext cx="5" cy="7"/>
            </a:xfrm>
            <a:custGeom>
              <a:avLst/>
              <a:gdLst>
                <a:gd name="T0" fmla="*/ 0 w 28"/>
                <a:gd name="T1" fmla="*/ 40 h 40"/>
                <a:gd name="T2" fmla="*/ 28 w 28"/>
                <a:gd name="T3" fmla="*/ 0 h 40"/>
                <a:gd name="T4" fmla="*/ 16 w 28"/>
                <a:gd name="T5" fmla="*/ 21 h 40"/>
                <a:gd name="T6" fmla="*/ 0 w 28"/>
                <a:gd name="T7" fmla="*/ 40 h 40"/>
                <a:gd name="T8" fmla="*/ 0 w 28"/>
                <a:gd name="T9" fmla="*/ 40 h 40"/>
              </a:gdLst>
              <a:ahLst/>
              <a:cxnLst>
                <a:cxn ang="0">
                  <a:pos x="T0" y="T1"/>
                </a:cxn>
                <a:cxn ang="0">
                  <a:pos x="T2" y="T3"/>
                </a:cxn>
                <a:cxn ang="0">
                  <a:pos x="T4" y="T5"/>
                </a:cxn>
                <a:cxn ang="0">
                  <a:pos x="T6" y="T7"/>
                </a:cxn>
                <a:cxn ang="0">
                  <a:pos x="T8" y="T9"/>
                </a:cxn>
              </a:cxnLst>
              <a:rect l="0" t="0" r="r" b="b"/>
              <a:pathLst>
                <a:path w="28" h="40">
                  <a:moveTo>
                    <a:pt x="0" y="40"/>
                  </a:moveTo>
                  <a:lnTo>
                    <a:pt x="28" y="0"/>
                  </a:lnTo>
                  <a:lnTo>
                    <a:pt x="16" y="21"/>
                  </a:lnTo>
                  <a:lnTo>
                    <a:pt x="0" y="40"/>
                  </a:lnTo>
                  <a:lnTo>
                    <a:pt x="0" y="4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8" name="Freeform 16"/>
            <p:cNvSpPr>
              <a:spLocks/>
            </p:cNvSpPr>
            <p:nvPr/>
          </p:nvSpPr>
          <p:spPr bwMode="auto">
            <a:xfrm>
              <a:off x="2973" y="2089"/>
              <a:ext cx="6" cy="8"/>
            </a:xfrm>
            <a:custGeom>
              <a:avLst/>
              <a:gdLst>
                <a:gd name="T0" fmla="*/ 41 w 41"/>
                <a:gd name="T1" fmla="*/ 0 h 52"/>
                <a:gd name="T2" fmla="*/ 0 w 41"/>
                <a:gd name="T3" fmla="*/ 52 h 52"/>
                <a:gd name="T4" fmla="*/ 41 w 41"/>
                <a:gd name="T5" fmla="*/ 0 h 52"/>
                <a:gd name="T6" fmla="*/ 41 w 41"/>
                <a:gd name="T7" fmla="*/ 0 h 52"/>
              </a:gdLst>
              <a:ahLst/>
              <a:cxnLst>
                <a:cxn ang="0">
                  <a:pos x="T0" y="T1"/>
                </a:cxn>
                <a:cxn ang="0">
                  <a:pos x="T2" y="T3"/>
                </a:cxn>
                <a:cxn ang="0">
                  <a:pos x="T4" y="T5"/>
                </a:cxn>
                <a:cxn ang="0">
                  <a:pos x="T6" y="T7"/>
                </a:cxn>
              </a:cxnLst>
              <a:rect l="0" t="0" r="r" b="b"/>
              <a:pathLst>
                <a:path w="41" h="52">
                  <a:moveTo>
                    <a:pt x="41" y="0"/>
                  </a:moveTo>
                  <a:lnTo>
                    <a:pt x="0" y="52"/>
                  </a:lnTo>
                  <a:lnTo>
                    <a:pt x="41" y="0"/>
                  </a:lnTo>
                  <a:lnTo>
                    <a:pt x="41"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69" name="Freeform 17"/>
            <p:cNvSpPr>
              <a:spLocks/>
            </p:cNvSpPr>
            <p:nvPr/>
          </p:nvSpPr>
          <p:spPr bwMode="auto">
            <a:xfrm>
              <a:off x="2987" y="2089"/>
              <a:ext cx="5" cy="4"/>
            </a:xfrm>
            <a:custGeom>
              <a:avLst/>
              <a:gdLst>
                <a:gd name="T0" fmla="*/ 33 w 33"/>
                <a:gd name="T1" fmla="*/ 0 h 23"/>
                <a:gd name="T2" fmla="*/ 0 w 33"/>
                <a:gd name="T3" fmla="*/ 23 h 23"/>
                <a:gd name="T4" fmla="*/ 33 w 33"/>
                <a:gd name="T5" fmla="*/ 0 h 23"/>
                <a:gd name="T6" fmla="*/ 33 w 33"/>
                <a:gd name="T7" fmla="*/ 0 h 23"/>
              </a:gdLst>
              <a:ahLst/>
              <a:cxnLst>
                <a:cxn ang="0">
                  <a:pos x="T0" y="T1"/>
                </a:cxn>
                <a:cxn ang="0">
                  <a:pos x="T2" y="T3"/>
                </a:cxn>
                <a:cxn ang="0">
                  <a:pos x="T4" y="T5"/>
                </a:cxn>
                <a:cxn ang="0">
                  <a:pos x="T6" y="T7"/>
                </a:cxn>
              </a:cxnLst>
              <a:rect l="0" t="0" r="r" b="b"/>
              <a:pathLst>
                <a:path w="33" h="23">
                  <a:moveTo>
                    <a:pt x="33" y="0"/>
                  </a:moveTo>
                  <a:lnTo>
                    <a:pt x="0" y="23"/>
                  </a:lnTo>
                  <a:lnTo>
                    <a:pt x="33" y="0"/>
                  </a:lnTo>
                  <a:lnTo>
                    <a:pt x="33"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0" name="Freeform 18"/>
            <p:cNvSpPr>
              <a:spLocks/>
            </p:cNvSpPr>
            <p:nvPr/>
          </p:nvSpPr>
          <p:spPr bwMode="auto">
            <a:xfrm>
              <a:off x="2983" y="2094"/>
              <a:ext cx="49" cy="7"/>
            </a:xfrm>
            <a:custGeom>
              <a:avLst/>
              <a:gdLst>
                <a:gd name="T0" fmla="*/ 293 w 293"/>
                <a:gd name="T1" fmla="*/ 33 h 45"/>
                <a:gd name="T2" fmla="*/ 263 w 293"/>
                <a:gd name="T3" fmla="*/ 27 h 45"/>
                <a:gd name="T4" fmla="*/ 233 w 293"/>
                <a:gd name="T5" fmla="*/ 24 h 45"/>
                <a:gd name="T6" fmla="*/ 202 w 293"/>
                <a:gd name="T7" fmla="*/ 23 h 45"/>
                <a:gd name="T8" fmla="*/ 172 w 293"/>
                <a:gd name="T9" fmla="*/ 21 h 45"/>
                <a:gd name="T10" fmla="*/ 141 w 293"/>
                <a:gd name="T11" fmla="*/ 23 h 45"/>
                <a:gd name="T12" fmla="*/ 110 w 293"/>
                <a:gd name="T13" fmla="*/ 25 h 45"/>
                <a:gd name="T14" fmla="*/ 80 w 293"/>
                <a:gd name="T15" fmla="*/ 29 h 45"/>
                <a:gd name="T16" fmla="*/ 51 w 293"/>
                <a:gd name="T17" fmla="*/ 33 h 45"/>
                <a:gd name="T18" fmla="*/ 25 w 293"/>
                <a:gd name="T19" fmla="*/ 39 h 45"/>
                <a:gd name="T20" fmla="*/ 0 w 293"/>
                <a:gd name="T21" fmla="*/ 45 h 45"/>
                <a:gd name="T22" fmla="*/ 28 w 293"/>
                <a:gd name="T23" fmla="*/ 38 h 45"/>
                <a:gd name="T24" fmla="*/ 57 w 293"/>
                <a:gd name="T25" fmla="*/ 29 h 45"/>
                <a:gd name="T26" fmla="*/ 87 w 293"/>
                <a:gd name="T27" fmla="*/ 19 h 45"/>
                <a:gd name="T28" fmla="*/ 117 w 293"/>
                <a:gd name="T29" fmla="*/ 11 h 45"/>
                <a:gd name="T30" fmla="*/ 148 w 293"/>
                <a:gd name="T31" fmla="*/ 5 h 45"/>
                <a:gd name="T32" fmla="*/ 177 w 293"/>
                <a:gd name="T33" fmla="*/ 0 h 45"/>
                <a:gd name="T34" fmla="*/ 207 w 293"/>
                <a:gd name="T35" fmla="*/ 0 h 45"/>
                <a:gd name="T36" fmla="*/ 237 w 293"/>
                <a:gd name="T37" fmla="*/ 5 h 45"/>
                <a:gd name="T38" fmla="*/ 266 w 293"/>
                <a:gd name="T39" fmla="*/ 16 h 45"/>
                <a:gd name="T40" fmla="*/ 293 w 293"/>
                <a:gd name="T41" fmla="*/ 33 h 45"/>
                <a:gd name="T42" fmla="*/ 293 w 293"/>
                <a:gd name="T43" fmla="*/ 3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3" h="45">
                  <a:moveTo>
                    <a:pt x="293" y="33"/>
                  </a:moveTo>
                  <a:lnTo>
                    <a:pt x="263" y="27"/>
                  </a:lnTo>
                  <a:lnTo>
                    <a:pt x="233" y="24"/>
                  </a:lnTo>
                  <a:lnTo>
                    <a:pt x="202" y="23"/>
                  </a:lnTo>
                  <a:lnTo>
                    <a:pt x="172" y="21"/>
                  </a:lnTo>
                  <a:lnTo>
                    <a:pt x="141" y="23"/>
                  </a:lnTo>
                  <a:lnTo>
                    <a:pt x="110" y="25"/>
                  </a:lnTo>
                  <a:lnTo>
                    <a:pt x="80" y="29"/>
                  </a:lnTo>
                  <a:lnTo>
                    <a:pt x="51" y="33"/>
                  </a:lnTo>
                  <a:lnTo>
                    <a:pt x="25" y="39"/>
                  </a:lnTo>
                  <a:lnTo>
                    <a:pt x="0" y="45"/>
                  </a:lnTo>
                  <a:lnTo>
                    <a:pt x="28" y="38"/>
                  </a:lnTo>
                  <a:lnTo>
                    <a:pt x="57" y="29"/>
                  </a:lnTo>
                  <a:lnTo>
                    <a:pt x="87" y="19"/>
                  </a:lnTo>
                  <a:lnTo>
                    <a:pt x="117" y="11"/>
                  </a:lnTo>
                  <a:lnTo>
                    <a:pt x="148" y="5"/>
                  </a:lnTo>
                  <a:lnTo>
                    <a:pt x="177" y="0"/>
                  </a:lnTo>
                  <a:lnTo>
                    <a:pt x="207" y="0"/>
                  </a:lnTo>
                  <a:lnTo>
                    <a:pt x="237" y="5"/>
                  </a:lnTo>
                  <a:lnTo>
                    <a:pt x="266" y="16"/>
                  </a:lnTo>
                  <a:lnTo>
                    <a:pt x="293" y="33"/>
                  </a:lnTo>
                  <a:lnTo>
                    <a:pt x="293" y="33"/>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1" name="Freeform 19"/>
            <p:cNvSpPr>
              <a:spLocks/>
            </p:cNvSpPr>
            <p:nvPr/>
          </p:nvSpPr>
          <p:spPr bwMode="auto">
            <a:xfrm>
              <a:off x="2940" y="2096"/>
              <a:ext cx="7" cy="5"/>
            </a:xfrm>
            <a:custGeom>
              <a:avLst/>
              <a:gdLst>
                <a:gd name="T0" fmla="*/ 41 w 42"/>
                <a:gd name="T1" fmla="*/ 3 h 32"/>
                <a:gd name="T2" fmla="*/ 42 w 42"/>
                <a:gd name="T3" fmla="*/ 6 h 32"/>
                <a:gd name="T4" fmla="*/ 42 w 42"/>
                <a:gd name="T5" fmla="*/ 11 h 32"/>
                <a:gd name="T6" fmla="*/ 42 w 42"/>
                <a:gd name="T7" fmla="*/ 15 h 32"/>
                <a:gd name="T8" fmla="*/ 41 w 42"/>
                <a:gd name="T9" fmla="*/ 18 h 32"/>
                <a:gd name="T10" fmla="*/ 38 w 42"/>
                <a:gd name="T11" fmla="*/ 22 h 32"/>
                <a:gd name="T12" fmla="*/ 36 w 42"/>
                <a:gd name="T13" fmla="*/ 24 h 32"/>
                <a:gd name="T14" fmla="*/ 34 w 42"/>
                <a:gd name="T15" fmla="*/ 26 h 32"/>
                <a:gd name="T16" fmla="*/ 31 w 42"/>
                <a:gd name="T17" fmla="*/ 29 h 32"/>
                <a:gd name="T18" fmla="*/ 28 w 42"/>
                <a:gd name="T19" fmla="*/ 30 h 32"/>
                <a:gd name="T20" fmla="*/ 24 w 42"/>
                <a:gd name="T21" fmla="*/ 31 h 32"/>
                <a:gd name="T22" fmla="*/ 22 w 42"/>
                <a:gd name="T23" fmla="*/ 32 h 32"/>
                <a:gd name="T24" fmla="*/ 18 w 42"/>
                <a:gd name="T25" fmla="*/ 32 h 32"/>
                <a:gd name="T26" fmla="*/ 16 w 42"/>
                <a:gd name="T27" fmla="*/ 32 h 32"/>
                <a:gd name="T28" fmla="*/ 13 w 42"/>
                <a:gd name="T29" fmla="*/ 31 h 32"/>
                <a:gd name="T30" fmla="*/ 11 w 42"/>
                <a:gd name="T31" fmla="*/ 30 h 32"/>
                <a:gd name="T32" fmla="*/ 9 w 42"/>
                <a:gd name="T33" fmla="*/ 28 h 32"/>
                <a:gd name="T34" fmla="*/ 6 w 42"/>
                <a:gd name="T35" fmla="*/ 25 h 32"/>
                <a:gd name="T36" fmla="*/ 5 w 42"/>
                <a:gd name="T37" fmla="*/ 24 h 32"/>
                <a:gd name="T38" fmla="*/ 3 w 42"/>
                <a:gd name="T39" fmla="*/ 22 h 32"/>
                <a:gd name="T40" fmla="*/ 0 w 42"/>
                <a:gd name="T41" fmla="*/ 19 h 32"/>
                <a:gd name="T42" fmla="*/ 3 w 42"/>
                <a:gd name="T43" fmla="*/ 16 h 32"/>
                <a:gd name="T44" fmla="*/ 6 w 42"/>
                <a:gd name="T45" fmla="*/ 13 h 32"/>
                <a:gd name="T46" fmla="*/ 10 w 42"/>
                <a:gd name="T47" fmla="*/ 10 h 32"/>
                <a:gd name="T48" fmla="*/ 14 w 42"/>
                <a:gd name="T49" fmla="*/ 6 h 32"/>
                <a:gd name="T50" fmla="*/ 18 w 42"/>
                <a:gd name="T51" fmla="*/ 4 h 32"/>
                <a:gd name="T52" fmla="*/ 23 w 42"/>
                <a:gd name="T53" fmla="*/ 2 h 32"/>
                <a:gd name="T54" fmla="*/ 28 w 42"/>
                <a:gd name="T55" fmla="*/ 0 h 32"/>
                <a:gd name="T56" fmla="*/ 32 w 42"/>
                <a:gd name="T57" fmla="*/ 0 h 32"/>
                <a:gd name="T58" fmla="*/ 37 w 42"/>
                <a:gd name="T59" fmla="*/ 0 h 32"/>
                <a:gd name="T60" fmla="*/ 41 w 42"/>
                <a:gd name="T61" fmla="*/ 3 h 32"/>
                <a:gd name="T62" fmla="*/ 41 w 42"/>
                <a:gd name="T63" fmla="*/ 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2" h="32">
                  <a:moveTo>
                    <a:pt x="41" y="3"/>
                  </a:moveTo>
                  <a:lnTo>
                    <a:pt x="42" y="6"/>
                  </a:lnTo>
                  <a:lnTo>
                    <a:pt x="42" y="11"/>
                  </a:lnTo>
                  <a:lnTo>
                    <a:pt x="42" y="15"/>
                  </a:lnTo>
                  <a:lnTo>
                    <a:pt x="41" y="18"/>
                  </a:lnTo>
                  <a:lnTo>
                    <a:pt x="38" y="22"/>
                  </a:lnTo>
                  <a:lnTo>
                    <a:pt x="36" y="24"/>
                  </a:lnTo>
                  <a:lnTo>
                    <a:pt x="34" y="26"/>
                  </a:lnTo>
                  <a:lnTo>
                    <a:pt x="31" y="29"/>
                  </a:lnTo>
                  <a:lnTo>
                    <a:pt x="28" y="30"/>
                  </a:lnTo>
                  <a:lnTo>
                    <a:pt x="24" y="31"/>
                  </a:lnTo>
                  <a:lnTo>
                    <a:pt x="22" y="32"/>
                  </a:lnTo>
                  <a:lnTo>
                    <a:pt x="18" y="32"/>
                  </a:lnTo>
                  <a:lnTo>
                    <a:pt x="16" y="32"/>
                  </a:lnTo>
                  <a:lnTo>
                    <a:pt x="13" y="31"/>
                  </a:lnTo>
                  <a:lnTo>
                    <a:pt x="11" y="30"/>
                  </a:lnTo>
                  <a:lnTo>
                    <a:pt x="9" y="28"/>
                  </a:lnTo>
                  <a:lnTo>
                    <a:pt x="6" y="25"/>
                  </a:lnTo>
                  <a:lnTo>
                    <a:pt x="5" y="24"/>
                  </a:lnTo>
                  <a:lnTo>
                    <a:pt x="3" y="22"/>
                  </a:lnTo>
                  <a:lnTo>
                    <a:pt x="0" y="19"/>
                  </a:lnTo>
                  <a:lnTo>
                    <a:pt x="3" y="16"/>
                  </a:lnTo>
                  <a:lnTo>
                    <a:pt x="6" y="13"/>
                  </a:lnTo>
                  <a:lnTo>
                    <a:pt x="10" y="10"/>
                  </a:lnTo>
                  <a:lnTo>
                    <a:pt x="14" y="6"/>
                  </a:lnTo>
                  <a:lnTo>
                    <a:pt x="18" y="4"/>
                  </a:lnTo>
                  <a:lnTo>
                    <a:pt x="23" y="2"/>
                  </a:lnTo>
                  <a:lnTo>
                    <a:pt x="28" y="0"/>
                  </a:lnTo>
                  <a:lnTo>
                    <a:pt x="32" y="0"/>
                  </a:lnTo>
                  <a:lnTo>
                    <a:pt x="37" y="0"/>
                  </a:lnTo>
                  <a:lnTo>
                    <a:pt x="41" y="3"/>
                  </a:lnTo>
                  <a:lnTo>
                    <a:pt x="41" y="3"/>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2" name="Freeform 20"/>
            <p:cNvSpPr>
              <a:spLocks/>
            </p:cNvSpPr>
            <p:nvPr/>
          </p:nvSpPr>
          <p:spPr bwMode="auto">
            <a:xfrm>
              <a:off x="2979" y="2095"/>
              <a:ext cx="1" cy="2"/>
            </a:xfrm>
            <a:custGeom>
              <a:avLst/>
              <a:gdLst>
                <a:gd name="T0" fmla="*/ 5 w 5"/>
                <a:gd name="T1" fmla="*/ 12 h 12"/>
                <a:gd name="T2" fmla="*/ 0 w 5"/>
                <a:gd name="T3" fmla="*/ 12 h 12"/>
                <a:gd name="T4" fmla="*/ 0 w 5"/>
                <a:gd name="T5" fmla="*/ 0 h 12"/>
                <a:gd name="T6" fmla="*/ 5 w 5"/>
                <a:gd name="T7" fmla="*/ 0 h 12"/>
                <a:gd name="T8" fmla="*/ 5 w 5"/>
                <a:gd name="T9" fmla="*/ 12 h 12"/>
                <a:gd name="T10" fmla="*/ 5 w 5"/>
                <a:gd name="T11" fmla="*/ 12 h 12"/>
              </a:gdLst>
              <a:ahLst/>
              <a:cxnLst>
                <a:cxn ang="0">
                  <a:pos x="T0" y="T1"/>
                </a:cxn>
                <a:cxn ang="0">
                  <a:pos x="T2" y="T3"/>
                </a:cxn>
                <a:cxn ang="0">
                  <a:pos x="T4" y="T5"/>
                </a:cxn>
                <a:cxn ang="0">
                  <a:pos x="T6" y="T7"/>
                </a:cxn>
                <a:cxn ang="0">
                  <a:pos x="T8" y="T9"/>
                </a:cxn>
                <a:cxn ang="0">
                  <a:pos x="T10" y="T11"/>
                </a:cxn>
              </a:cxnLst>
              <a:rect l="0" t="0" r="r" b="b"/>
              <a:pathLst>
                <a:path w="5" h="12">
                  <a:moveTo>
                    <a:pt x="5" y="12"/>
                  </a:moveTo>
                  <a:lnTo>
                    <a:pt x="0" y="12"/>
                  </a:lnTo>
                  <a:lnTo>
                    <a:pt x="0" y="0"/>
                  </a:lnTo>
                  <a:lnTo>
                    <a:pt x="5" y="0"/>
                  </a:lnTo>
                  <a:lnTo>
                    <a:pt x="5" y="12"/>
                  </a:lnTo>
                  <a:lnTo>
                    <a:pt x="5" y="12"/>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3" name="Freeform 21"/>
            <p:cNvSpPr>
              <a:spLocks/>
            </p:cNvSpPr>
            <p:nvPr/>
          </p:nvSpPr>
          <p:spPr bwMode="auto">
            <a:xfrm>
              <a:off x="2987" y="2101"/>
              <a:ext cx="44" cy="49"/>
            </a:xfrm>
            <a:custGeom>
              <a:avLst/>
              <a:gdLst>
                <a:gd name="T0" fmla="*/ 258 w 263"/>
                <a:gd name="T1" fmla="*/ 68 h 294"/>
                <a:gd name="T2" fmla="*/ 206 w 263"/>
                <a:gd name="T3" fmla="*/ 133 h 294"/>
                <a:gd name="T4" fmla="*/ 156 w 263"/>
                <a:gd name="T5" fmla="*/ 203 h 294"/>
                <a:gd name="T6" fmla="*/ 158 w 263"/>
                <a:gd name="T7" fmla="*/ 267 h 294"/>
                <a:gd name="T8" fmla="*/ 151 w 263"/>
                <a:gd name="T9" fmla="*/ 277 h 294"/>
                <a:gd name="T10" fmla="*/ 144 w 263"/>
                <a:gd name="T11" fmla="*/ 285 h 294"/>
                <a:gd name="T12" fmla="*/ 136 w 263"/>
                <a:gd name="T13" fmla="*/ 294 h 294"/>
                <a:gd name="T14" fmla="*/ 126 w 263"/>
                <a:gd name="T15" fmla="*/ 285 h 294"/>
                <a:gd name="T16" fmla="*/ 117 w 263"/>
                <a:gd name="T17" fmla="*/ 277 h 294"/>
                <a:gd name="T18" fmla="*/ 106 w 263"/>
                <a:gd name="T19" fmla="*/ 269 h 294"/>
                <a:gd name="T20" fmla="*/ 102 w 263"/>
                <a:gd name="T21" fmla="*/ 252 h 294"/>
                <a:gd name="T22" fmla="*/ 117 w 263"/>
                <a:gd name="T23" fmla="*/ 241 h 294"/>
                <a:gd name="T24" fmla="*/ 126 w 263"/>
                <a:gd name="T25" fmla="*/ 229 h 294"/>
                <a:gd name="T26" fmla="*/ 113 w 263"/>
                <a:gd name="T27" fmla="*/ 218 h 294"/>
                <a:gd name="T28" fmla="*/ 98 w 263"/>
                <a:gd name="T29" fmla="*/ 229 h 294"/>
                <a:gd name="T30" fmla="*/ 84 w 263"/>
                <a:gd name="T31" fmla="*/ 242 h 294"/>
                <a:gd name="T32" fmla="*/ 69 w 263"/>
                <a:gd name="T33" fmla="*/ 241 h 294"/>
                <a:gd name="T34" fmla="*/ 56 w 263"/>
                <a:gd name="T35" fmla="*/ 252 h 294"/>
                <a:gd name="T36" fmla="*/ 77 w 263"/>
                <a:gd name="T37" fmla="*/ 233 h 294"/>
                <a:gd name="T38" fmla="*/ 93 w 263"/>
                <a:gd name="T39" fmla="*/ 212 h 294"/>
                <a:gd name="T40" fmla="*/ 45 w 263"/>
                <a:gd name="T41" fmla="*/ 225 h 294"/>
                <a:gd name="T42" fmla="*/ 45 w 263"/>
                <a:gd name="T43" fmla="*/ 221 h 294"/>
                <a:gd name="T44" fmla="*/ 50 w 263"/>
                <a:gd name="T45" fmla="*/ 206 h 294"/>
                <a:gd name="T46" fmla="*/ 56 w 263"/>
                <a:gd name="T47" fmla="*/ 188 h 294"/>
                <a:gd name="T48" fmla="*/ 73 w 263"/>
                <a:gd name="T49" fmla="*/ 176 h 294"/>
                <a:gd name="T50" fmla="*/ 96 w 263"/>
                <a:gd name="T51" fmla="*/ 159 h 294"/>
                <a:gd name="T52" fmla="*/ 119 w 263"/>
                <a:gd name="T53" fmla="*/ 139 h 294"/>
                <a:gd name="T54" fmla="*/ 125 w 263"/>
                <a:gd name="T55" fmla="*/ 122 h 294"/>
                <a:gd name="T56" fmla="*/ 107 w 263"/>
                <a:gd name="T57" fmla="*/ 122 h 294"/>
                <a:gd name="T58" fmla="*/ 90 w 263"/>
                <a:gd name="T59" fmla="*/ 133 h 294"/>
                <a:gd name="T60" fmla="*/ 74 w 263"/>
                <a:gd name="T61" fmla="*/ 144 h 294"/>
                <a:gd name="T62" fmla="*/ 128 w 263"/>
                <a:gd name="T63" fmla="*/ 76 h 294"/>
                <a:gd name="T64" fmla="*/ 115 w 263"/>
                <a:gd name="T65" fmla="*/ 77 h 294"/>
                <a:gd name="T66" fmla="*/ 103 w 263"/>
                <a:gd name="T67" fmla="*/ 83 h 294"/>
                <a:gd name="T68" fmla="*/ 74 w 263"/>
                <a:gd name="T69" fmla="*/ 111 h 294"/>
                <a:gd name="T70" fmla="*/ 120 w 263"/>
                <a:gd name="T71" fmla="*/ 52 h 294"/>
                <a:gd name="T72" fmla="*/ 103 w 263"/>
                <a:gd name="T73" fmla="*/ 40 h 294"/>
                <a:gd name="T74" fmla="*/ 87 w 263"/>
                <a:gd name="T75" fmla="*/ 36 h 294"/>
                <a:gd name="T76" fmla="*/ 62 w 263"/>
                <a:gd name="T77" fmla="*/ 54 h 294"/>
                <a:gd name="T78" fmla="*/ 69 w 263"/>
                <a:gd name="T79" fmla="*/ 39 h 294"/>
                <a:gd name="T80" fmla="*/ 63 w 263"/>
                <a:gd name="T81" fmla="*/ 25 h 294"/>
                <a:gd name="T82" fmla="*/ 50 w 263"/>
                <a:gd name="T83" fmla="*/ 15 h 294"/>
                <a:gd name="T84" fmla="*/ 24 w 263"/>
                <a:gd name="T85" fmla="*/ 15 h 294"/>
                <a:gd name="T86" fmla="*/ 100 w 263"/>
                <a:gd name="T87" fmla="*/ 1 h 294"/>
                <a:gd name="T88" fmla="*/ 178 w 263"/>
                <a:gd name="T89" fmla="*/ 4 h 294"/>
                <a:gd name="T90" fmla="*/ 257 w 263"/>
                <a:gd name="T91" fmla="*/ 13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63" h="294">
                  <a:moveTo>
                    <a:pt x="257" y="13"/>
                  </a:moveTo>
                  <a:lnTo>
                    <a:pt x="263" y="43"/>
                  </a:lnTo>
                  <a:lnTo>
                    <a:pt x="258" y="68"/>
                  </a:lnTo>
                  <a:lnTo>
                    <a:pt x="245" y="92"/>
                  </a:lnTo>
                  <a:lnTo>
                    <a:pt x="227" y="113"/>
                  </a:lnTo>
                  <a:lnTo>
                    <a:pt x="206" y="133"/>
                  </a:lnTo>
                  <a:lnTo>
                    <a:pt x="186" y="155"/>
                  </a:lnTo>
                  <a:lnTo>
                    <a:pt x="168" y="178"/>
                  </a:lnTo>
                  <a:lnTo>
                    <a:pt x="156" y="203"/>
                  </a:lnTo>
                  <a:lnTo>
                    <a:pt x="152" y="232"/>
                  </a:lnTo>
                  <a:lnTo>
                    <a:pt x="159" y="265"/>
                  </a:lnTo>
                  <a:lnTo>
                    <a:pt x="158" y="267"/>
                  </a:lnTo>
                  <a:lnTo>
                    <a:pt x="156" y="271"/>
                  </a:lnTo>
                  <a:lnTo>
                    <a:pt x="153" y="273"/>
                  </a:lnTo>
                  <a:lnTo>
                    <a:pt x="151" y="277"/>
                  </a:lnTo>
                  <a:lnTo>
                    <a:pt x="149" y="279"/>
                  </a:lnTo>
                  <a:lnTo>
                    <a:pt x="146" y="282"/>
                  </a:lnTo>
                  <a:lnTo>
                    <a:pt x="144" y="285"/>
                  </a:lnTo>
                  <a:lnTo>
                    <a:pt x="142" y="288"/>
                  </a:lnTo>
                  <a:lnTo>
                    <a:pt x="138" y="291"/>
                  </a:lnTo>
                  <a:lnTo>
                    <a:pt x="136" y="294"/>
                  </a:lnTo>
                  <a:lnTo>
                    <a:pt x="132" y="291"/>
                  </a:lnTo>
                  <a:lnTo>
                    <a:pt x="130" y="288"/>
                  </a:lnTo>
                  <a:lnTo>
                    <a:pt x="126" y="285"/>
                  </a:lnTo>
                  <a:lnTo>
                    <a:pt x="123" y="283"/>
                  </a:lnTo>
                  <a:lnTo>
                    <a:pt x="120" y="280"/>
                  </a:lnTo>
                  <a:lnTo>
                    <a:pt x="117" y="277"/>
                  </a:lnTo>
                  <a:lnTo>
                    <a:pt x="113" y="275"/>
                  </a:lnTo>
                  <a:lnTo>
                    <a:pt x="109" y="271"/>
                  </a:lnTo>
                  <a:lnTo>
                    <a:pt x="106" y="269"/>
                  </a:lnTo>
                  <a:lnTo>
                    <a:pt x="102" y="265"/>
                  </a:lnTo>
                  <a:lnTo>
                    <a:pt x="101" y="258"/>
                  </a:lnTo>
                  <a:lnTo>
                    <a:pt x="102" y="252"/>
                  </a:lnTo>
                  <a:lnTo>
                    <a:pt x="107" y="248"/>
                  </a:lnTo>
                  <a:lnTo>
                    <a:pt x="112" y="245"/>
                  </a:lnTo>
                  <a:lnTo>
                    <a:pt x="117" y="241"/>
                  </a:lnTo>
                  <a:lnTo>
                    <a:pt x="121" y="238"/>
                  </a:lnTo>
                  <a:lnTo>
                    <a:pt x="125" y="234"/>
                  </a:lnTo>
                  <a:lnTo>
                    <a:pt x="126" y="229"/>
                  </a:lnTo>
                  <a:lnTo>
                    <a:pt x="125" y="225"/>
                  </a:lnTo>
                  <a:lnTo>
                    <a:pt x="119" y="218"/>
                  </a:lnTo>
                  <a:lnTo>
                    <a:pt x="113" y="218"/>
                  </a:lnTo>
                  <a:lnTo>
                    <a:pt x="107" y="221"/>
                  </a:lnTo>
                  <a:lnTo>
                    <a:pt x="102" y="225"/>
                  </a:lnTo>
                  <a:lnTo>
                    <a:pt x="98" y="229"/>
                  </a:lnTo>
                  <a:lnTo>
                    <a:pt x="93" y="234"/>
                  </a:lnTo>
                  <a:lnTo>
                    <a:pt x="88" y="239"/>
                  </a:lnTo>
                  <a:lnTo>
                    <a:pt x="84" y="242"/>
                  </a:lnTo>
                  <a:lnTo>
                    <a:pt x="80" y="245"/>
                  </a:lnTo>
                  <a:lnTo>
                    <a:pt x="74" y="245"/>
                  </a:lnTo>
                  <a:lnTo>
                    <a:pt x="69" y="241"/>
                  </a:lnTo>
                  <a:lnTo>
                    <a:pt x="45" y="265"/>
                  </a:lnTo>
                  <a:lnTo>
                    <a:pt x="50" y="259"/>
                  </a:lnTo>
                  <a:lnTo>
                    <a:pt x="56" y="252"/>
                  </a:lnTo>
                  <a:lnTo>
                    <a:pt x="63" y="246"/>
                  </a:lnTo>
                  <a:lnTo>
                    <a:pt x="70" y="240"/>
                  </a:lnTo>
                  <a:lnTo>
                    <a:pt x="77" y="233"/>
                  </a:lnTo>
                  <a:lnTo>
                    <a:pt x="84" y="227"/>
                  </a:lnTo>
                  <a:lnTo>
                    <a:pt x="89" y="220"/>
                  </a:lnTo>
                  <a:lnTo>
                    <a:pt x="93" y="212"/>
                  </a:lnTo>
                  <a:lnTo>
                    <a:pt x="93" y="204"/>
                  </a:lnTo>
                  <a:lnTo>
                    <a:pt x="90" y="196"/>
                  </a:lnTo>
                  <a:lnTo>
                    <a:pt x="45" y="225"/>
                  </a:lnTo>
                  <a:lnTo>
                    <a:pt x="44" y="226"/>
                  </a:lnTo>
                  <a:lnTo>
                    <a:pt x="44" y="225"/>
                  </a:lnTo>
                  <a:lnTo>
                    <a:pt x="45" y="221"/>
                  </a:lnTo>
                  <a:lnTo>
                    <a:pt x="46" y="216"/>
                  </a:lnTo>
                  <a:lnTo>
                    <a:pt x="48" y="212"/>
                  </a:lnTo>
                  <a:lnTo>
                    <a:pt x="50" y="206"/>
                  </a:lnTo>
                  <a:lnTo>
                    <a:pt x="51" y="200"/>
                  </a:lnTo>
                  <a:lnTo>
                    <a:pt x="54" y="194"/>
                  </a:lnTo>
                  <a:lnTo>
                    <a:pt x="56" y="188"/>
                  </a:lnTo>
                  <a:lnTo>
                    <a:pt x="57" y="184"/>
                  </a:lnTo>
                  <a:lnTo>
                    <a:pt x="64" y="181"/>
                  </a:lnTo>
                  <a:lnTo>
                    <a:pt x="73" y="176"/>
                  </a:lnTo>
                  <a:lnTo>
                    <a:pt x="80" y="171"/>
                  </a:lnTo>
                  <a:lnTo>
                    <a:pt x="88" y="165"/>
                  </a:lnTo>
                  <a:lnTo>
                    <a:pt x="96" y="159"/>
                  </a:lnTo>
                  <a:lnTo>
                    <a:pt x="105" y="152"/>
                  </a:lnTo>
                  <a:lnTo>
                    <a:pt x="112" y="146"/>
                  </a:lnTo>
                  <a:lnTo>
                    <a:pt x="119" y="139"/>
                  </a:lnTo>
                  <a:lnTo>
                    <a:pt x="125" y="133"/>
                  </a:lnTo>
                  <a:lnTo>
                    <a:pt x="131" y="127"/>
                  </a:lnTo>
                  <a:lnTo>
                    <a:pt x="125" y="122"/>
                  </a:lnTo>
                  <a:lnTo>
                    <a:pt x="119" y="121"/>
                  </a:lnTo>
                  <a:lnTo>
                    <a:pt x="113" y="121"/>
                  </a:lnTo>
                  <a:lnTo>
                    <a:pt x="107" y="122"/>
                  </a:lnTo>
                  <a:lnTo>
                    <a:pt x="101" y="126"/>
                  </a:lnTo>
                  <a:lnTo>
                    <a:pt x="96" y="130"/>
                  </a:lnTo>
                  <a:lnTo>
                    <a:pt x="90" y="133"/>
                  </a:lnTo>
                  <a:lnTo>
                    <a:pt x="84" y="138"/>
                  </a:lnTo>
                  <a:lnTo>
                    <a:pt x="80" y="141"/>
                  </a:lnTo>
                  <a:lnTo>
                    <a:pt x="74" y="144"/>
                  </a:lnTo>
                  <a:lnTo>
                    <a:pt x="136" y="82"/>
                  </a:lnTo>
                  <a:lnTo>
                    <a:pt x="132" y="78"/>
                  </a:lnTo>
                  <a:lnTo>
                    <a:pt x="128" y="76"/>
                  </a:lnTo>
                  <a:lnTo>
                    <a:pt x="124" y="76"/>
                  </a:lnTo>
                  <a:lnTo>
                    <a:pt x="120" y="76"/>
                  </a:lnTo>
                  <a:lnTo>
                    <a:pt x="115" y="77"/>
                  </a:lnTo>
                  <a:lnTo>
                    <a:pt x="112" y="78"/>
                  </a:lnTo>
                  <a:lnTo>
                    <a:pt x="107" y="81"/>
                  </a:lnTo>
                  <a:lnTo>
                    <a:pt x="103" y="83"/>
                  </a:lnTo>
                  <a:lnTo>
                    <a:pt x="100" y="84"/>
                  </a:lnTo>
                  <a:lnTo>
                    <a:pt x="98" y="87"/>
                  </a:lnTo>
                  <a:lnTo>
                    <a:pt x="74" y="111"/>
                  </a:lnTo>
                  <a:lnTo>
                    <a:pt x="131" y="58"/>
                  </a:lnTo>
                  <a:lnTo>
                    <a:pt x="125" y="56"/>
                  </a:lnTo>
                  <a:lnTo>
                    <a:pt x="120" y="52"/>
                  </a:lnTo>
                  <a:lnTo>
                    <a:pt x="114" y="49"/>
                  </a:lnTo>
                  <a:lnTo>
                    <a:pt x="109" y="45"/>
                  </a:lnTo>
                  <a:lnTo>
                    <a:pt x="103" y="40"/>
                  </a:lnTo>
                  <a:lnTo>
                    <a:pt x="99" y="38"/>
                  </a:lnTo>
                  <a:lnTo>
                    <a:pt x="93" y="36"/>
                  </a:lnTo>
                  <a:lnTo>
                    <a:pt x="87" y="36"/>
                  </a:lnTo>
                  <a:lnTo>
                    <a:pt x="81" y="37"/>
                  </a:lnTo>
                  <a:lnTo>
                    <a:pt x="74" y="42"/>
                  </a:lnTo>
                  <a:lnTo>
                    <a:pt x="62" y="54"/>
                  </a:lnTo>
                  <a:lnTo>
                    <a:pt x="65" y="49"/>
                  </a:lnTo>
                  <a:lnTo>
                    <a:pt x="68" y="44"/>
                  </a:lnTo>
                  <a:lnTo>
                    <a:pt x="69" y="39"/>
                  </a:lnTo>
                  <a:lnTo>
                    <a:pt x="68" y="34"/>
                  </a:lnTo>
                  <a:lnTo>
                    <a:pt x="65" y="30"/>
                  </a:lnTo>
                  <a:lnTo>
                    <a:pt x="63" y="25"/>
                  </a:lnTo>
                  <a:lnTo>
                    <a:pt x="59" y="21"/>
                  </a:lnTo>
                  <a:lnTo>
                    <a:pt x="55" y="18"/>
                  </a:lnTo>
                  <a:lnTo>
                    <a:pt x="50" y="15"/>
                  </a:lnTo>
                  <a:lnTo>
                    <a:pt x="45" y="13"/>
                  </a:lnTo>
                  <a:lnTo>
                    <a:pt x="0" y="25"/>
                  </a:lnTo>
                  <a:lnTo>
                    <a:pt x="24" y="15"/>
                  </a:lnTo>
                  <a:lnTo>
                    <a:pt x="49" y="8"/>
                  </a:lnTo>
                  <a:lnTo>
                    <a:pt x="74" y="4"/>
                  </a:lnTo>
                  <a:lnTo>
                    <a:pt x="100" y="1"/>
                  </a:lnTo>
                  <a:lnTo>
                    <a:pt x="126" y="0"/>
                  </a:lnTo>
                  <a:lnTo>
                    <a:pt x="152" y="1"/>
                  </a:lnTo>
                  <a:lnTo>
                    <a:pt x="178" y="4"/>
                  </a:lnTo>
                  <a:lnTo>
                    <a:pt x="205" y="6"/>
                  </a:lnTo>
                  <a:lnTo>
                    <a:pt x="231" y="10"/>
                  </a:lnTo>
                  <a:lnTo>
                    <a:pt x="257" y="13"/>
                  </a:lnTo>
                  <a:lnTo>
                    <a:pt x="257" y="13"/>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4" name="Freeform 22"/>
            <p:cNvSpPr>
              <a:spLocks/>
            </p:cNvSpPr>
            <p:nvPr/>
          </p:nvSpPr>
          <p:spPr bwMode="auto">
            <a:xfrm>
              <a:off x="2985" y="2109"/>
              <a:ext cx="4" cy="3"/>
            </a:xfrm>
            <a:custGeom>
              <a:avLst/>
              <a:gdLst>
                <a:gd name="T0" fmla="*/ 0 w 24"/>
                <a:gd name="T1" fmla="*/ 12 h 19"/>
                <a:gd name="T2" fmla="*/ 24 w 24"/>
                <a:gd name="T3" fmla="*/ 0 h 19"/>
                <a:gd name="T4" fmla="*/ 5 w 24"/>
                <a:gd name="T5" fmla="*/ 19 h 19"/>
                <a:gd name="T6" fmla="*/ 0 w 24"/>
                <a:gd name="T7" fmla="*/ 12 h 19"/>
                <a:gd name="T8" fmla="*/ 0 w 24"/>
                <a:gd name="T9" fmla="*/ 12 h 19"/>
              </a:gdLst>
              <a:ahLst/>
              <a:cxnLst>
                <a:cxn ang="0">
                  <a:pos x="T0" y="T1"/>
                </a:cxn>
                <a:cxn ang="0">
                  <a:pos x="T2" y="T3"/>
                </a:cxn>
                <a:cxn ang="0">
                  <a:pos x="T4" y="T5"/>
                </a:cxn>
                <a:cxn ang="0">
                  <a:pos x="T6" y="T7"/>
                </a:cxn>
                <a:cxn ang="0">
                  <a:pos x="T8" y="T9"/>
                </a:cxn>
              </a:cxnLst>
              <a:rect l="0" t="0" r="r" b="b"/>
              <a:pathLst>
                <a:path w="24" h="19">
                  <a:moveTo>
                    <a:pt x="0" y="12"/>
                  </a:moveTo>
                  <a:lnTo>
                    <a:pt x="24" y="0"/>
                  </a:lnTo>
                  <a:lnTo>
                    <a:pt x="5" y="19"/>
                  </a:lnTo>
                  <a:lnTo>
                    <a:pt x="0" y="12"/>
                  </a:lnTo>
                  <a:lnTo>
                    <a:pt x="0" y="12"/>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5" name="Freeform 23"/>
            <p:cNvSpPr>
              <a:spLocks/>
            </p:cNvSpPr>
            <p:nvPr/>
          </p:nvSpPr>
          <p:spPr bwMode="auto">
            <a:xfrm>
              <a:off x="2990" y="2112"/>
              <a:ext cx="4" cy="3"/>
            </a:xfrm>
            <a:custGeom>
              <a:avLst/>
              <a:gdLst>
                <a:gd name="T0" fmla="*/ 0 w 24"/>
                <a:gd name="T1" fmla="*/ 22 h 22"/>
                <a:gd name="T2" fmla="*/ 12 w 24"/>
                <a:gd name="T3" fmla="*/ 0 h 22"/>
                <a:gd name="T4" fmla="*/ 24 w 24"/>
                <a:gd name="T5" fmla="*/ 0 h 22"/>
                <a:gd name="T6" fmla="*/ 0 w 24"/>
                <a:gd name="T7" fmla="*/ 22 h 22"/>
                <a:gd name="T8" fmla="*/ 0 w 24"/>
                <a:gd name="T9" fmla="*/ 22 h 22"/>
              </a:gdLst>
              <a:ahLst/>
              <a:cxnLst>
                <a:cxn ang="0">
                  <a:pos x="T0" y="T1"/>
                </a:cxn>
                <a:cxn ang="0">
                  <a:pos x="T2" y="T3"/>
                </a:cxn>
                <a:cxn ang="0">
                  <a:pos x="T4" y="T5"/>
                </a:cxn>
                <a:cxn ang="0">
                  <a:pos x="T6" y="T7"/>
                </a:cxn>
                <a:cxn ang="0">
                  <a:pos x="T8" y="T9"/>
                </a:cxn>
              </a:cxnLst>
              <a:rect l="0" t="0" r="r" b="b"/>
              <a:pathLst>
                <a:path w="24" h="22">
                  <a:moveTo>
                    <a:pt x="0" y="22"/>
                  </a:moveTo>
                  <a:lnTo>
                    <a:pt x="12" y="0"/>
                  </a:lnTo>
                  <a:lnTo>
                    <a:pt x="24" y="0"/>
                  </a:lnTo>
                  <a:lnTo>
                    <a:pt x="0" y="22"/>
                  </a:lnTo>
                  <a:lnTo>
                    <a:pt x="0" y="22"/>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6" name="Freeform 24"/>
            <p:cNvSpPr>
              <a:spLocks/>
            </p:cNvSpPr>
            <p:nvPr/>
          </p:nvSpPr>
          <p:spPr bwMode="auto">
            <a:xfrm>
              <a:off x="2973" y="2118"/>
              <a:ext cx="5" cy="1"/>
            </a:xfrm>
            <a:custGeom>
              <a:avLst/>
              <a:gdLst>
                <a:gd name="T0" fmla="*/ 0 w 29"/>
                <a:gd name="T1" fmla="*/ 29 w 29"/>
                <a:gd name="T2" fmla="*/ 0 w 29"/>
                <a:gd name="T3" fmla="*/ 0 w 29"/>
              </a:gdLst>
              <a:ahLst/>
              <a:cxnLst>
                <a:cxn ang="0">
                  <a:pos x="T0" y="0"/>
                </a:cxn>
                <a:cxn ang="0">
                  <a:pos x="T1" y="0"/>
                </a:cxn>
                <a:cxn ang="0">
                  <a:pos x="T2" y="0"/>
                </a:cxn>
                <a:cxn ang="0">
                  <a:pos x="T3" y="0"/>
                </a:cxn>
              </a:cxnLst>
              <a:rect l="0" t="0" r="r" b="b"/>
              <a:pathLst>
                <a:path w="29">
                  <a:moveTo>
                    <a:pt x="0" y="0"/>
                  </a:moveTo>
                  <a:lnTo>
                    <a:pt x="29" y="0"/>
                  </a:lnTo>
                  <a:lnTo>
                    <a:pt x="0" y="0"/>
                  </a:lnTo>
                  <a:lnTo>
                    <a:pt x="0"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7" name="Freeform 25"/>
            <p:cNvSpPr>
              <a:spLocks/>
            </p:cNvSpPr>
            <p:nvPr/>
          </p:nvSpPr>
          <p:spPr bwMode="auto">
            <a:xfrm>
              <a:off x="2984" y="2118"/>
              <a:ext cx="2" cy="2"/>
            </a:xfrm>
            <a:custGeom>
              <a:avLst/>
              <a:gdLst>
                <a:gd name="T0" fmla="*/ 10 w 10"/>
                <a:gd name="T1" fmla="*/ 0 h 12"/>
                <a:gd name="T2" fmla="*/ 0 w 10"/>
                <a:gd name="T3" fmla="*/ 12 h 12"/>
                <a:gd name="T4" fmla="*/ 10 w 10"/>
                <a:gd name="T5" fmla="*/ 0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0"/>
                  </a:lnTo>
                  <a:lnTo>
                    <a:pt x="10"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8" name="Freeform 26"/>
            <p:cNvSpPr>
              <a:spLocks/>
            </p:cNvSpPr>
            <p:nvPr/>
          </p:nvSpPr>
          <p:spPr bwMode="auto">
            <a:xfrm>
              <a:off x="2973" y="2122"/>
              <a:ext cx="8" cy="4"/>
            </a:xfrm>
            <a:custGeom>
              <a:avLst/>
              <a:gdLst>
                <a:gd name="T0" fmla="*/ 46 w 50"/>
                <a:gd name="T1" fmla="*/ 24 h 24"/>
                <a:gd name="T2" fmla="*/ 0 w 50"/>
                <a:gd name="T3" fmla="*/ 0 h 24"/>
                <a:gd name="T4" fmla="*/ 50 w 50"/>
                <a:gd name="T5" fmla="*/ 0 h 24"/>
                <a:gd name="T6" fmla="*/ 46 w 50"/>
                <a:gd name="T7" fmla="*/ 24 h 24"/>
                <a:gd name="T8" fmla="*/ 46 w 50"/>
                <a:gd name="T9" fmla="*/ 24 h 24"/>
              </a:gdLst>
              <a:ahLst/>
              <a:cxnLst>
                <a:cxn ang="0">
                  <a:pos x="T0" y="T1"/>
                </a:cxn>
                <a:cxn ang="0">
                  <a:pos x="T2" y="T3"/>
                </a:cxn>
                <a:cxn ang="0">
                  <a:pos x="T4" y="T5"/>
                </a:cxn>
                <a:cxn ang="0">
                  <a:pos x="T6" y="T7"/>
                </a:cxn>
                <a:cxn ang="0">
                  <a:pos x="T8" y="T9"/>
                </a:cxn>
              </a:cxnLst>
              <a:rect l="0" t="0" r="r" b="b"/>
              <a:pathLst>
                <a:path w="50" h="24">
                  <a:moveTo>
                    <a:pt x="46" y="24"/>
                  </a:moveTo>
                  <a:lnTo>
                    <a:pt x="0" y="0"/>
                  </a:lnTo>
                  <a:lnTo>
                    <a:pt x="50" y="0"/>
                  </a:lnTo>
                  <a:lnTo>
                    <a:pt x="46" y="24"/>
                  </a:lnTo>
                  <a:lnTo>
                    <a:pt x="46" y="24"/>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79" name="Freeform 27"/>
            <p:cNvSpPr>
              <a:spLocks/>
            </p:cNvSpPr>
            <p:nvPr/>
          </p:nvSpPr>
          <p:spPr bwMode="auto">
            <a:xfrm>
              <a:off x="3009" y="2143"/>
              <a:ext cx="2" cy="4"/>
            </a:xfrm>
            <a:custGeom>
              <a:avLst/>
              <a:gdLst>
                <a:gd name="T0" fmla="*/ 12 w 12"/>
                <a:gd name="T1" fmla="*/ 12 h 22"/>
                <a:gd name="T2" fmla="*/ 10 w 12"/>
                <a:gd name="T3" fmla="*/ 13 h 22"/>
                <a:gd name="T4" fmla="*/ 10 w 12"/>
                <a:gd name="T5" fmla="*/ 13 h 22"/>
                <a:gd name="T6" fmla="*/ 9 w 12"/>
                <a:gd name="T7" fmla="*/ 14 h 22"/>
                <a:gd name="T8" fmla="*/ 8 w 12"/>
                <a:gd name="T9" fmla="*/ 14 h 22"/>
                <a:gd name="T10" fmla="*/ 7 w 12"/>
                <a:gd name="T11" fmla="*/ 16 h 22"/>
                <a:gd name="T12" fmla="*/ 7 w 12"/>
                <a:gd name="T13" fmla="*/ 17 h 22"/>
                <a:gd name="T14" fmla="*/ 7 w 12"/>
                <a:gd name="T15" fmla="*/ 18 h 22"/>
                <a:gd name="T16" fmla="*/ 6 w 12"/>
                <a:gd name="T17" fmla="*/ 19 h 22"/>
                <a:gd name="T18" fmla="*/ 6 w 12"/>
                <a:gd name="T19" fmla="*/ 20 h 22"/>
                <a:gd name="T20" fmla="*/ 7 w 12"/>
                <a:gd name="T21" fmla="*/ 22 h 22"/>
                <a:gd name="T22" fmla="*/ 0 w 12"/>
                <a:gd name="T23" fmla="*/ 22 h 22"/>
                <a:gd name="T24" fmla="*/ 0 w 12"/>
                <a:gd name="T25" fmla="*/ 0 h 22"/>
                <a:gd name="T26" fmla="*/ 12 w 12"/>
                <a:gd name="T27" fmla="*/ 12 h 22"/>
                <a:gd name="T28" fmla="*/ 12 w 12"/>
                <a:gd name="T29" fmla="*/ 1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22">
                  <a:moveTo>
                    <a:pt x="12" y="12"/>
                  </a:moveTo>
                  <a:lnTo>
                    <a:pt x="10" y="13"/>
                  </a:lnTo>
                  <a:lnTo>
                    <a:pt x="10" y="13"/>
                  </a:lnTo>
                  <a:lnTo>
                    <a:pt x="9" y="14"/>
                  </a:lnTo>
                  <a:lnTo>
                    <a:pt x="8" y="14"/>
                  </a:lnTo>
                  <a:lnTo>
                    <a:pt x="7" y="16"/>
                  </a:lnTo>
                  <a:lnTo>
                    <a:pt x="7" y="17"/>
                  </a:lnTo>
                  <a:lnTo>
                    <a:pt x="7" y="18"/>
                  </a:lnTo>
                  <a:lnTo>
                    <a:pt x="6" y="19"/>
                  </a:lnTo>
                  <a:lnTo>
                    <a:pt x="6" y="20"/>
                  </a:lnTo>
                  <a:lnTo>
                    <a:pt x="7" y="22"/>
                  </a:lnTo>
                  <a:lnTo>
                    <a:pt x="0" y="22"/>
                  </a:lnTo>
                  <a:lnTo>
                    <a:pt x="0" y="0"/>
                  </a:lnTo>
                  <a:lnTo>
                    <a:pt x="12" y="12"/>
                  </a:lnTo>
                  <a:lnTo>
                    <a:pt x="12" y="12"/>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0" name="Freeform 28"/>
            <p:cNvSpPr>
              <a:spLocks/>
            </p:cNvSpPr>
            <p:nvPr/>
          </p:nvSpPr>
          <p:spPr bwMode="auto">
            <a:xfrm>
              <a:off x="2968" y="2165"/>
              <a:ext cx="26" cy="26"/>
            </a:xfrm>
            <a:custGeom>
              <a:avLst/>
              <a:gdLst>
                <a:gd name="T0" fmla="*/ 143 w 156"/>
                <a:gd name="T1" fmla="*/ 28 h 154"/>
                <a:gd name="T2" fmla="*/ 147 w 156"/>
                <a:gd name="T3" fmla="*/ 38 h 154"/>
                <a:gd name="T4" fmla="*/ 151 w 156"/>
                <a:gd name="T5" fmla="*/ 47 h 154"/>
                <a:gd name="T6" fmla="*/ 153 w 156"/>
                <a:gd name="T7" fmla="*/ 58 h 154"/>
                <a:gd name="T8" fmla="*/ 154 w 156"/>
                <a:gd name="T9" fmla="*/ 69 h 154"/>
                <a:gd name="T10" fmla="*/ 156 w 156"/>
                <a:gd name="T11" fmla="*/ 78 h 154"/>
                <a:gd name="T12" fmla="*/ 156 w 156"/>
                <a:gd name="T13" fmla="*/ 89 h 154"/>
                <a:gd name="T14" fmla="*/ 156 w 156"/>
                <a:gd name="T15" fmla="*/ 99 h 154"/>
                <a:gd name="T16" fmla="*/ 154 w 156"/>
                <a:gd name="T17" fmla="*/ 108 h 154"/>
                <a:gd name="T18" fmla="*/ 154 w 156"/>
                <a:gd name="T19" fmla="*/ 118 h 154"/>
                <a:gd name="T20" fmla="*/ 154 w 156"/>
                <a:gd name="T21" fmla="*/ 126 h 154"/>
                <a:gd name="T22" fmla="*/ 141 w 156"/>
                <a:gd name="T23" fmla="*/ 120 h 154"/>
                <a:gd name="T24" fmla="*/ 129 w 156"/>
                <a:gd name="T25" fmla="*/ 115 h 154"/>
                <a:gd name="T26" fmla="*/ 116 w 156"/>
                <a:gd name="T27" fmla="*/ 113 h 154"/>
                <a:gd name="T28" fmla="*/ 103 w 156"/>
                <a:gd name="T29" fmla="*/ 112 h 154"/>
                <a:gd name="T30" fmla="*/ 89 w 156"/>
                <a:gd name="T31" fmla="*/ 112 h 154"/>
                <a:gd name="T32" fmla="*/ 76 w 156"/>
                <a:gd name="T33" fmla="*/ 113 h 154"/>
                <a:gd name="T34" fmla="*/ 64 w 156"/>
                <a:gd name="T35" fmla="*/ 115 h 154"/>
                <a:gd name="T36" fmla="*/ 51 w 156"/>
                <a:gd name="T37" fmla="*/ 119 h 154"/>
                <a:gd name="T38" fmla="*/ 39 w 156"/>
                <a:gd name="T39" fmla="*/ 123 h 154"/>
                <a:gd name="T40" fmla="*/ 28 w 156"/>
                <a:gd name="T41" fmla="*/ 131 h 154"/>
                <a:gd name="T42" fmla="*/ 0 w 156"/>
                <a:gd name="T43" fmla="*/ 154 h 154"/>
                <a:gd name="T44" fmla="*/ 9 w 156"/>
                <a:gd name="T45" fmla="*/ 138 h 154"/>
                <a:gd name="T46" fmla="*/ 20 w 156"/>
                <a:gd name="T47" fmla="*/ 120 h 154"/>
                <a:gd name="T48" fmla="*/ 30 w 156"/>
                <a:gd name="T49" fmla="*/ 102 h 154"/>
                <a:gd name="T50" fmla="*/ 40 w 156"/>
                <a:gd name="T51" fmla="*/ 85 h 154"/>
                <a:gd name="T52" fmla="*/ 51 w 156"/>
                <a:gd name="T53" fmla="*/ 68 h 154"/>
                <a:gd name="T54" fmla="*/ 63 w 156"/>
                <a:gd name="T55" fmla="*/ 52 h 154"/>
                <a:gd name="T56" fmla="*/ 75 w 156"/>
                <a:gd name="T57" fmla="*/ 37 h 154"/>
                <a:gd name="T58" fmla="*/ 89 w 156"/>
                <a:gd name="T59" fmla="*/ 22 h 154"/>
                <a:gd name="T60" fmla="*/ 103 w 156"/>
                <a:gd name="T61" fmla="*/ 11 h 154"/>
                <a:gd name="T62" fmla="*/ 119 w 156"/>
                <a:gd name="T63" fmla="*/ 0 h 154"/>
                <a:gd name="T64" fmla="*/ 120 w 156"/>
                <a:gd name="T65" fmla="*/ 3 h 154"/>
                <a:gd name="T66" fmla="*/ 121 w 156"/>
                <a:gd name="T67" fmla="*/ 8 h 154"/>
                <a:gd name="T68" fmla="*/ 122 w 156"/>
                <a:gd name="T69" fmla="*/ 13 h 154"/>
                <a:gd name="T70" fmla="*/ 124 w 156"/>
                <a:gd name="T71" fmla="*/ 18 h 154"/>
                <a:gd name="T72" fmla="*/ 126 w 156"/>
                <a:gd name="T73" fmla="*/ 22 h 154"/>
                <a:gd name="T74" fmla="*/ 128 w 156"/>
                <a:gd name="T75" fmla="*/ 26 h 154"/>
                <a:gd name="T76" fmla="*/ 132 w 156"/>
                <a:gd name="T77" fmla="*/ 28 h 154"/>
                <a:gd name="T78" fmla="*/ 134 w 156"/>
                <a:gd name="T79" fmla="*/ 30 h 154"/>
                <a:gd name="T80" fmla="*/ 138 w 156"/>
                <a:gd name="T81" fmla="*/ 30 h 154"/>
                <a:gd name="T82" fmla="*/ 143 w 156"/>
                <a:gd name="T83" fmla="*/ 28 h 154"/>
                <a:gd name="T84" fmla="*/ 143 w 156"/>
                <a:gd name="T85" fmla="*/ 28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6" h="154">
                  <a:moveTo>
                    <a:pt x="143" y="28"/>
                  </a:moveTo>
                  <a:lnTo>
                    <a:pt x="147" y="38"/>
                  </a:lnTo>
                  <a:lnTo>
                    <a:pt x="151" y="47"/>
                  </a:lnTo>
                  <a:lnTo>
                    <a:pt x="153" y="58"/>
                  </a:lnTo>
                  <a:lnTo>
                    <a:pt x="154" y="69"/>
                  </a:lnTo>
                  <a:lnTo>
                    <a:pt x="156" y="78"/>
                  </a:lnTo>
                  <a:lnTo>
                    <a:pt x="156" y="89"/>
                  </a:lnTo>
                  <a:lnTo>
                    <a:pt x="156" y="99"/>
                  </a:lnTo>
                  <a:lnTo>
                    <a:pt x="154" y="108"/>
                  </a:lnTo>
                  <a:lnTo>
                    <a:pt x="154" y="118"/>
                  </a:lnTo>
                  <a:lnTo>
                    <a:pt x="154" y="126"/>
                  </a:lnTo>
                  <a:lnTo>
                    <a:pt x="141" y="120"/>
                  </a:lnTo>
                  <a:lnTo>
                    <a:pt x="129" y="115"/>
                  </a:lnTo>
                  <a:lnTo>
                    <a:pt x="116" y="113"/>
                  </a:lnTo>
                  <a:lnTo>
                    <a:pt x="103" y="112"/>
                  </a:lnTo>
                  <a:lnTo>
                    <a:pt x="89" y="112"/>
                  </a:lnTo>
                  <a:lnTo>
                    <a:pt x="76" y="113"/>
                  </a:lnTo>
                  <a:lnTo>
                    <a:pt x="64" y="115"/>
                  </a:lnTo>
                  <a:lnTo>
                    <a:pt x="51" y="119"/>
                  </a:lnTo>
                  <a:lnTo>
                    <a:pt x="39" y="123"/>
                  </a:lnTo>
                  <a:lnTo>
                    <a:pt x="28" y="131"/>
                  </a:lnTo>
                  <a:lnTo>
                    <a:pt x="0" y="154"/>
                  </a:lnTo>
                  <a:lnTo>
                    <a:pt x="9" y="138"/>
                  </a:lnTo>
                  <a:lnTo>
                    <a:pt x="20" y="120"/>
                  </a:lnTo>
                  <a:lnTo>
                    <a:pt x="30" y="102"/>
                  </a:lnTo>
                  <a:lnTo>
                    <a:pt x="40" y="85"/>
                  </a:lnTo>
                  <a:lnTo>
                    <a:pt x="51" y="68"/>
                  </a:lnTo>
                  <a:lnTo>
                    <a:pt x="63" y="52"/>
                  </a:lnTo>
                  <a:lnTo>
                    <a:pt x="75" y="37"/>
                  </a:lnTo>
                  <a:lnTo>
                    <a:pt x="89" y="22"/>
                  </a:lnTo>
                  <a:lnTo>
                    <a:pt x="103" y="11"/>
                  </a:lnTo>
                  <a:lnTo>
                    <a:pt x="119" y="0"/>
                  </a:lnTo>
                  <a:lnTo>
                    <a:pt x="120" y="3"/>
                  </a:lnTo>
                  <a:lnTo>
                    <a:pt x="121" y="8"/>
                  </a:lnTo>
                  <a:lnTo>
                    <a:pt x="122" y="13"/>
                  </a:lnTo>
                  <a:lnTo>
                    <a:pt x="124" y="18"/>
                  </a:lnTo>
                  <a:lnTo>
                    <a:pt x="126" y="22"/>
                  </a:lnTo>
                  <a:lnTo>
                    <a:pt x="128" y="26"/>
                  </a:lnTo>
                  <a:lnTo>
                    <a:pt x="132" y="28"/>
                  </a:lnTo>
                  <a:lnTo>
                    <a:pt x="134" y="30"/>
                  </a:lnTo>
                  <a:lnTo>
                    <a:pt x="138" y="30"/>
                  </a:lnTo>
                  <a:lnTo>
                    <a:pt x="143" y="28"/>
                  </a:lnTo>
                  <a:lnTo>
                    <a:pt x="143" y="28"/>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1" name="Freeform 29"/>
            <p:cNvSpPr>
              <a:spLocks/>
            </p:cNvSpPr>
            <p:nvPr/>
          </p:nvSpPr>
          <p:spPr bwMode="auto">
            <a:xfrm>
              <a:off x="2936" y="2184"/>
              <a:ext cx="28" cy="53"/>
            </a:xfrm>
            <a:custGeom>
              <a:avLst/>
              <a:gdLst>
                <a:gd name="T0" fmla="*/ 81 w 167"/>
                <a:gd name="T1" fmla="*/ 318 h 318"/>
                <a:gd name="T2" fmla="*/ 77 w 167"/>
                <a:gd name="T3" fmla="*/ 297 h 318"/>
                <a:gd name="T4" fmla="*/ 66 w 167"/>
                <a:gd name="T5" fmla="*/ 276 h 318"/>
                <a:gd name="T6" fmla="*/ 50 w 167"/>
                <a:gd name="T7" fmla="*/ 255 h 318"/>
                <a:gd name="T8" fmla="*/ 34 w 167"/>
                <a:gd name="T9" fmla="*/ 235 h 318"/>
                <a:gd name="T10" fmla="*/ 18 w 167"/>
                <a:gd name="T11" fmla="*/ 214 h 318"/>
                <a:gd name="T12" fmla="*/ 6 w 167"/>
                <a:gd name="T13" fmla="*/ 194 h 318"/>
                <a:gd name="T14" fmla="*/ 0 w 167"/>
                <a:gd name="T15" fmla="*/ 173 h 318"/>
                <a:gd name="T16" fmla="*/ 4 w 167"/>
                <a:gd name="T17" fmla="*/ 154 h 318"/>
                <a:gd name="T18" fmla="*/ 18 w 167"/>
                <a:gd name="T19" fmla="*/ 134 h 318"/>
                <a:gd name="T20" fmla="*/ 48 w 167"/>
                <a:gd name="T21" fmla="*/ 114 h 318"/>
                <a:gd name="T22" fmla="*/ 167 w 167"/>
                <a:gd name="T23" fmla="*/ 0 h 318"/>
                <a:gd name="T24" fmla="*/ 160 w 167"/>
                <a:gd name="T25" fmla="*/ 26 h 318"/>
                <a:gd name="T26" fmla="*/ 150 w 167"/>
                <a:gd name="T27" fmla="*/ 53 h 318"/>
                <a:gd name="T28" fmla="*/ 140 w 167"/>
                <a:gd name="T29" fmla="*/ 83 h 318"/>
                <a:gd name="T30" fmla="*/ 129 w 167"/>
                <a:gd name="T31" fmla="*/ 114 h 318"/>
                <a:gd name="T32" fmla="*/ 118 w 167"/>
                <a:gd name="T33" fmla="*/ 146 h 318"/>
                <a:gd name="T34" fmla="*/ 107 w 167"/>
                <a:gd name="T35" fmla="*/ 179 h 318"/>
                <a:gd name="T36" fmla="*/ 98 w 167"/>
                <a:gd name="T37" fmla="*/ 214 h 318"/>
                <a:gd name="T38" fmla="*/ 90 w 167"/>
                <a:gd name="T39" fmla="*/ 248 h 318"/>
                <a:gd name="T40" fmla="*/ 84 w 167"/>
                <a:gd name="T41" fmla="*/ 283 h 318"/>
                <a:gd name="T42" fmla="*/ 81 w 167"/>
                <a:gd name="T43" fmla="*/ 318 h 318"/>
                <a:gd name="T44" fmla="*/ 81 w 167"/>
                <a:gd name="T45" fmla="*/ 318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18">
                  <a:moveTo>
                    <a:pt x="81" y="318"/>
                  </a:moveTo>
                  <a:lnTo>
                    <a:pt x="77" y="297"/>
                  </a:lnTo>
                  <a:lnTo>
                    <a:pt x="66" y="276"/>
                  </a:lnTo>
                  <a:lnTo>
                    <a:pt x="50" y="255"/>
                  </a:lnTo>
                  <a:lnTo>
                    <a:pt x="34" y="235"/>
                  </a:lnTo>
                  <a:lnTo>
                    <a:pt x="18" y="214"/>
                  </a:lnTo>
                  <a:lnTo>
                    <a:pt x="6" y="194"/>
                  </a:lnTo>
                  <a:lnTo>
                    <a:pt x="0" y="173"/>
                  </a:lnTo>
                  <a:lnTo>
                    <a:pt x="4" y="154"/>
                  </a:lnTo>
                  <a:lnTo>
                    <a:pt x="18" y="134"/>
                  </a:lnTo>
                  <a:lnTo>
                    <a:pt x="48" y="114"/>
                  </a:lnTo>
                  <a:lnTo>
                    <a:pt x="167" y="0"/>
                  </a:lnTo>
                  <a:lnTo>
                    <a:pt x="160" y="26"/>
                  </a:lnTo>
                  <a:lnTo>
                    <a:pt x="150" y="53"/>
                  </a:lnTo>
                  <a:lnTo>
                    <a:pt x="140" y="83"/>
                  </a:lnTo>
                  <a:lnTo>
                    <a:pt x="129" y="114"/>
                  </a:lnTo>
                  <a:lnTo>
                    <a:pt x="118" y="146"/>
                  </a:lnTo>
                  <a:lnTo>
                    <a:pt x="107" y="179"/>
                  </a:lnTo>
                  <a:lnTo>
                    <a:pt x="98" y="214"/>
                  </a:lnTo>
                  <a:lnTo>
                    <a:pt x="90" y="248"/>
                  </a:lnTo>
                  <a:lnTo>
                    <a:pt x="84" y="283"/>
                  </a:lnTo>
                  <a:lnTo>
                    <a:pt x="81" y="318"/>
                  </a:lnTo>
                  <a:lnTo>
                    <a:pt x="81" y="318"/>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2" name="Freeform 30"/>
            <p:cNvSpPr>
              <a:spLocks/>
            </p:cNvSpPr>
            <p:nvPr/>
          </p:nvSpPr>
          <p:spPr bwMode="auto">
            <a:xfrm>
              <a:off x="2960" y="2187"/>
              <a:ext cx="45" cy="162"/>
            </a:xfrm>
            <a:custGeom>
              <a:avLst/>
              <a:gdLst>
                <a:gd name="T0" fmla="*/ 236 w 267"/>
                <a:gd name="T1" fmla="*/ 252 h 973"/>
                <a:gd name="T2" fmla="*/ 245 w 267"/>
                <a:gd name="T3" fmla="*/ 470 h 973"/>
                <a:gd name="T4" fmla="*/ 261 w 267"/>
                <a:gd name="T5" fmla="*/ 591 h 973"/>
                <a:gd name="T6" fmla="*/ 171 w 267"/>
                <a:gd name="T7" fmla="*/ 962 h 973"/>
                <a:gd name="T8" fmla="*/ 166 w 267"/>
                <a:gd name="T9" fmla="*/ 950 h 973"/>
                <a:gd name="T10" fmla="*/ 154 w 267"/>
                <a:gd name="T11" fmla="*/ 944 h 973"/>
                <a:gd name="T12" fmla="*/ 145 w 267"/>
                <a:gd name="T13" fmla="*/ 952 h 973"/>
                <a:gd name="T14" fmla="*/ 142 w 267"/>
                <a:gd name="T15" fmla="*/ 960 h 973"/>
                <a:gd name="T16" fmla="*/ 147 w 267"/>
                <a:gd name="T17" fmla="*/ 966 h 973"/>
                <a:gd name="T18" fmla="*/ 86 w 267"/>
                <a:gd name="T19" fmla="*/ 972 h 973"/>
                <a:gd name="T20" fmla="*/ 54 w 267"/>
                <a:gd name="T21" fmla="*/ 958 h 973"/>
                <a:gd name="T22" fmla="*/ 83 w 267"/>
                <a:gd name="T23" fmla="*/ 912 h 973"/>
                <a:gd name="T24" fmla="*/ 54 w 267"/>
                <a:gd name="T25" fmla="*/ 912 h 973"/>
                <a:gd name="T26" fmla="*/ 28 w 267"/>
                <a:gd name="T27" fmla="*/ 954 h 973"/>
                <a:gd name="T28" fmla="*/ 63 w 267"/>
                <a:gd name="T29" fmla="*/ 882 h 973"/>
                <a:gd name="T30" fmla="*/ 75 w 267"/>
                <a:gd name="T31" fmla="*/ 836 h 973"/>
                <a:gd name="T32" fmla="*/ 46 w 267"/>
                <a:gd name="T33" fmla="*/ 870 h 973"/>
                <a:gd name="T34" fmla="*/ 50 w 267"/>
                <a:gd name="T35" fmla="*/ 836 h 973"/>
                <a:gd name="T36" fmla="*/ 95 w 267"/>
                <a:gd name="T37" fmla="*/ 767 h 973"/>
                <a:gd name="T38" fmla="*/ 77 w 267"/>
                <a:gd name="T39" fmla="*/ 750 h 973"/>
                <a:gd name="T40" fmla="*/ 45 w 267"/>
                <a:gd name="T41" fmla="*/ 745 h 973"/>
                <a:gd name="T42" fmla="*/ 124 w 267"/>
                <a:gd name="T43" fmla="*/ 599 h 973"/>
                <a:gd name="T44" fmla="*/ 152 w 267"/>
                <a:gd name="T45" fmla="*/ 508 h 973"/>
                <a:gd name="T46" fmla="*/ 82 w 267"/>
                <a:gd name="T47" fmla="*/ 623 h 973"/>
                <a:gd name="T48" fmla="*/ 22 w 267"/>
                <a:gd name="T49" fmla="*/ 648 h 973"/>
                <a:gd name="T50" fmla="*/ 21 w 267"/>
                <a:gd name="T51" fmla="*/ 603 h 973"/>
                <a:gd name="T52" fmla="*/ 23 w 267"/>
                <a:gd name="T53" fmla="*/ 622 h 973"/>
                <a:gd name="T54" fmla="*/ 42 w 267"/>
                <a:gd name="T55" fmla="*/ 637 h 973"/>
                <a:gd name="T56" fmla="*/ 50 w 267"/>
                <a:gd name="T57" fmla="*/ 606 h 973"/>
                <a:gd name="T58" fmla="*/ 60 w 267"/>
                <a:gd name="T59" fmla="*/ 557 h 973"/>
                <a:gd name="T60" fmla="*/ 76 w 267"/>
                <a:gd name="T61" fmla="*/ 489 h 973"/>
                <a:gd name="T62" fmla="*/ 51 w 267"/>
                <a:gd name="T63" fmla="*/ 511 h 973"/>
                <a:gd name="T64" fmla="*/ 36 w 267"/>
                <a:gd name="T65" fmla="*/ 534 h 973"/>
                <a:gd name="T66" fmla="*/ 72 w 267"/>
                <a:gd name="T67" fmla="*/ 439 h 973"/>
                <a:gd name="T68" fmla="*/ 60 w 267"/>
                <a:gd name="T69" fmla="*/ 415 h 973"/>
                <a:gd name="T70" fmla="*/ 29 w 267"/>
                <a:gd name="T71" fmla="*/ 466 h 973"/>
                <a:gd name="T72" fmla="*/ 79 w 267"/>
                <a:gd name="T73" fmla="*/ 361 h 973"/>
                <a:gd name="T74" fmla="*/ 85 w 267"/>
                <a:gd name="T75" fmla="*/ 367 h 973"/>
                <a:gd name="T76" fmla="*/ 119 w 267"/>
                <a:gd name="T77" fmla="*/ 319 h 973"/>
                <a:gd name="T78" fmla="*/ 109 w 267"/>
                <a:gd name="T79" fmla="*/ 291 h 973"/>
                <a:gd name="T80" fmla="*/ 77 w 267"/>
                <a:gd name="T81" fmla="*/ 336 h 973"/>
                <a:gd name="T82" fmla="*/ 15 w 267"/>
                <a:gd name="T83" fmla="*/ 392 h 973"/>
                <a:gd name="T84" fmla="*/ 54 w 267"/>
                <a:gd name="T85" fmla="*/ 327 h 973"/>
                <a:gd name="T86" fmla="*/ 101 w 267"/>
                <a:gd name="T87" fmla="*/ 265 h 973"/>
                <a:gd name="T88" fmla="*/ 123 w 267"/>
                <a:gd name="T89" fmla="*/ 196 h 973"/>
                <a:gd name="T90" fmla="*/ 52 w 267"/>
                <a:gd name="T91" fmla="*/ 284 h 973"/>
                <a:gd name="T92" fmla="*/ 23 w 267"/>
                <a:gd name="T93" fmla="*/ 298 h 973"/>
                <a:gd name="T94" fmla="*/ 103 w 267"/>
                <a:gd name="T95" fmla="*/ 171 h 973"/>
                <a:gd name="T96" fmla="*/ 66 w 267"/>
                <a:gd name="T97" fmla="*/ 184 h 973"/>
                <a:gd name="T98" fmla="*/ 0 w 267"/>
                <a:gd name="T99" fmla="*/ 277 h 973"/>
                <a:gd name="T100" fmla="*/ 44 w 267"/>
                <a:gd name="T101" fmla="*/ 200 h 973"/>
                <a:gd name="T102" fmla="*/ 90 w 267"/>
                <a:gd name="T103" fmla="*/ 77 h 973"/>
                <a:gd name="T104" fmla="*/ 33 w 267"/>
                <a:gd name="T105" fmla="*/ 136 h 973"/>
                <a:gd name="T106" fmla="*/ 1 w 267"/>
                <a:gd name="T107" fmla="*/ 203 h 973"/>
                <a:gd name="T108" fmla="*/ 52 w 267"/>
                <a:gd name="T109" fmla="*/ 50 h 973"/>
                <a:gd name="T110" fmla="*/ 153 w 267"/>
                <a:gd name="T111" fmla="*/ 3 h 973"/>
                <a:gd name="T112" fmla="*/ 198 w 267"/>
                <a:gd name="T113" fmla="*/ 36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67" h="973">
                  <a:moveTo>
                    <a:pt x="204" y="42"/>
                  </a:moveTo>
                  <a:lnTo>
                    <a:pt x="211" y="83"/>
                  </a:lnTo>
                  <a:lnTo>
                    <a:pt x="218" y="126"/>
                  </a:lnTo>
                  <a:lnTo>
                    <a:pt x="224" y="168"/>
                  </a:lnTo>
                  <a:lnTo>
                    <a:pt x="230" y="209"/>
                  </a:lnTo>
                  <a:lnTo>
                    <a:pt x="236" y="252"/>
                  </a:lnTo>
                  <a:lnTo>
                    <a:pt x="241" y="295"/>
                  </a:lnTo>
                  <a:lnTo>
                    <a:pt x="245" y="338"/>
                  </a:lnTo>
                  <a:lnTo>
                    <a:pt x="248" y="380"/>
                  </a:lnTo>
                  <a:lnTo>
                    <a:pt x="249" y="424"/>
                  </a:lnTo>
                  <a:lnTo>
                    <a:pt x="249" y="470"/>
                  </a:lnTo>
                  <a:lnTo>
                    <a:pt x="245" y="470"/>
                  </a:lnTo>
                  <a:lnTo>
                    <a:pt x="245" y="490"/>
                  </a:lnTo>
                  <a:lnTo>
                    <a:pt x="246" y="510"/>
                  </a:lnTo>
                  <a:lnTo>
                    <a:pt x="249" y="530"/>
                  </a:lnTo>
                  <a:lnTo>
                    <a:pt x="253" y="550"/>
                  </a:lnTo>
                  <a:lnTo>
                    <a:pt x="257" y="571"/>
                  </a:lnTo>
                  <a:lnTo>
                    <a:pt x="261" y="591"/>
                  </a:lnTo>
                  <a:lnTo>
                    <a:pt x="265" y="611"/>
                  </a:lnTo>
                  <a:lnTo>
                    <a:pt x="267" y="632"/>
                  </a:lnTo>
                  <a:lnTo>
                    <a:pt x="267" y="654"/>
                  </a:lnTo>
                  <a:lnTo>
                    <a:pt x="266" y="676"/>
                  </a:lnTo>
                  <a:lnTo>
                    <a:pt x="261" y="950"/>
                  </a:lnTo>
                  <a:lnTo>
                    <a:pt x="171" y="962"/>
                  </a:lnTo>
                  <a:lnTo>
                    <a:pt x="171" y="959"/>
                  </a:lnTo>
                  <a:lnTo>
                    <a:pt x="171" y="957"/>
                  </a:lnTo>
                  <a:lnTo>
                    <a:pt x="170" y="954"/>
                  </a:lnTo>
                  <a:lnTo>
                    <a:pt x="169" y="953"/>
                  </a:lnTo>
                  <a:lnTo>
                    <a:pt x="167" y="951"/>
                  </a:lnTo>
                  <a:lnTo>
                    <a:pt x="166" y="950"/>
                  </a:lnTo>
                  <a:lnTo>
                    <a:pt x="164" y="948"/>
                  </a:lnTo>
                  <a:lnTo>
                    <a:pt x="163" y="947"/>
                  </a:lnTo>
                  <a:lnTo>
                    <a:pt x="160" y="946"/>
                  </a:lnTo>
                  <a:lnTo>
                    <a:pt x="159" y="945"/>
                  </a:lnTo>
                  <a:lnTo>
                    <a:pt x="157" y="944"/>
                  </a:lnTo>
                  <a:lnTo>
                    <a:pt x="154" y="944"/>
                  </a:lnTo>
                  <a:lnTo>
                    <a:pt x="152" y="944"/>
                  </a:lnTo>
                  <a:lnTo>
                    <a:pt x="151" y="945"/>
                  </a:lnTo>
                  <a:lnTo>
                    <a:pt x="148" y="947"/>
                  </a:lnTo>
                  <a:lnTo>
                    <a:pt x="147" y="948"/>
                  </a:lnTo>
                  <a:lnTo>
                    <a:pt x="146" y="951"/>
                  </a:lnTo>
                  <a:lnTo>
                    <a:pt x="145" y="952"/>
                  </a:lnTo>
                  <a:lnTo>
                    <a:pt x="144" y="953"/>
                  </a:lnTo>
                  <a:lnTo>
                    <a:pt x="142" y="954"/>
                  </a:lnTo>
                  <a:lnTo>
                    <a:pt x="141" y="957"/>
                  </a:lnTo>
                  <a:lnTo>
                    <a:pt x="141" y="958"/>
                  </a:lnTo>
                  <a:lnTo>
                    <a:pt x="142" y="959"/>
                  </a:lnTo>
                  <a:lnTo>
                    <a:pt x="142" y="960"/>
                  </a:lnTo>
                  <a:lnTo>
                    <a:pt x="142" y="962"/>
                  </a:lnTo>
                  <a:lnTo>
                    <a:pt x="144" y="963"/>
                  </a:lnTo>
                  <a:lnTo>
                    <a:pt x="145" y="964"/>
                  </a:lnTo>
                  <a:lnTo>
                    <a:pt x="146" y="965"/>
                  </a:lnTo>
                  <a:lnTo>
                    <a:pt x="146" y="965"/>
                  </a:lnTo>
                  <a:lnTo>
                    <a:pt x="147" y="966"/>
                  </a:lnTo>
                  <a:lnTo>
                    <a:pt x="138" y="969"/>
                  </a:lnTo>
                  <a:lnTo>
                    <a:pt x="128" y="970"/>
                  </a:lnTo>
                  <a:lnTo>
                    <a:pt x="117" y="971"/>
                  </a:lnTo>
                  <a:lnTo>
                    <a:pt x="107" y="972"/>
                  </a:lnTo>
                  <a:lnTo>
                    <a:pt x="97" y="972"/>
                  </a:lnTo>
                  <a:lnTo>
                    <a:pt x="86" y="972"/>
                  </a:lnTo>
                  <a:lnTo>
                    <a:pt x="76" y="972"/>
                  </a:lnTo>
                  <a:lnTo>
                    <a:pt x="65" y="972"/>
                  </a:lnTo>
                  <a:lnTo>
                    <a:pt x="54" y="972"/>
                  </a:lnTo>
                  <a:lnTo>
                    <a:pt x="45" y="973"/>
                  </a:lnTo>
                  <a:lnTo>
                    <a:pt x="50" y="965"/>
                  </a:lnTo>
                  <a:lnTo>
                    <a:pt x="54" y="958"/>
                  </a:lnTo>
                  <a:lnTo>
                    <a:pt x="60" y="950"/>
                  </a:lnTo>
                  <a:lnTo>
                    <a:pt x="65" y="943"/>
                  </a:lnTo>
                  <a:lnTo>
                    <a:pt x="70" y="934"/>
                  </a:lnTo>
                  <a:lnTo>
                    <a:pt x="75" y="927"/>
                  </a:lnTo>
                  <a:lnTo>
                    <a:pt x="79" y="919"/>
                  </a:lnTo>
                  <a:lnTo>
                    <a:pt x="83" y="912"/>
                  </a:lnTo>
                  <a:lnTo>
                    <a:pt x="84" y="904"/>
                  </a:lnTo>
                  <a:lnTo>
                    <a:pt x="85" y="897"/>
                  </a:lnTo>
                  <a:lnTo>
                    <a:pt x="75" y="897"/>
                  </a:lnTo>
                  <a:lnTo>
                    <a:pt x="66" y="901"/>
                  </a:lnTo>
                  <a:lnTo>
                    <a:pt x="59" y="906"/>
                  </a:lnTo>
                  <a:lnTo>
                    <a:pt x="54" y="912"/>
                  </a:lnTo>
                  <a:lnTo>
                    <a:pt x="51" y="919"/>
                  </a:lnTo>
                  <a:lnTo>
                    <a:pt x="47" y="926"/>
                  </a:lnTo>
                  <a:lnTo>
                    <a:pt x="44" y="934"/>
                  </a:lnTo>
                  <a:lnTo>
                    <a:pt x="39" y="941"/>
                  </a:lnTo>
                  <a:lnTo>
                    <a:pt x="34" y="948"/>
                  </a:lnTo>
                  <a:lnTo>
                    <a:pt x="28" y="954"/>
                  </a:lnTo>
                  <a:lnTo>
                    <a:pt x="27" y="944"/>
                  </a:lnTo>
                  <a:lnTo>
                    <a:pt x="29" y="932"/>
                  </a:lnTo>
                  <a:lnTo>
                    <a:pt x="35" y="920"/>
                  </a:lnTo>
                  <a:lnTo>
                    <a:pt x="44" y="907"/>
                  </a:lnTo>
                  <a:lnTo>
                    <a:pt x="53" y="894"/>
                  </a:lnTo>
                  <a:lnTo>
                    <a:pt x="63" y="882"/>
                  </a:lnTo>
                  <a:lnTo>
                    <a:pt x="72" y="869"/>
                  </a:lnTo>
                  <a:lnTo>
                    <a:pt x="80" y="856"/>
                  </a:lnTo>
                  <a:lnTo>
                    <a:pt x="86" y="843"/>
                  </a:lnTo>
                  <a:lnTo>
                    <a:pt x="90" y="831"/>
                  </a:lnTo>
                  <a:lnTo>
                    <a:pt x="82" y="832"/>
                  </a:lnTo>
                  <a:lnTo>
                    <a:pt x="75" y="836"/>
                  </a:lnTo>
                  <a:lnTo>
                    <a:pt x="69" y="840"/>
                  </a:lnTo>
                  <a:lnTo>
                    <a:pt x="64" y="845"/>
                  </a:lnTo>
                  <a:lnTo>
                    <a:pt x="59" y="851"/>
                  </a:lnTo>
                  <a:lnTo>
                    <a:pt x="55" y="858"/>
                  </a:lnTo>
                  <a:lnTo>
                    <a:pt x="51" y="864"/>
                  </a:lnTo>
                  <a:lnTo>
                    <a:pt x="46" y="870"/>
                  </a:lnTo>
                  <a:lnTo>
                    <a:pt x="40" y="876"/>
                  </a:lnTo>
                  <a:lnTo>
                    <a:pt x="33" y="881"/>
                  </a:lnTo>
                  <a:lnTo>
                    <a:pt x="32" y="869"/>
                  </a:lnTo>
                  <a:lnTo>
                    <a:pt x="35" y="858"/>
                  </a:lnTo>
                  <a:lnTo>
                    <a:pt x="41" y="846"/>
                  </a:lnTo>
                  <a:lnTo>
                    <a:pt x="50" y="836"/>
                  </a:lnTo>
                  <a:lnTo>
                    <a:pt x="60" y="825"/>
                  </a:lnTo>
                  <a:lnTo>
                    <a:pt x="71" y="814"/>
                  </a:lnTo>
                  <a:lnTo>
                    <a:pt x="80" y="803"/>
                  </a:lnTo>
                  <a:lnTo>
                    <a:pt x="88" y="792"/>
                  </a:lnTo>
                  <a:lnTo>
                    <a:pt x="94" y="780"/>
                  </a:lnTo>
                  <a:lnTo>
                    <a:pt x="95" y="767"/>
                  </a:lnTo>
                  <a:lnTo>
                    <a:pt x="38" y="812"/>
                  </a:lnTo>
                  <a:lnTo>
                    <a:pt x="41" y="796"/>
                  </a:lnTo>
                  <a:lnTo>
                    <a:pt x="47" y="783"/>
                  </a:lnTo>
                  <a:lnTo>
                    <a:pt x="55" y="771"/>
                  </a:lnTo>
                  <a:lnTo>
                    <a:pt x="66" y="761"/>
                  </a:lnTo>
                  <a:lnTo>
                    <a:pt x="77" y="750"/>
                  </a:lnTo>
                  <a:lnTo>
                    <a:pt x="89" y="740"/>
                  </a:lnTo>
                  <a:lnTo>
                    <a:pt x="98" y="730"/>
                  </a:lnTo>
                  <a:lnTo>
                    <a:pt x="107" y="718"/>
                  </a:lnTo>
                  <a:lnTo>
                    <a:pt x="111" y="706"/>
                  </a:lnTo>
                  <a:lnTo>
                    <a:pt x="114" y="693"/>
                  </a:lnTo>
                  <a:lnTo>
                    <a:pt x="45" y="745"/>
                  </a:lnTo>
                  <a:lnTo>
                    <a:pt x="48" y="717"/>
                  </a:lnTo>
                  <a:lnTo>
                    <a:pt x="58" y="692"/>
                  </a:lnTo>
                  <a:lnTo>
                    <a:pt x="71" y="667"/>
                  </a:lnTo>
                  <a:lnTo>
                    <a:pt x="88" y="644"/>
                  </a:lnTo>
                  <a:lnTo>
                    <a:pt x="105" y="622"/>
                  </a:lnTo>
                  <a:lnTo>
                    <a:pt x="124" y="599"/>
                  </a:lnTo>
                  <a:lnTo>
                    <a:pt x="141" y="575"/>
                  </a:lnTo>
                  <a:lnTo>
                    <a:pt x="157" y="552"/>
                  </a:lnTo>
                  <a:lnTo>
                    <a:pt x="169" y="525"/>
                  </a:lnTo>
                  <a:lnTo>
                    <a:pt x="176" y="498"/>
                  </a:lnTo>
                  <a:lnTo>
                    <a:pt x="164" y="489"/>
                  </a:lnTo>
                  <a:lnTo>
                    <a:pt x="152" y="508"/>
                  </a:lnTo>
                  <a:lnTo>
                    <a:pt x="141" y="527"/>
                  </a:lnTo>
                  <a:lnTo>
                    <a:pt x="130" y="547"/>
                  </a:lnTo>
                  <a:lnTo>
                    <a:pt x="119" y="567"/>
                  </a:lnTo>
                  <a:lnTo>
                    <a:pt x="108" y="586"/>
                  </a:lnTo>
                  <a:lnTo>
                    <a:pt x="95" y="605"/>
                  </a:lnTo>
                  <a:lnTo>
                    <a:pt x="82" y="623"/>
                  </a:lnTo>
                  <a:lnTo>
                    <a:pt x="66" y="639"/>
                  </a:lnTo>
                  <a:lnTo>
                    <a:pt x="48" y="655"/>
                  </a:lnTo>
                  <a:lnTo>
                    <a:pt x="28" y="669"/>
                  </a:lnTo>
                  <a:lnTo>
                    <a:pt x="25" y="662"/>
                  </a:lnTo>
                  <a:lnTo>
                    <a:pt x="23" y="655"/>
                  </a:lnTo>
                  <a:lnTo>
                    <a:pt x="22" y="648"/>
                  </a:lnTo>
                  <a:lnTo>
                    <a:pt x="21" y="641"/>
                  </a:lnTo>
                  <a:lnTo>
                    <a:pt x="21" y="634"/>
                  </a:lnTo>
                  <a:lnTo>
                    <a:pt x="21" y="625"/>
                  </a:lnTo>
                  <a:lnTo>
                    <a:pt x="21" y="618"/>
                  </a:lnTo>
                  <a:lnTo>
                    <a:pt x="21" y="610"/>
                  </a:lnTo>
                  <a:lnTo>
                    <a:pt x="21" y="603"/>
                  </a:lnTo>
                  <a:lnTo>
                    <a:pt x="21" y="596"/>
                  </a:lnTo>
                  <a:lnTo>
                    <a:pt x="21" y="601"/>
                  </a:lnTo>
                  <a:lnTo>
                    <a:pt x="21" y="606"/>
                  </a:lnTo>
                  <a:lnTo>
                    <a:pt x="22" y="612"/>
                  </a:lnTo>
                  <a:lnTo>
                    <a:pt x="22" y="617"/>
                  </a:lnTo>
                  <a:lnTo>
                    <a:pt x="23" y="622"/>
                  </a:lnTo>
                  <a:lnTo>
                    <a:pt x="26" y="626"/>
                  </a:lnTo>
                  <a:lnTo>
                    <a:pt x="28" y="630"/>
                  </a:lnTo>
                  <a:lnTo>
                    <a:pt x="30" y="634"/>
                  </a:lnTo>
                  <a:lnTo>
                    <a:pt x="34" y="637"/>
                  </a:lnTo>
                  <a:lnTo>
                    <a:pt x="38" y="641"/>
                  </a:lnTo>
                  <a:lnTo>
                    <a:pt x="42" y="637"/>
                  </a:lnTo>
                  <a:lnTo>
                    <a:pt x="46" y="634"/>
                  </a:lnTo>
                  <a:lnTo>
                    <a:pt x="48" y="629"/>
                  </a:lnTo>
                  <a:lnTo>
                    <a:pt x="51" y="623"/>
                  </a:lnTo>
                  <a:lnTo>
                    <a:pt x="51" y="617"/>
                  </a:lnTo>
                  <a:lnTo>
                    <a:pt x="51" y="612"/>
                  </a:lnTo>
                  <a:lnTo>
                    <a:pt x="50" y="606"/>
                  </a:lnTo>
                  <a:lnTo>
                    <a:pt x="48" y="600"/>
                  </a:lnTo>
                  <a:lnTo>
                    <a:pt x="47" y="596"/>
                  </a:lnTo>
                  <a:lnTo>
                    <a:pt x="45" y="591"/>
                  </a:lnTo>
                  <a:lnTo>
                    <a:pt x="50" y="580"/>
                  </a:lnTo>
                  <a:lnTo>
                    <a:pt x="55" y="568"/>
                  </a:lnTo>
                  <a:lnTo>
                    <a:pt x="60" y="557"/>
                  </a:lnTo>
                  <a:lnTo>
                    <a:pt x="65" y="546"/>
                  </a:lnTo>
                  <a:lnTo>
                    <a:pt x="69" y="535"/>
                  </a:lnTo>
                  <a:lnTo>
                    <a:pt x="72" y="523"/>
                  </a:lnTo>
                  <a:lnTo>
                    <a:pt x="75" y="511"/>
                  </a:lnTo>
                  <a:lnTo>
                    <a:pt x="76" y="499"/>
                  </a:lnTo>
                  <a:lnTo>
                    <a:pt x="76" y="489"/>
                  </a:lnTo>
                  <a:lnTo>
                    <a:pt x="73" y="477"/>
                  </a:lnTo>
                  <a:lnTo>
                    <a:pt x="66" y="483"/>
                  </a:lnTo>
                  <a:lnTo>
                    <a:pt x="61" y="490"/>
                  </a:lnTo>
                  <a:lnTo>
                    <a:pt x="57" y="497"/>
                  </a:lnTo>
                  <a:lnTo>
                    <a:pt x="54" y="504"/>
                  </a:lnTo>
                  <a:lnTo>
                    <a:pt x="51" y="511"/>
                  </a:lnTo>
                  <a:lnTo>
                    <a:pt x="48" y="519"/>
                  </a:lnTo>
                  <a:lnTo>
                    <a:pt x="46" y="528"/>
                  </a:lnTo>
                  <a:lnTo>
                    <a:pt x="44" y="535"/>
                  </a:lnTo>
                  <a:lnTo>
                    <a:pt x="41" y="543"/>
                  </a:lnTo>
                  <a:lnTo>
                    <a:pt x="38" y="550"/>
                  </a:lnTo>
                  <a:lnTo>
                    <a:pt x="36" y="534"/>
                  </a:lnTo>
                  <a:lnTo>
                    <a:pt x="39" y="518"/>
                  </a:lnTo>
                  <a:lnTo>
                    <a:pt x="44" y="502"/>
                  </a:lnTo>
                  <a:lnTo>
                    <a:pt x="51" y="486"/>
                  </a:lnTo>
                  <a:lnTo>
                    <a:pt x="58" y="471"/>
                  </a:lnTo>
                  <a:lnTo>
                    <a:pt x="65" y="455"/>
                  </a:lnTo>
                  <a:lnTo>
                    <a:pt x="72" y="439"/>
                  </a:lnTo>
                  <a:lnTo>
                    <a:pt x="77" y="423"/>
                  </a:lnTo>
                  <a:lnTo>
                    <a:pt x="79" y="408"/>
                  </a:lnTo>
                  <a:lnTo>
                    <a:pt x="78" y="391"/>
                  </a:lnTo>
                  <a:lnTo>
                    <a:pt x="71" y="397"/>
                  </a:lnTo>
                  <a:lnTo>
                    <a:pt x="65" y="405"/>
                  </a:lnTo>
                  <a:lnTo>
                    <a:pt x="60" y="415"/>
                  </a:lnTo>
                  <a:lnTo>
                    <a:pt x="55" y="424"/>
                  </a:lnTo>
                  <a:lnTo>
                    <a:pt x="51" y="434"/>
                  </a:lnTo>
                  <a:lnTo>
                    <a:pt x="47" y="443"/>
                  </a:lnTo>
                  <a:lnTo>
                    <a:pt x="42" y="452"/>
                  </a:lnTo>
                  <a:lnTo>
                    <a:pt x="36" y="460"/>
                  </a:lnTo>
                  <a:lnTo>
                    <a:pt x="29" y="466"/>
                  </a:lnTo>
                  <a:lnTo>
                    <a:pt x="21" y="470"/>
                  </a:lnTo>
                  <a:lnTo>
                    <a:pt x="78" y="355"/>
                  </a:lnTo>
                  <a:lnTo>
                    <a:pt x="78" y="358"/>
                  </a:lnTo>
                  <a:lnTo>
                    <a:pt x="78" y="359"/>
                  </a:lnTo>
                  <a:lnTo>
                    <a:pt x="78" y="360"/>
                  </a:lnTo>
                  <a:lnTo>
                    <a:pt x="79" y="361"/>
                  </a:lnTo>
                  <a:lnTo>
                    <a:pt x="79" y="363"/>
                  </a:lnTo>
                  <a:lnTo>
                    <a:pt x="80" y="364"/>
                  </a:lnTo>
                  <a:lnTo>
                    <a:pt x="82" y="365"/>
                  </a:lnTo>
                  <a:lnTo>
                    <a:pt x="83" y="366"/>
                  </a:lnTo>
                  <a:lnTo>
                    <a:pt x="84" y="366"/>
                  </a:lnTo>
                  <a:lnTo>
                    <a:pt x="85" y="367"/>
                  </a:lnTo>
                  <a:lnTo>
                    <a:pt x="90" y="360"/>
                  </a:lnTo>
                  <a:lnTo>
                    <a:pt x="96" y="353"/>
                  </a:lnTo>
                  <a:lnTo>
                    <a:pt x="102" y="345"/>
                  </a:lnTo>
                  <a:lnTo>
                    <a:pt x="108" y="336"/>
                  </a:lnTo>
                  <a:lnTo>
                    <a:pt x="114" y="328"/>
                  </a:lnTo>
                  <a:lnTo>
                    <a:pt x="119" y="319"/>
                  </a:lnTo>
                  <a:lnTo>
                    <a:pt x="123" y="310"/>
                  </a:lnTo>
                  <a:lnTo>
                    <a:pt x="126" y="301"/>
                  </a:lnTo>
                  <a:lnTo>
                    <a:pt x="126" y="291"/>
                  </a:lnTo>
                  <a:lnTo>
                    <a:pt x="123" y="282"/>
                  </a:lnTo>
                  <a:lnTo>
                    <a:pt x="115" y="285"/>
                  </a:lnTo>
                  <a:lnTo>
                    <a:pt x="109" y="291"/>
                  </a:lnTo>
                  <a:lnTo>
                    <a:pt x="103" y="298"/>
                  </a:lnTo>
                  <a:lnTo>
                    <a:pt x="98" y="307"/>
                  </a:lnTo>
                  <a:lnTo>
                    <a:pt x="94" y="315"/>
                  </a:lnTo>
                  <a:lnTo>
                    <a:pt x="89" y="323"/>
                  </a:lnTo>
                  <a:lnTo>
                    <a:pt x="83" y="331"/>
                  </a:lnTo>
                  <a:lnTo>
                    <a:pt x="77" y="336"/>
                  </a:lnTo>
                  <a:lnTo>
                    <a:pt x="70" y="339"/>
                  </a:lnTo>
                  <a:lnTo>
                    <a:pt x="61" y="339"/>
                  </a:lnTo>
                  <a:lnTo>
                    <a:pt x="16" y="420"/>
                  </a:lnTo>
                  <a:lnTo>
                    <a:pt x="14" y="411"/>
                  </a:lnTo>
                  <a:lnTo>
                    <a:pt x="14" y="403"/>
                  </a:lnTo>
                  <a:lnTo>
                    <a:pt x="15" y="392"/>
                  </a:lnTo>
                  <a:lnTo>
                    <a:pt x="20" y="382"/>
                  </a:lnTo>
                  <a:lnTo>
                    <a:pt x="26" y="371"/>
                  </a:lnTo>
                  <a:lnTo>
                    <a:pt x="32" y="360"/>
                  </a:lnTo>
                  <a:lnTo>
                    <a:pt x="39" y="348"/>
                  </a:lnTo>
                  <a:lnTo>
                    <a:pt x="47" y="338"/>
                  </a:lnTo>
                  <a:lnTo>
                    <a:pt x="54" y="327"/>
                  </a:lnTo>
                  <a:lnTo>
                    <a:pt x="61" y="317"/>
                  </a:lnTo>
                  <a:lnTo>
                    <a:pt x="70" y="309"/>
                  </a:lnTo>
                  <a:lnTo>
                    <a:pt x="78" y="300"/>
                  </a:lnTo>
                  <a:lnTo>
                    <a:pt x="85" y="289"/>
                  </a:lnTo>
                  <a:lnTo>
                    <a:pt x="94" y="277"/>
                  </a:lnTo>
                  <a:lnTo>
                    <a:pt x="101" y="265"/>
                  </a:lnTo>
                  <a:lnTo>
                    <a:pt x="107" y="252"/>
                  </a:lnTo>
                  <a:lnTo>
                    <a:pt x="114" y="240"/>
                  </a:lnTo>
                  <a:lnTo>
                    <a:pt x="120" y="227"/>
                  </a:lnTo>
                  <a:lnTo>
                    <a:pt x="126" y="215"/>
                  </a:lnTo>
                  <a:lnTo>
                    <a:pt x="130" y="203"/>
                  </a:lnTo>
                  <a:lnTo>
                    <a:pt x="123" y="196"/>
                  </a:lnTo>
                  <a:lnTo>
                    <a:pt x="111" y="210"/>
                  </a:lnTo>
                  <a:lnTo>
                    <a:pt x="100" y="226"/>
                  </a:lnTo>
                  <a:lnTo>
                    <a:pt x="88" y="240"/>
                  </a:lnTo>
                  <a:lnTo>
                    <a:pt x="76" y="254"/>
                  </a:lnTo>
                  <a:lnTo>
                    <a:pt x="64" y="269"/>
                  </a:lnTo>
                  <a:lnTo>
                    <a:pt x="52" y="284"/>
                  </a:lnTo>
                  <a:lnTo>
                    <a:pt x="40" y="298"/>
                  </a:lnTo>
                  <a:lnTo>
                    <a:pt x="29" y="314"/>
                  </a:lnTo>
                  <a:lnTo>
                    <a:pt x="19" y="329"/>
                  </a:lnTo>
                  <a:lnTo>
                    <a:pt x="9" y="346"/>
                  </a:lnTo>
                  <a:lnTo>
                    <a:pt x="15" y="321"/>
                  </a:lnTo>
                  <a:lnTo>
                    <a:pt x="23" y="298"/>
                  </a:lnTo>
                  <a:lnTo>
                    <a:pt x="35" y="276"/>
                  </a:lnTo>
                  <a:lnTo>
                    <a:pt x="50" y="254"/>
                  </a:lnTo>
                  <a:lnTo>
                    <a:pt x="64" y="234"/>
                  </a:lnTo>
                  <a:lnTo>
                    <a:pt x="78" y="213"/>
                  </a:lnTo>
                  <a:lnTo>
                    <a:pt x="92" y="193"/>
                  </a:lnTo>
                  <a:lnTo>
                    <a:pt x="103" y="171"/>
                  </a:lnTo>
                  <a:lnTo>
                    <a:pt x="113" y="150"/>
                  </a:lnTo>
                  <a:lnTo>
                    <a:pt x="119" y="127"/>
                  </a:lnTo>
                  <a:lnTo>
                    <a:pt x="103" y="138"/>
                  </a:lnTo>
                  <a:lnTo>
                    <a:pt x="89" y="152"/>
                  </a:lnTo>
                  <a:lnTo>
                    <a:pt x="77" y="168"/>
                  </a:lnTo>
                  <a:lnTo>
                    <a:pt x="66" y="184"/>
                  </a:lnTo>
                  <a:lnTo>
                    <a:pt x="57" y="201"/>
                  </a:lnTo>
                  <a:lnTo>
                    <a:pt x="46" y="219"/>
                  </a:lnTo>
                  <a:lnTo>
                    <a:pt x="36" y="235"/>
                  </a:lnTo>
                  <a:lnTo>
                    <a:pt x="26" y="251"/>
                  </a:lnTo>
                  <a:lnTo>
                    <a:pt x="14" y="265"/>
                  </a:lnTo>
                  <a:lnTo>
                    <a:pt x="0" y="277"/>
                  </a:lnTo>
                  <a:lnTo>
                    <a:pt x="3" y="264"/>
                  </a:lnTo>
                  <a:lnTo>
                    <a:pt x="9" y="251"/>
                  </a:lnTo>
                  <a:lnTo>
                    <a:pt x="17" y="238"/>
                  </a:lnTo>
                  <a:lnTo>
                    <a:pt x="27" y="225"/>
                  </a:lnTo>
                  <a:lnTo>
                    <a:pt x="36" y="212"/>
                  </a:lnTo>
                  <a:lnTo>
                    <a:pt x="44" y="200"/>
                  </a:lnTo>
                  <a:lnTo>
                    <a:pt x="51" y="188"/>
                  </a:lnTo>
                  <a:lnTo>
                    <a:pt x="54" y="175"/>
                  </a:lnTo>
                  <a:lnTo>
                    <a:pt x="54" y="163"/>
                  </a:lnTo>
                  <a:lnTo>
                    <a:pt x="50" y="151"/>
                  </a:lnTo>
                  <a:lnTo>
                    <a:pt x="102" y="89"/>
                  </a:lnTo>
                  <a:lnTo>
                    <a:pt x="90" y="77"/>
                  </a:lnTo>
                  <a:lnTo>
                    <a:pt x="80" y="85"/>
                  </a:lnTo>
                  <a:lnTo>
                    <a:pt x="70" y="94"/>
                  </a:lnTo>
                  <a:lnTo>
                    <a:pt x="59" y="104"/>
                  </a:lnTo>
                  <a:lnTo>
                    <a:pt x="48" y="114"/>
                  </a:lnTo>
                  <a:lnTo>
                    <a:pt x="40" y="125"/>
                  </a:lnTo>
                  <a:lnTo>
                    <a:pt x="33" y="136"/>
                  </a:lnTo>
                  <a:lnTo>
                    <a:pt x="28" y="148"/>
                  </a:lnTo>
                  <a:lnTo>
                    <a:pt x="26" y="158"/>
                  </a:lnTo>
                  <a:lnTo>
                    <a:pt x="27" y="169"/>
                  </a:lnTo>
                  <a:lnTo>
                    <a:pt x="33" y="180"/>
                  </a:lnTo>
                  <a:lnTo>
                    <a:pt x="0" y="232"/>
                  </a:lnTo>
                  <a:lnTo>
                    <a:pt x="1" y="203"/>
                  </a:lnTo>
                  <a:lnTo>
                    <a:pt x="4" y="176"/>
                  </a:lnTo>
                  <a:lnTo>
                    <a:pt x="9" y="148"/>
                  </a:lnTo>
                  <a:lnTo>
                    <a:pt x="16" y="121"/>
                  </a:lnTo>
                  <a:lnTo>
                    <a:pt x="25" y="95"/>
                  </a:lnTo>
                  <a:lnTo>
                    <a:pt x="38" y="71"/>
                  </a:lnTo>
                  <a:lnTo>
                    <a:pt x="52" y="50"/>
                  </a:lnTo>
                  <a:lnTo>
                    <a:pt x="71" y="31"/>
                  </a:lnTo>
                  <a:lnTo>
                    <a:pt x="92" y="16"/>
                  </a:lnTo>
                  <a:lnTo>
                    <a:pt x="119" y="4"/>
                  </a:lnTo>
                  <a:lnTo>
                    <a:pt x="132" y="1"/>
                  </a:lnTo>
                  <a:lnTo>
                    <a:pt x="142" y="0"/>
                  </a:lnTo>
                  <a:lnTo>
                    <a:pt x="153" y="3"/>
                  </a:lnTo>
                  <a:lnTo>
                    <a:pt x="161" y="6"/>
                  </a:lnTo>
                  <a:lnTo>
                    <a:pt x="170" y="11"/>
                  </a:lnTo>
                  <a:lnTo>
                    <a:pt x="178" y="17"/>
                  </a:lnTo>
                  <a:lnTo>
                    <a:pt x="185" y="24"/>
                  </a:lnTo>
                  <a:lnTo>
                    <a:pt x="191" y="30"/>
                  </a:lnTo>
                  <a:lnTo>
                    <a:pt x="198" y="36"/>
                  </a:lnTo>
                  <a:lnTo>
                    <a:pt x="204" y="42"/>
                  </a:lnTo>
                  <a:lnTo>
                    <a:pt x="204" y="42"/>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3" name="Freeform 31"/>
            <p:cNvSpPr>
              <a:spLocks/>
            </p:cNvSpPr>
            <p:nvPr/>
          </p:nvSpPr>
          <p:spPr bwMode="auto">
            <a:xfrm>
              <a:off x="2919" y="2205"/>
              <a:ext cx="10" cy="10"/>
            </a:xfrm>
            <a:custGeom>
              <a:avLst/>
              <a:gdLst>
                <a:gd name="T0" fmla="*/ 19 w 57"/>
                <a:gd name="T1" fmla="*/ 57 h 61"/>
                <a:gd name="T2" fmla="*/ 0 w 57"/>
                <a:gd name="T3" fmla="*/ 57 h 61"/>
                <a:gd name="T4" fmla="*/ 57 w 57"/>
                <a:gd name="T5" fmla="*/ 0 h 61"/>
                <a:gd name="T6" fmla="*/ 57 w 57"/>
                <a:gd name="T7" fmla="*/ 8 h 61"/>
                <a:gd name="T8" fmla="*/ 56 w 57"/>
                <a:gd name="T9" fmla="*/ 18 h 61"/>
                <a:gd name="T10" fmla="*/ 56 w 57"/>
                <a:gd name="T11" fmla="*/ 27 h 61"/>
                <a:gd name="T12" fmla="*/ 54 w 57"/>
                <a:gd name="T13" fmla="*/ 37 h 61"/>
                <a:gd name="T14" fmla="*/ 51 w 57"/>
                <a:gd name="T15" fmla="*/ 45 h 61"/>
                <a:gd name="T16" fmla="*/ 48 w 57"/>
                <a:gd name="T17" fmla="*/ 52 h 61"/>
                <a:gd name="T18" fmla="*/ 43 w 57"/>
                <a:gd name="T19" fmla="*/ 58 h 61"/>
                <a:gd name="T20" fmla="*/ 37 w 57"/>
                <a:gd name="T21" fmla="*/ 61 h 61"/>
                <a:gd name="T22" fmla="*/ 29 w 57"/>
                <a:gd name="T23" fmla="*/ 61 h 61"/>
                <a:gd name="T24" fmla="*/ 19 w 57"/>
                <a:gd name="T25" fmla="*/ 57 h 61"/>
                <a:gd name="T26" fmla="*/ 19 w 57"/>
                <a:gd name="T27" fmla="*/ 5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7" h="61">
                  <a:moveTo>
                    <a:pt x="19" y="57"/>
                  </a:moveTo>
                  <a:lnTo>
                    <a:pt x="0" y="57"/>
                  </a:lnTo>
                  <a:lnTo>
                    <a:pt x="57" y="0"/>
                  </a:lnTo>
                  <a:lnTo>
                    <a:pt x="57" y="8"/>
                  </a:lnTo>
                  <a:lnTo>
                    <a:pt x="56" y="18"/>
                  </a:lnTo>
                  <a:lnTo>
                    <a:pt x="56" y="27"/>
                  </a:lnTo>
                  <a:lnTo>
                    <a:pt x="54" y="37"/>
                  </a:lnTo>
                  <a:lnTo>
                    <a:pt x="51" y="45"/>
                  </a:lnTo>
                  <a:lnTo>
                    <a:pt x="48" y="52"/>
                  </a:lnTo>
                  <a:lnTo>
                    <a:pt x="43" y="58"/>
                  </a:lnTo>
                  <a:lnTo>
                    <a:pt x="37" y="61"/>
                  </a:lnTo>
                  <a:lnTo>
                    <a:pt x="29" y="61"/>
                  </a:lnTo>
                  <a:lnTo>
                    <a:pt x="19" y="57"/>
                  </a:lnTo>
                  <a:lnTo>
                    <a:pt x="19" y="57"/>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4" name="Freeform 32"/>
            <p:cNvSpPr>
              <a:spLocks/>
            </p:cNvSpPr>
            <p:nvPr/>
          </p:nvSpPr>
          <p:spPr bwMode="auto">
            <a:xfrm>
              <a:off x="2918" y="2221"/>
              <a:ext cx="19" cy="67"/>
            </a:xfrm>
            <a:custGeom>
              <a:avLst/>
              <a:gdLst>
                <a:gd name="T0" fmla="*/ 118 w 118"/>
                <a:gd name="T1" fmla="*/ 17 h 400"/>
                <a:gd name="T2" fmla="*/ 115 w 118"/>
                <a:gd name="T3" fmla="*/ 41 h 400"/>
                <a:gd name="T4" fmla="*/ 110 w 118"/>
                <a:gd name="T5" fmla="*/ 65 h 400"/>
                <a:gd name="T6" fmla="*/ 102 w 118"/>
                <a:gd name="T7" fmla="*/ 87 h 400"/>
                <a:gd name="T8" fmla="*/ 94 w 118"/>
                <a:gd name="T9" fmla="*/ 111 h 400"/>
                <a:gd name="T10" fmla="*/ 83 w 118"/>
                <a:gd name="T11" fmla="*/ 133 h 400"/>
                <a:gd name="T12" fmla="*/ 72 w 118"/>
                <a:gd name="T13" fmla="*/ 156 h 400"/>
                <a:gd name="T14" fmla="*/ 62 w 118"/>
                <a:gd name="T15" fmla="*/ 179 h 400"/>
                <a:gd name="T16" fmla="*/ 52 w 118"/>
                <a:gd name="T17" fmla="*/ 202 h 400"/>
                <a:gd name="T18" fmla="*/ 44 w 118"/>
                <a:gd name="T19" fmla="*/ 226 h 400"/>
                <a:gd name="T20" fmla="*/ 37 w 118"/>
                <a:gd name="T21" fmla="*/ 250 h 400"/>
                <a:gd name="T22" fmla="*/ 3 w 118"/>
                <a:gd name="T23" fmla="*/ 400 h 400"/>
                <a:gd name="T24" fmla="*/ 0 w 118"/>
                <a:gd name="T25" fmla="*/ 354 h 400"/>
                <a:gd name="T26" fmla="*/ 0 w 118"/>
                <a:gd name="T27" fmla="*/ 311 h 400"/>
                <a:gd name="T28" fmla="*/ 2 w 118"/>
                <a:gd name="T29" fmla="*/ 268 h 400"/>
                <a:gd name="T30" fmla="*/ 7 w 118"/>
                <a:gd name="T31" fmla="*/ 226 h 400"/>
                <a:gd name="T32" fmla="*/ 14 w 118"/>
                <a:gd name="T33" fmla="*/ 186 h 400"/>
                <a:gd name="T34" fmla="*/ 24 w 118"/>
                <a:gd name="T35" fmla="*/ 147 h 400"/>
                <a:gd name="T36" fmla="*/ 37 w 118"/>
                <a:gd name="T37" fmla="*/ 109 h 400"/>
                <a:gd name="T38" fmla="*/ 51 w 118"/>
                <a:gd name="T39" fmla="*/ 70 h 400"/>
                <a:gd name="T40" fmla="*/ 69 w 118"/>
                <a:gd name="T41" fmla="*/ 35 h 400"/>
                <a:gd name="T42" fmla="*/ 89 w 118"/>
                <a:gd name="T43" fmla="*/ 0 h 400"/>
                <a:gd name="T44" fmla="*/ 101 w 118"/>
                <a:gd name="T45" fmla="*/ 22 h 400"/>
                <a:gd name="T46" fmla="*/ 118 w 118"/>
                <a:gd name="T47" fmla="*/ 17 h 400"/>
                <a:gd name="T48" fmla="*/ 118 w 118"/>
                <a:gd name="T49" fmla="*/ 17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8" h="400">
                  <a:moveTo>
                    <a:pt x="118" y="17"/>
                  </a:moveTo>
                  <a:lnTo>
                    <a:pt x="115" y="41"/>
                  </a:lnTo>
                  <a:lnTo>
                    <a:pt x="110" y="65"/>
                  </a:lnTo>
                  <a:lnTo>
                    <a:pt x="102" y="87"/>
                  </a:lnTo>
                  <a:lnTo>
                    <a:pt x="94" y="111"/>
                  </a:lnTo>
                  <a:lnTo>
                    <a:pt x="83" y="133"/>
                  </a:lnTo>
                  <a:lnTo>
                    <a:pt x="72" y="156"/>
                  </a:lnTo>
                  <a:lnTo>
                    <a:pt x="62" y="179"/>
                  </a:lnTo>
                  <a:lnTo>
                    <a:pt x="52" y="202"/>
                  </a:lnTo>
                  <a:lnTo>
                    <a:pt x="44" y="226"/>
                  </a:lnTo>
                  <a:lnTo>
                    <a:pt x="37" y="250"/>
                  </a:lnTo>
                  <a:lnTo>
                    <a:pt x="3" y="400"/>
                  </a:lnTo>
                  <a:lnTo>
                    <a:pt x="0" y="354"/>
                  </a:lnTo>
                  <a:lnTo>
                    <a:pt x="0" y="311"/>
                  </a:lnTo>
                  <a:lnTo>
                    <a:pt x="2" y="268"/>
                  </a:lnTo>
                  <a:lnTo>
                    <a:pt x="7" y="226"/>
                  </a:lnTo>
                  <a:lnTo>
                    <a:pt x="14" y="186"/>
                  </a:lnTo>
                  <a:lnTo>
                    <a:pt x="24" y="147"/>
                  </a:lnTo>
                  <a:lnTo>
                    <a:pt x="37" y="109"/>
                  </a:lnTo>
                  <a:lnTo>
                    <a:pt x="51" y="70"/>
                  </a:lnTo>
                  <a:lnTo>
                    <a:pt x="69" y="35"/>
                  </a:lnTo>
                  <a:lnTo>
                    <a:pt x="89" y="0"/>
                  </a:lnTo>
                  <a:lnTo>
                    <a:pt x="101" y="22"/>
                  </a:lnTo>
                  <a:lnTo>
                    <a:pt x="118" y="17"/>
                  </a:lnTo>
                  <a:lnTo>
                    <a:pt x="118" y="17"/>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5" name="Freeform 33"/>
            <p:cNvSpPr>
              <a:spLocks/>
            </p:cNvSpPr>
            <p:nvPr/>
          </p:nvSpPr>
          <p:spPr bwMode="auto">
            <a:xfrm>
              <a:off x="2909" y="2238"/>
              <a:ext cx="7" cy="7"/>
            </a:xfrm>
            <a:custGeom>
              <a:avLst/>
              <a:gdLst>
                <a:gd name="T0" fmla="*/ 45 w 45"/>
                <a:gd name="T1" fmla="*/ 0 h 40"/>
                <a:gd name="T2" fmla="*/ 0 w 45"/>
                <a:gd name="T3" fmla="*/ 40 h 40"/>
                <a:gd name="T4" fmla="*/ 45 w 45"/>
                <a:gd name="T5" fmla="*/ 0 h 40"/>
                <a:gd name="T6" fmla="*/ 45 w 45"/>
                <a:gd name="T7" fmla="*/ 0 h 40"/>
              </a:gdLst>
              <a:ahLst/>
              <a:cxnLst>
                <a:cxn ang="0">
                  <a:pos x="T0" y="T1"/>
                </a:cxn>
                <a:cxn ang="0">
                  <a:pos x="T2" y="T3"/>
                </a:cxn>
                <a:cxn ang="0">
                  <a:pos x="T4" y="T5"/>
                </a:cxn>
                <a:cxn ang="0">
                  <a:pos x="T6" y="T7"/>
                </a:cxn>
              </a:cxnLst>
              <a:rect l="0" t="0" r="r" b="b"/>
              <a:pathLst>
                <a:path w="45" h="40">
                  <a:moveTo>
                    <a:pt x="45" y="0"/>
                  </a:moveTo>
                  <a:lnTo>
                    <a:pt x="0" y="40"/>
                  </a:lnTo>
                  <a:lnTo>
                    <a:pt x="45" y="0"/>
                  </a:lnTo>
                  <a:lnTo>
                    <a:pt x="45" y="0"/>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6" name="Freeform 34"/>
            <p:cNvSpPr>
              <a:spLocks/>
            </p:cNvSpPr>
            <p:nvPr/>
          </p:nvSpPr>
          <p:spPr bwMode="auto">
            <a:xfrm>
              <a:off x="2901" y="2240"/>
              <a:ext cx="18" cy="147"/>
            </a:xfrm>
            <a:custGeom>
              <a:avLst/>
              <a:gdLst>
                <a:gd name="T0" fmla="*/ 78 w 111"/>
                <a:gd name="T1" fmla="*/ 858 h 885"/>
                <a:gd name="T2" fmla="*/ 68 w 111"/>
                <a:gd name="T3" fmla="*/ 866 h 885"/>
                <a:gd name="T4" fmla="*/ 59 w 111"/>
                <a:gd name="T5" fmla="*/ 873 h 885"/>
                <a:gd name="T6" fmla="*/ 47 w 111"/>
                <a:gd name="T7" fmla="*/ 880 h 885"/>
                <a:gd name="T8" fmla="*/ 33 w 111"/>
                <a:gd name="T9" fmla="*/ 883 h 885"/>
                <a:gd name="T10" fmla="*/ 16 w 111"/>
                <a:gd name="T11" fmla="*/ 844 h 885"/>
                <a:gd name="T12" fmla="*/ 4 w 111"/>
                <a:gd name="T13" fmla="*/ 760 h 885"/>
                <a:gd name="T14" fmla="*/ 0 w 111"/>
                <a:gd name="T15" fmla="*/ 671 h 885"/>
                <a:gd name="T16" fmla="*/ 4 w 111"/>
                <a:gd name="T17" fmla="*/ 582 h 885"/>
                <a:gd name="T18" fmla="*/ 16 w 111"/>
                <a:gd name="T19" fmla="*/ 496 h 885"/>
                <a:gd name="T20" fmla="*/ 16 w 111"/>
                <a:gd name="T21" fmla="*/ 233 h 885"/>
                <a:gd name="T22" fmla="*/ 24 w 111"/>
                <a:gd name="T23" fmla="*/ 236 h 885"/>
                <a:gd name="T24" fmla="*/ 29 w 111"/>
                <a:gd name="T25" fmla="*/ 230 h 885"/>
                <a:gd name="T26" fmla="*/ 31 w 111"/>
                <a:gd name="T27" fmla="*/ 223 h 885"/>
                <a:gd name="T28" fmla="*/ 33 w 111"/>
                <a:gd name="T29" fmla="*/ 216 h 885"/>
                <a:gd name="T30" fmla="*/ 33 w 111"/>
                <a:gd name="T31" fmla="*/ 208 h 885"/>
                <a:gd name="T32" fmla="*/ 16 w 111"/>
                <a:gd name="T33" fmla="*/ 205 h 885"/>
                <a:gd name="T34" fmla="*/ 27 w 111"/>
                <a:gd name="T35" fmla="*/ 187 h 885"/>
                <a:gd name="T36" fmla="*/ 40 w 111"/>
                <a:gd name="T37" fmla="*/ 168 h 885"/>
                <a:gd name="T38" fmla="*/ 53 w 111"/>
                <a:gd name="T39" fmla="*/ 148 h 885"/>
                <a:gd name="T40" fmla="*/ 62 w 111"/>
                <a:gd name="T41" fmla="*/ 128 h 885"/>
                <a:gd name="T42" fmla="*/ 66 w 111"/>
                <a:gd name="T43" fmla="*/ 107 h 885"/>
                <a:gd name="T44" fmla="*/ 55 w 111"/>
                <a:gd name="T45" fmla="*/ 113 h 885"/>
                <a:gd name="T46" fmla="*/ 47 w 111"/>
                <a:gd name="T47" fmla="*/ 124 h 885"/>
                <a:gd name="T48" fmla="*/ 39 w 111"/>
                <a:gd name="T49" fmla="*/ 136 h 885"/>
                <a:gd name="T50" fmla="*/ 30 w 111"/>
                <a:gd name="T51" fmla="*/ 149 h 885"/>
                <a:gd name="T52" fmla="*/ 21 w 111"/>
                <a:gd name="T53" fmla="*/ 160 h 885"/>
                <a:gd name="T54" fmla="*/ 22 w 111"/>
                <a:gd name="T55" fmla="*/ 139 h 885"/>
                <a:gd name="T56" fmla="*/ 35 w 111"/>
                <a:gd name="T57" fmla="*/ 118 h 885"/>
                <a:gd name="T58" fmla="*/ 55 w 111"/>
                <a:gd name="T59" fmla="*/ 96 h 885"/>
                <a:gd name="T60" fmla="*/ 77 w 111"/>
                <a:gd name="T61" fmla="*/ 73 h 885"/>
                <a:gd name="T62" fmla="*/ 94 w 111"/>
                <a:gd name="T63" fmla="*/ 50 h 885"/>
                <a:gd name="T64" fmla="*/ 25 w 111"/>
                <a:gd name="T65" fmla="*/ 96 h 885"/>
                <a:gd name="T66" fmla="*/ 34 w 111"/>
                <a:gd name="T67" fmla="*/ 69 h 885"/>
                <a:gd name="T68" fmla="*/ 49 w 111"/>
                <a:gd name="T69" fmla="*/ 50 h 885"/>
                <a:gd name="T70" fmla="*/ 69 w 111"/>
                <a:gd name="T71" fmla="*/ 35 h 885"/>
                <a:gd name="T72" fmla="*/ 92 w 111"/>
                <a:gd name="T73" fmla="*/ 19 h 885"/>
                <a:gd name="T74" fmla="*/ 111 w 111"/>
                <a:gd name="T75" fmla="*/ 0 h 885"/>
                <a:gd name="T76" fmla="*/ 89 w 111"/>
                <a:gd name="T77" fmla="*/ 168 h 885"/>
                <a:gd name="T78" fmla="*/ 81 w 111"/>
                <a:gd name="T79" fmla="*/ 339 h 885"/>
                <a:gd name="T80" fmla="*/ 83 w 111"/>
                <a:gd name="T81" fmla="*/ 514 h 885"/>
                <a:gd name="T82" fmla="*/ 85 w 111"/>
                <a:gd name="T83" fmla="*/ 686 h 885"/>
                <a:gd name="T84" fmla="*/ 83 w 111"/>
                <a:gd name="T85" fmla="*/ 856 h 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11" h="885">
                  <a:moveTo>
                    <a:pt x="83" y="856"/>
                  </a:moveTo>
                  <a:lnTo>
                    <a:pt x="78" y="858"/>
                  </a:lnTo>
                  <a:lnTo>
                    <a:pt x="73" y="862"/>
                  </a:lnTo>
                  <a:lnTo>
                    <a:pt x="68" y="866"/>
                  </a:lnTo>
                  <a:lnTo>
                    <a:pt x="64" y="869"/>
                  </a:lnTo>
                  <a:lnTo>
                    <a:pt x="59" y="873"/>
                  </a:lnTo>
                  <a:lnTo>
                    <a:pt x="53" y="876"/>
                  </a:lnTo>
                  <a:lnTo>
                    <a:pt x="47" y="880"/>
                  </a:lnTo>
                  <a:lnTo>
                    <a:pt x="40" y="882"/>
                  </a:lnTo>
                  <a:lnTo>
                    <a:pt x="33" y="883"/>
                  </a:lnTo>
                  <a:lnTo>
                    <a:pt x="25" y="885"/>
                  </a:lnTo>
                  <a:lnTo>
                    <a:pt x="16" y="844"/>
                  </a:lnTo>
                  <a:lnTo>
                    <a:pt x="9" y="803"/>
                  </a:lnTo>
                  <a:lnTo>
                    <a:pt x="4" y="760"/>
                  </a:lnTo>
                  <a:lnTo>
                    <a:pt x="2" y="716"/>
                  </a:lnTo>
                  <a:lnTo>
                    <a:pt x="0" y="671"/>
                  </a:lnTo>
                  <a:lnTo>
                    <a:pt x="2" y="626"/>
                  </a:lnTo>
                  <a:lnTo>
                    <a:pt x="4" y="582"/>
                  </a:lnTo>
                  <a:lnTo>
                    <a:pt x="9" y="538"/>
                  </a:lnTo>
                  <a:lnTo>
                    <a:pt x="16" y="496"/>
                  </a:lnTo>
                  <a:lnTo>
                    <a:pt x="25" y="457"/>
                  </a:lnTo>
                  <a:lnTo>
                    <a:pt x="16" y="233"/>
                  </a:lnTo>
                  <a:lnTo>
                    <a:pt x="21" y="238"/>
                  </a:lnTo>
                  <a:lnTo>
                    <a:pt x="24" y="236"/>
                  </a:lnTo>
                  <a:lnTo>
                    <a:pt x="28" y="233"/>
                  </a:lnTo>
                  <a:lnTo>
                    <a:pt x="29" y="230"/>
                  </a:lnTo>
                  <a:lnTo>
                    <a:pt x="31" y="226"/>
                  </a:lnTo>
                  <a:lnTo>
                    <a:pt x="31" y="223"/>
                  </a:lnTo>
                  <a:lnTo>
                    <a:pt x="33" y="219"/>
                  </a:lnTo>
                  <a:lnTo>
                    <a:pt x="33" y="216"/>
                  </a:lnTo>
                  <a:lnTo>
                    <a:pt x="33" y="212"/>
                  </a:lnTo>
                  <a:lnTo>
                    <a:pt x="33" y="208"/>
                  </a:lnTo>
                  <a:lnTo>
                    <a:pt x="33" y="205"/>
                  </a:lnTo>
                  <a:lnTo>
                    <a:pt x="16" y="205"/>
                  </a:lnTo>
                  <a:lnTo>
                    <a:pt x="21" y="197"/>
                  </a:lnTo>
                  <a:lnTo>
                    <a:pt x="27" y="187"/>
                  </a:lnTo>
                  <a:lnTo>
                    <a:pt x="33" y="178"/>
                  </a:lnTo>
                  <a:lnTo>
                    <a:pt x="40" y="168"/>
                  </a:lnTo>
                  <a:lnTo>
                    <a:pt x="46" y="157"/>
                  </a:lnTo>
                  <a:lnTo>
                    <a:pt x="53" y="148"/>
                  </a:lnTo>
                  <a:lnTo>
                    <a:pt x="58" y="137"/>
                  </a:lnTo>
                  <a:lnTo>
                    <a:pt x="62" y="128"/>
                  </a:lnTo>
                  <a:lnTo>
                    <a:pt x="65" y="117"/>
                  </a:lnTo>
                  <a:lnTo>
                    <a:pt x="66" y="107"/>
                  </a:lnTo>
                  <a:lnTo>
                    <a:pt x="60" y="110"/>
                  </a:lnTo>
                  <a:lnTo>
                    <a:pt x="55" y="113"/>
                  </a:lnTo>
                  <a:lnTo>
                    <a:pt x="50" y="118"/>
                  </a:lnTo>
                  <a:lnTo>
                    <a:pt x="47" y="124"/>
                  </a:lnTo>
                  <a:lnTo>
                    <a:pt x="42" y="130"/>
                  </a:lnTo>
                  <a:lnTo>
                    <a:pt x="39" y="136"/>
                  </a:lnTo>
                  <a:lnTo>
                    <a:pt x="34" y="142"/>
                  </a:lnTo>
                  <a:lnTo>
                    <a:pt x="30" y="149"/>
                  </a:lnTo>
                  <a:lnTo>
                    <a:pt x="25" y="154"/>
                  </a:lnTo>
                  <a:lnTo>
                    <a:pt x="21" y="160"/>
                  </a:lnTo>
                  <a:lnTo>
                    <a:pt x="19" y="149"/>
                  </a:lnTo>
                  <a:lnTo>
                    <a:pt x="22" y="139"/>
                  </a:lnTo>
                  <a:lnTo>
                    <a:pt x="27" y="129"/>
                  </a:lnTo>
                  <a:lnTo>
                    <a:pt x="35" y="118"/>
                  </a:lnTo>
                  <a:lnTo>
                    <a:pt x="44" y="106"/>
                  </a:lnTo>
                  <a:lnTo>
                    <a:pt x="55" y="96"/>
                  </a:lnTo>
                  <a:lnTo>
                    <a:pt x="66" y="85"/>
                  </a:lnTo>
                  <a:lnTo>
                    <a:pt x="77" y="73"/>
                  </a:lnTo>
                  <a:lnTo>
                    <a:pt x="86" y="61"/>
                  </a:lnTo>
                  <a:lnTo>
                    <a:pt x="94" y="50"/>
                  </a:lnTo>
                  <a:lnTo>
                    <a:pt x="83" y="38"/>
                  </a:lnTo>
                  <a:lnTo>
                    <a:pt x="25" y="96"/>
                  </a:lnTo>
                  <a:lnTo>
                    <a:pt x="28" y="81"/>
                  </a:lnTo>
                  <a:lnTo>
                    <a:pt x="34" y="69"/>
                  </a:lnTo>
                  <a:lnTo>
                    <a:pt x="41" y="60"/>
                  </a:lnTo>
                  <a:lnTo>
                    <a:pt x="49" y="50"/>
                  </a:lnTo>
                  <a:lnTo>
                    <a:pt x="59" y="42"/>
                  </a:lnTo>
                  <a:lnTo>
                    <a:pt x="69" y="35"/>
                  </a:lnTo>
                  <a:lnTo>
                    <a:pt x="81" y="27"/>
                  </a:lnTo>
                  <a:lnTo>
                    <a:pt x="92" y="19"/>
                  </a:lnTo>
                  <a:lnTo>
                    <a:pt x="102" y="10"/>
                  </a:lnTo>
                  <a:lnTo>
                    <a:pt x="111" y="0"/>
                  </a:lnTo>
                  <a:lnTo>
                    <a:pt x="98" y="84"/>
                  </a:lnTo>
                  <a:lnTo>
                    <a:pt x="89" y="168"/>
                  </a:lnTo>
                  <a:lnTo>
                    <a:pt x="84" y="254"/>
                  </a:lnTo>
                  <a:lnTo>
                    <a:pt x="81" y="339"/>
                  </a:lnTo>
                  <a:lnTo>
                    <a:pt x="81" y="426"/>
                  </a:lnTo>
                  <a:lnTo>
                    <a:pt x="83" y="514"/>
                  </a:lnTo>
                  <a:lnTo>
                    <a:pt x="84" y="601"/>
                  </a:lnTo>
                  <a:lnTo>
                    <a:pt x="85" y="686"/>
                  </a:lnTo>
                  <a:lnTo>
                    <a:pt x="85" y="772"/>
                  </a:lnTo>
                  <a:lnTo>
                    <a:pt x="83" y="856"/>
                  </a:lnTo>
                  <a:lnTo>
                    <a:pt x="83" y="856"/>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7" name="Freeform 35"/>
            <p:cNvSpPr>
              <a:spLocks/>
            </p:cNvSpPr>
            <p:nvPr/>
          </p:nvSpPr>
          <p:spPr bwMode="auto">
            <a:xfrm>
              <a:off x="2866" y="2292"/>
              <a:ext cx="36" cy="49"/>
            </a:xfrm>
            <a:custGeom>
              <a:avLst/>
              <a:gdLst>
                <a:gd name="T0" fmla="*/ 176 w 211"/>
                <a:gd name="T1" fmla="*/ 288 h 290"/>
                <a:gd name="T2" fmla="*/ 180 w 211"/>
                <a:gd name="T3" fmla="*/ 283 h 290"/>
                <a:gd name="T4" fmla="*/ 186 w 211"/>
                <a:gd name="T5" fmla="*/ 273 h 290"/>
                <a:gd name="T6" fmla="*/ 183 w 211"/>
                <a:gd name="T7" fmla="*/ 265 h 290"/>
                <a:gd name="T8" fmla="*/ 173 w 211"/>
                <a:gd name="T9" fmla="*/ 259 h 290"/>
                <a:gd name="T10" fmla="*/ 165 w 211"/>
                <a:gd name="T11" fmla="*/ 256 h 290"/>
                <a:gd name="T12" fmla="*/ 157 w 211"/>
                <a:gd name="T13" fmla="*/ 262 h 290"/>
                <a:gd name="T14" fmla="*/ 153 w 211"/>
                <a:gd name="T15" fmla="*/ 273 h 290"/>
                <a:gd name="T16" fmla="*/ 147 w 211"/>
                <a:gd name="T17" fmla="*/ 272 h 290"/>
                <a:gd name="T18" fmla="*/ 140 w 211"/>
                <a:gd name="T19" fmla="*/ 273 h 290"/>
                <a:gd name="T20" fmla="*/ 135 w 211"/>
                <a:gd name="T21" fmla="*/ 269 h 290"/>
                <a:gd name="T22" fmla="*/ 142 w 211"/>
                <a:gd name="T23" fmla="*/ 259 h 290"/>
                <a:gd name="T24" fmla="*/ 151 w 211"/>
                <a:gd name="T25" fmla="*/ 249 h 290"/>
                <a:gd name="T26" fmla="*/ 145 w 211"/>
                <a:gd name="T27" fmla="*/ 238 h 290"/>
                <a:gd name="T28" fmla="*/ 126 w 211"/>
                <a:gd name="T29" fmla="*/ 241 h 290"/>
                <a:gd name="T30" fmla="*/ 114 w 211"/>
                <a:gd name="T31" fmla="*/ 257 h 290"/>
                <a:gd name="T32" fmla="*/ 104 w 211"/>
                <a:gd name="T33" fmla="*/ 273 h 290"/>
                <a:gd name="T34" fmla="*/ 86 w 211"/>
                <a:gd name="T35" fmla="*/ 273 h 290"/>
                <a:gd name="T36" fmla="*/ 96 w 211"/>
                <a:gd name="T37" fmla="*/ 258 h 290"/>
                <a:gd name="T38" fmla="*/ 108 w 211"/>
                <a:gd name="T39" fmla="*/ 243 h 290"/>
                <a:gd name="T40" fmla="*/ 123 w 211"/>
                <a:gd name="T41" fmla="*/ 228 h 290"/>
                <a:gd name="T42" fmla="*/ 115 w 211"/>
                <a:gd name="T43" fmla="*/ 219 h 290"/>
                <a:gd name="T44" fmla="*/ 106 w 211"/>
                <a:gd name="T45" fmla="*/ 215 h 290"/>
                <a:gd name="T46" fmla="*/ 97 w 211"/>
                <a:gd name="T47" fmla="*/ 218 h 290"/>
                <a:gd name="T48" fmla="*/ 83 w 211"/>
                <a:gd name="T49" fmla="*/ 235 h 290"/>
                <a:gd name="T50" fmla="*/ 70 w 211"/>
                <a:gd name="T51" fmla="*/ 260 h 290"/>
                <a:gd name="T52" fmla="*/ 51 w 211"/>
                <a:gd name="T53" fmla="*/ 278 h 290"/>
                <a:gd name="T54" fmla="*/ 37 w 211"/>
                <a:gd name="T55" fmla="*/ 270 h 290"/>
                <a:gd name="T56" fmla="*/ 59 w 211"/>
                <a:gd name="T57" fmla="*/ 247 h 290"/>
                <a:gd name="T58" fmla="*/ 79 w 211"/>
                <a:gd name="T59" fmla="*/ 225 h 290"/>
                <a:gd name="T60" fmla="*/ 88 w 211"/>
                <a:gd name="T61" fmla="*/ 200 h 290"/>
                <a:gd name="T62" fmla="*/ 57 w 211"/>
                <a:gd name="T63" fmla="*/ 213 h 290"/>
                <a:gd name="T64" fmla="*/ 34 w 211"/>
                <a:gd name="T65" fmla="*/ 240 h 290"/>
                <a:gd name="T66" fmla="*/ 12 w 211"/>
                <a:gd name="T67" fmla="*/ 266 h 290"/>
                <a:gd name="T68" fmla="*/ 2 w 211"/>
                <a:gd name="T69" fmla="*/ 246 h 290"/>
                <a:gd name="T70" fmla="*/ 26 w 211"/>
                <a:gd name="T71" fmla="*/ 215 h 290"/>
                <a:gd name="T72" fmla="*/ 51 w 211"/>
                <a:gd name="T73" fmla="*/ 189 h 290"/>
                <a:gd name="T74" fmla="*/ 9 w 211"/>
                <a:gd name="T75" fmla="*/ 200 h 290"/>
                <a:gd name="T76" fmla="*/ 8 w 211"/>
                <a:gd name="T77" fmla="*/ 152 h 290"/>
                <a:gd name="T78" fmla="*/ 13 w 211"/>
                <a:gd name="T79" fmla="*/ 107 h 290"/>
                <a:gd name="T80" fmla="*/ 15 w 211"/>
                <a:gd name="T81" fmla="*/ 61 h 290"/>
                <a:gd name="T82" fmla="*/ 54 w 211"/>
                <a:gd name="T83" fmla="*/ 41 h 290"/>
                <a:gd name="T84" fmla="*/ 110 w 211"/>
                <a:gd name="T85" fmla="*/ 52 h 290"/>
                <a:gd name="T86" fmla="*/ 163 w 211"/>
                <a:gd name="T87" fmla="*/ 66 h 290"/>
                <a:gd name="T88" fmla="*/ 194 w 211"/>
                <a:gd name="T89" fmla="*/ 56 h 290"/>
                <a:gd name="T90" fmla="*/ 191 w 211"/>
                <a:gd name="T91" fmla="*/ 37 h 290"/>
                <a:gd name="T92" fmla="*/ 197 w 211"/>
                <a:gd name="T93" fmla="*/ 19 h 290"/>
                <a:gd name="T94" fmla="*/ 202 w 211"/>
                <a:gd name="T95" fmla="*/ 0 h 290"/>
                <a:gd name="T96" fmla="*/ 209 w 211"/>
                <a:gd name="T97" fmla="*/ 90 h 290"/>
                <a:gd name="T98" fmla="*/ 191 w 211"/>
                <a:gd name="T99" fmla="*/ 174 h 290"/>
                <a:gd name="T100" fmla="*/ 178 w 211"/>
                <a:gd name="T101" fmla="*/ 259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1" h="290">
                  <a:moveTo>
                    <a:pt x="180" y="290"/>
                  </a:moveTo>
                  <a:lnTo>
                    <a:pt x="177" y="289"/>
                  </a:lnTo>
                  <a:lnTo>
                    <a:pt x="176" y="288"/>
                  </a:lnTo>
                  <a:lnTo>
                    <a:pt x="177" y="287"/>
                  </a:lnTo>
                  <a:lnTo>
                    <a:pt x="178" y="284"/>
                  </a:lnTo>
                  <a:lnTo>
                    <a:pt x="180" y="283"/>
                  </a:lnTo>
                  <a:lnTo>
                    <a:pt x="183" y="281"/>
                  </a:lnTo>
                  <a:lnTo>
                    <a:pt x="185" y="277"/>
                  </a:lnTo>
                  <a:lnTo>
                    <a:pt x="186" y="273"/>
                  </a:lnTo>
                  <a:lnTo>
                    <a:pt x="186" y="270"/>
                  </a:lnTo>
                  <a:lnTo>
                    <a:pt x="185" y="266"/>
                  </a:lnTo>
                  <a:lnTo>
                    <a:pt x="183" y="265"/>
                  </a:lnTo>
                  <a:lnTo>
                    <a:pt x="179" y="264"/>
                  </a:lnTo>
                  <a:lnTo>
                    <a:pt x="177" y="262"/>
                  </a:lnTo>
                  <a:lnTo>
                    <a:pt x="173" y="259"/>
                  </a:lnTo>
                  <a:lnTo>
                    <a:pt x="171" y="258"/>
                  </a:lnTo>
                  <a:lnTo>
                    <a:pt x="169" y="256"/>
                  </a:lnTo>
                  <a:lnTo>
                    <a:pt x="165" y="256"/>
                  </a:lnTo>
                  <a:lnTo>
                    <a:pt x="163" y="256"/>
                  </a:lnTo>
                  <a:lnTo>
                    <a:pt x="159" y="258"/>
                  </a:lnTo>
                  <a:lnTo>
                    <a:pt x="157" y="262"/>
                  </a:lnTo>
                  <a:lnTo>
                    <a:pt x="157" y="278"/>
                  </a:lnTo>
                  <a:lnTo>
                    <a:pt x="155" y="276"/>
                  </a:lnTo>
                  <a:lnTo>
                    <a:pt x="153" y="273"/>
                  </a:lnTo>
                  <a:lnTo>
                    <a:pt x="151" y="273"/>
                  </a:lnTo>
                  <a:lnTo>
                    <a:pt x="150" y="272"/>
                  </a:lnTo>
                  <a:lnTo>
                    <a:pt x="147" y="272"/>
                  </a:lnTo>
                  <a:lnTo>
                    <a:pt x="145" y="272"/>
                  </a:lnTo>
                  <a:lnTo>
                    <a:pt x="142" y="272"/>
                  </a:lnTo>
                  <a:lnTo>
                    <a:pt x="140" y="273"/>
                  </a:lnTo>
                  <a:lnTo>
                    <a:pt x="138" y="273"/>
                  </a:lnTo>
                  <a:lnTo>
                    <a:pt x="135" y="273"/>
                  </a:lnTo>
                  <a:lnTo>
                    <a:pt x="135" y="269"/>
                  </a:lnTo>
                  <a:lnTo>
                    <a:pt x="136" y="265"/>
                  </a:lnTo>
                  <a:lnTo>
                    <a:pt x="139" y="262"/>
                  </a:lnTo>
                  <a:lnTo>
                    <a:pt x="142" y="259"/>
                  </a:lnTo>
                  <a:lnTo>
                    <a:pt x="146" y="256"/>
                  </a:lnTo>
                  <a:lnTo>
                    <a:pt x="150" y="252"/>
                  </a:lnTo>
                  <a:lnTo>
                    <a:pt x="151" y="249"/>
                  </a:lnTo>
                  <a:lnTo>
                    <a:pt x="152" y="245"/>
                  </a:lnTo>
                  <a:lnTo>
                    <a:pt x="150" y="241"/>
                  </a:lnTo>
                  <a:lnTo>
                    <a:pt x="145" y="238"/>
                  </a:lnTo>
                  <a:lnTo>
                    <a:pt x="136" y="237"/>
                  </a:lnTo>
                  <a:lnTo>
                    <a:pt x="131" y="238"/>
                  </a:lnTo>
                  <a:lnTo>
                    <a:pt x="126" y="241"/>
                  </a:lnTo>
                  <a:lnTo>
                    <a:pt x="121" y="245"/>
                  </a:lnTo>
                  <a:lnTo>
                    <a:pt x="117" y="251"/>
                  </a:lnTo>
                  <a:lnTo>
                    <a:pt x="114" y="257"/>
                  </a:lnTo>
                  <a:lnTo>
                    <a:pt x="111" y="263"/>
                  </a:lnTo>
                  <a:lnTo>
                    <a:pt x="108" y="269"/>
                  </a:lnTo>
                  <a:lnTo>
                    <a:pt x="104" y="273"/>
                  </a:lnTo>
                  <a:lnTo>
                    <a:pt x="100" y="278"/>
                  </a:lnTo>
                  <a:lnTo>
                    <a:pt x="83" y="278"/>
                  </a:lnTo>
                  <a:lnTo>
                    <a:pt x="86" y="273"/>
                  </a:lnTo>
                  <a:lnTo>
                    <a:pt x="90" y="268"/>
                  </a:lnTo>
                  <a:lnTo>
                    <a:pt x="92" y="263"/>
                  </a:lnTo>
                  <a:lnTo>
                    <a:pt x="96" y="258"/>
                  </a:lnTo>
                  <a:lnTo>
                    <a:pt x="100" y="252"/>
                  </a:lnTo>
                  <a:lnTo>
                    <a:pt x="103" y="247"/>
                  </a:lnTo>
                  <a:lnTo>
                    <a:pt x="108" y="243"/>
                  </a:lnTo>
                  <a:lnTo>
                    <a:pt x="111" y="238"/>
                  </a:lnTo>
                  <a:lnTo>
                    <a:pt x="117" y="233"/>
                  </a:lnTo>
                  <a:lnTo>
                    <a:pt x="123" y="228"/>
                  </a:lnTo>
                  <a:lnTo>
                    <a:pt x="121" y="225"/>
                  </a:lnTo>
                  <a:lnTo>
                    <a:pt x="119" y="221"/>
                  </a:lnTo>
                  <a:lnTo>
                    <a:pt x="115" y="219"/>
                  </a:lnTo>
                  <a:lnTo>
                    <a:pt x="113" y="218"/>
                  </a:lnTo>
                  <a:lnTo>
                    <a:pt x="109" y="215"/>
                  </a:lnTo>
                  <a:lnTo>
                    <a:pt x="106" y="215"/>
                  </a:lnTo>
                  <a:lnTo>
                    <a:pt x="103" y="215"/>
                  </a:lnTo>
                  <a:lnTo>
                    <a:pt x="100" y="216"/>
                  </a:lnTo>
                  <a:lnTo>
                    <a:pt x="97" y="218"/>
                  </a:lnTo>
                  <a:lnTo>
                    <a:pt x="95" y="221"/>
                  </a:lnTo>
                  <a:lnTo>
                    <a:pt x="89" y="227"/>
                  </a:lnTo>
                  <a:lnTo>
                    <a:pt x="83" y="235"/>
                  </a:lnTo>
                  <a:lnTo>
                    <a:pt x="78" y="244"/>
                  </a:lnTo>
                  <a:lnTo>
                    <a:pt x="75" y="252"/>
                  </a:lnTo>
                  <a:lnTo>
                    <a:pt x="70" y="260"/>
                  </a:lnTo>
                  <a:lnTo>
                    <a:pt x="65" y="268"/>
                  </a:lnTo>
                  <a:lnTo>
                    <a:pt x="59" y="273"/>
                  </a:lnTo>
                  <a:lnTo>
                    <a:pt x="51" y="278"/>
                  </a:lnTo>
                  <a:lnTo>
                    <a:pt x="42" y="279"/>
                  </a:lnTo>
                  <a:lnTo>
                    <a:pt x="31" y="278"/>
                  </a:lnTo>
                  <a:lnTo>
                    <a:pt x="37" y="270"/>
                  </a:lnTo>
                  <a:lnTo>
                    <a:pt x="44" y="263"/>
                  </a:lnTo>
                  <a:lnTo>
                    <a:pt x="52" y="254"/>
                  </a:lnTo>
                  <a:lnTo>
                    <a:pt x="59" y="247"/>
                  </a:lnTo>
                  <a:lnTo>
                    <a:pt x="67" y="240"/>
                  </a:lnTo>
                  <a:lnTo>
                    <a:pt x="73" y="232"/>
                  </a:lnTo>
                  <a:lnTo>
                    <a:pt x="79" y="225"/>
                  </a:lnTo>
                  <a:lnTo>
                    <a:pt x="84" y="216"/>
                  </a:lnTo>
                  <a:lnTo>
                    <a:pt x="86" y="208"/>
                  </a:lnTo>
                  <a:lnTo>
                    <a:pt x="88" y="200"/>
                  </a:lnTo>
                  <a:lnTo>
                    <a:pt x="76" y="202"/>
                  </a:lnTo>
                  <a:lnTo>
                    <a:pt x="65" y="207"/>
                  </a:lnTo>
                  <a:lnTo>
                    <a:pt x="57" y="213"/>
                  </a:lnTo>
                  <a:lnTo>
                    <a:pt x="48" y="221"/>
                  </a:lnTo>
                  <a:lnTo>
                    <a:pt x="41" y="231"/>
                  </a:lnTo>
                  <a:lnTo>
                    <a:pt x="34" y="240"/>
                  </a:lnTo>
                  <a:lnTo>
                    <a:pt x="27" y="250"/>
                  </a:lnTo>
                  <a:lnTo>
                    <a:pt x="20" y="259"/>
                  </a:lnTo>
                  <a:lnTo>
                    <a:pt x="12" y="266"/>
                  </a:lnTo>
                  <a:lnTo>
                    <a:pt x="2" y="273"/>
                  </a:lnTo>
                  <a:lnTo>
                    <a:pt x="0" y="259"/>
                  </a:lnTo>
                  <a:lnTo>
                    <a:pt x="2" y="246"/>
                  </a:lnTo>
                  <a:lnTo>
                    <a:pt x="8" y="235"/>
                  </a:lnTo>
                  <a:lnTo>
                    <a:pt x="16" y="225"/>
                  </a:lnTo>
                  <a:lnTo>
                    <a:pt x="26" y="215"/>
                  </a:lnTo>
                  <a:lnTo>
                    <a:pt x="35" y="206"/>
                  </a:lnTo>
                  <a:lnTo>
                    <a:pt x="44" y="197"/>
                  </a:lnTo>
                  <a:lnTo>
                    <a:pt x="51" y="189"/>
                  </a:lnTo>
                  <a:lnTo>
                    <a:pt x="54" y="180"/>
                  </a:lnTo>
                  <a:lnTo>
                    <a:pt x="54" y="171"/>
                  </a:lnTo>
                  <a:lnTo>
                    <a:pt x="9" y="200"/>
                  </a:lnTo>
                  <a:lnTo>
                    <a:pt x="8" y="183"/>
                  </a:lnTo>
                  <a:lnTo>
                    <a:pt x="8" y="168"/>
                  </a:lnTo>
                  <a:lnTo>
                    <a:pt x="8" y="152"/>
                  </a:lnTo>
                  <a:lnTo>
                    <a:pt x="9" y="138"/>
                  </a:lnTo>
                  <a:lnTo>
                    <a:pt x="12" y="123"/>
                  </a:lnTo>
                  <a:lnTo>
                    <a:pt x="13" y="107"/>
                  </a:lnTo>
                  <a:lnTo>
                    <a:pt x="15" y="93"/>
                  </a:lnTo>
                  <a:lnTo>
                    <a:pt x="15" y="77"/>
                  </a:lnTo>
                  <a:lnTo>
                    <a:pt x="15" y="61"/>
                  </a:lnTo>
                  <a:lnTo>
                    <a:pt x="14" y="45"/>
                  </a:lnTo>
                  <a:lnTo>
                    <a:pt x="34" y="41"/>
                  </a:lnTo>
                  <a:lnTo>
                    <a:pt x="54" y="41"/>
                  </a:lnTo>
                  <a:lnTo>
                    <a:pt x="75" y="43"/>
                  </a:lnTo>
                  <a:lnTo>
                    <a:pt x="92" y="48"/>
                  </a:lnTo>
                  <a:lnTo>
                    <a:pt x="110" y="52"/>
                  </a:lnTo>
                  <a:lnTo>
                    <a:pt x="128" y="58"/>
                  </a:lnTo>
                  <a:lnTo>
                    <a:pt x="146" y="63"/>
                  </a:lnTo>
                  <a:lnTo>
                    <a:pt x="163" y="66"/>
                  </a:lnTo>
                  <a:lnTo>
                    <a:pt x="180" y="66"/>
                  </a:lnTo>
                  <a:lnTo>
                    <a:pt x="197" y="62"/>
                  </a:lnTo>
                  <a:lnTo>
                    <a:pt x="194" y="56"/>
                  </a:lnTo>
                  <a:lnTo>
                    <a:pt x="191" y="49"/>
                  </a:lnTo>
                  <a:lnTo>
                    <a:pt x="191" y="43"/>
                  </a:lnTo>
                  <a:lnTo>
                    <a:pt x="191" y="37"/>
                  </a:lnTo>
                  <a:lnTo>
                    <a:pt x="194" y="31"/>
                  </a:lnTo>
                  <a:lnTo>
                    <a:pt x="195" y="25"/>
                  </a:lnTo>
                  <a:lnTo>
                    <a:pt x="197" y="19"/>
                  </a:lnTo>
                  <a:lnTo>
                    <a:pt x="200" y="12"/>
                  </a:lnTo>
                  <a:lnTo>
                    <a:pt x="201" y="6"/>
                  </a:lnTo>
                  <a:lnTo>
                    <a:pt x="202" y="0"/>
                  </a:lnTo>
                  <a:lnTo>
                    <a:pt x="209" y="31"/>
                  </a:lnTo>
                  <a:lnTo>
                    <a:pt x="211" y="61"/>
                  </a:lnTo>
                  <a:lnTo>
                    <a:pt x="209" y="90"/>
                  </a:lnTo>
                  <a:lnTo>
                    <a:pt x="204" y="118"/>
                  </a:lnTo>
                  <a:lnTo>
                    <a:pt x="198" y="146"/>
                  </a:lnTo>
                  <a:lnTo>
                    <a:pt x="191" y="174"/>
                  </a:lnTo>
                  <a:lnTo>
                    <a:pt x="185" y="201"/>
                  </a:lnTo>
                  <a:lnTo>
                    <a:pt x="180" y="230"/>
                  </a:lnTo>
                  <a:lnTo>
                    <a:pt x="178" y="259"/>
                  </a:lnTo>
                  <a:lnTo>
                    <a:pt x="180" y="290"/>
                  </a:lnTo>
                  <a:lnTo>
                    <a:pt x="180" y="290"/>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8" name="Freeform 36"/>
            <p:cNvSpPr>
              <a:spLocks/>
            </p:cNvSpPr>
            <p:nvPr/>
          </p:nvSpPr>
          <p:spPr bwMode="auto">
            <a:xfrm>
              <a:off x="2806" y="2300"/>
              <a:ext cx="57" cy="39"/>
            </a:xfrm>
            <a:custGeom>
              <a:avLst/>
              <a:gdLst>
                <a:gd name="T0" fmla="*/ 335 w 343"/>
                <a:gd name="T1" fmla="*/ 105 h 234"/>
                <a:gd name="T2" fmla="*/ 324 w 343"/>
                <a:gd name="T3" fmla="*/ 175 h 234"/>
                <a:gd name="T4" fmla="*/ 309 w 343"/>
                <a:gd name="T5" fmla="*/ 215 h 234"/>
                <a:gd name="T6" fmla="*/ 310 w 343"/>
                <a:gd name="T7" fmla="*/ 201 h 234"/>
                <a:gd name="T8" fmla="*/ 309 w 343"/>
                <a:gd name="T9" fmla="*/ 187 h 234"/>
                <a:gd name="T10" fmla="*/ 286 w 343"/>
                <a:gd name="T11" fmla="*/ 194 h 234"/>
                <a:gd name="T12" fmla="*/ 276 w 343"/>
                <a:gd name="T13" fmla="*/ 215 h 234"/>
                <a:gd name="T14" fmla="*/ 257 w 343"/>
                <a:gd name="T15" fmla="*/ 213 h 234"/>
                <a:gd name="T16" fmla="*/ 265 w 343"/>
                <a:gd name="T17" fmla="*/ 194 h 234"/>
                <a:gd name="T18" fmla="*/ 265 w 343"/>
                <a:gd name="T19" fmla="*/ 177 h 234"/>
                <a:gd name="T20" fmla="*/ 249 w 343"/>
                <a:gd name="T21" fmla="*/ 182 h 234"/>
                <a:gd name="T22" fmla="*/ 227 w 343"/>
                <a:gd name="T23" fmla="*/ 190 h 234"/>
                <a:gd name="T24" fmla="*/ 231 w 343"/>
                <a:gd name="T25" fmla="*/ 208 h 234"/>
                <a:gd name="T26" fmla="*/ 225 w 343"/>
                <a:gd name="T27" fmla="*/ 212 h 234"/>
                <a:gd name="T28" fmla="*/ 208 w 343"/>
                <a:gd name="T29" fmla="*/ 213 h 234"/>
                <a:gd name="T30" fmla="*/ 211 w 343"/>
                <a:gd name="T31" fmla="*/ 195 h 234"/>
                <a:gd name="T32" fmla="*/ 224 w 343"/>
                <a:gd name="T33" fmla="*/ 176 h 234"/>
                <a:gd name="T34" fmla="*/ 215 w 343"/>
                <a:gd name="T35" fmla="*/ 158 h 234"/>
                <a:gd name="T36" fmla="*/ 195 w 343"/>
                <a:gd name="T37" fmla="*/ 175 h 234"/>
                <a:gd name="T38" fmla="*/ 174 w 343"/>
                <a:gd name="T39" fmla="*/ 195 h 234"/>
                <a:gd name="T40" fmla="*/ 140 w 343"/>
                <a:gd name="T41" fmla="*/ 210 h 234"/>
                <a:gd name="T42" fmla="*/ 109 w 343"/>
                <a:gd name="T43" fmla="*/ 225 h 234"/>
                <a:gd name="T44" fmla="*/ 78 w 343"/>
                <a:gd name="T45" fmla="*/ 229 h 234"/>
                <a:gd name="T46" fmla="*/ 98 w 343"/>
                <a:gd name="T47" fmla="*/ 215 h 234"/>
                <a:gd name="T48" fmla="*/ 118 w 343"/>
                <a:gd name="T49" fmla="*/ 205 h 234"/>
                <a:gd name="T50" fmla="*/ 108 w 343"/>
                <a:gd name="T51" fmla="*/ 184 h 234"/>
                <a:gd name="T52" fmla="*/ 73 w 343"/>
                <a:gd name="T53" fmla="*/ 199 h 234"/>
                <a:gd name="T54" fmla="*/ 33 w 343"/>
                <a:gd name="T55" fmla="*/ 218 h 234"/>
                <a:gd name="T56" fmla="*/ 26 w 343"/>
                <a:gd name="T57" fmla="*/ 218 h 234"/>
                <a:gd name="T58" fmla="*/ 19 w 343"/>
                <a:gd name="T59" fmla="*/ 216 h 234"/>
                <a:gd name="T60" fmla="*/ 32 w 343"/>
                <a:gd name="T61" fmla="*/ 200 h 234"/>
                <a:gd name="T62" fmla="*/ 73 w 343"/>
                <a:gd name="T63" fmla="*/ 186 h 234"/>
                <a:gd name="T64" fmla="*/ 102 w 343"/>
                <a:gd name="T65" fmla="*/ 156 h 234"/>
                <a:gd name="T66" fmla="*/ 62 w 343"/>
                <a:gd name="T67" fmla="*/ 147 h 234"/>
                <a:gd name="T68" fmla="*/ 20 w 343"/>
                <a:gd name="T69" fmla="*/ 144 h 234"/>
                <a:gd name="T70" fmla="*/ 19 w 343"/>
                <a:gd name="T71" fmla="*/ 121 h 234"/>
                <a:gd name="T72" fmla="*/ 89 w 343"/>
                <a:gd name="T73" fmla="*/ 115 h 234"/>
                <a:gd name="T74" fmla="*/ 159 w 343"/>
                <a:gd name="T75" fmla="*/ 99 h 234"/>
                <a:gd name="T76" fmla="*/ 124 w 343"/>
                <a:gd name="T77" fmla="*/ 73 h 234"/>
                <a:gd name="T78" fmla="*/ 83 w 343"/>
                <a:gd name="T79" fmla="*/ 61 h 234"/>
                <a:gd name="T80" fmla="*/ 81 w 343"/>
                <a:gd name="T81" fmla="*/ 39 h 234"/>
                <a:gd name="T82" fmla="*/ 155 w 343"/>
                <a:gd name="T83" fmla="*/ 42 h 234"/>
                <a:gd name="T84" fmla="*/ 227 w 343"/>
                <a:gd name="T85" fmla="*/ 65 h 234"/>
                <a:gd name="T86" fmla="*/ 249 w 343"/>
                <a:gd name="T87" fmla="*/ 88 h 234"/>
                <a:gd name="T88" fmla="*/ 251 w 343"/>
                <a:gd name="T89" fmla="*/ 118 h 234"/>
                <a:gd name="T90" fmla="*/ 263 w 343"/>
                <a:gd name="T91" fmla="*/ 138 h 234"/>
                <a:gd name="T92" fmla="*/ 266 w 343"/>
                <a:gd name="T93" fmla="*/ 142 h 234"/>
                <a:gd name="T94" fmla="*/ 272 w 343"/>
                <a:gd name="T95" fmla="*/ 144 h 234"/>
                <a:gd name="T96" fmla="*/ 286 w 343"/>
                <a:gd name="T97" fmla="*/ 132 h 234"/>
                <a:gd name="T98" fmla="*/ 274 w 343"/>
                <a:gd name="T99" fmla="*/ 115 h 234"/>
                <a:gd name="T100" fmla="*/ 278 w 343"/>
                <a:gd name="T101" fmla="*/ 42 h 234"/>
                <a:gd name="T102" fmla="*/ 252 w 343"/>
                <a:gd name="T103" fmla="*/ 36 h 234"/>
                <a:gd name="T104" fmla="*/ 225 w 343"/>
                <a:gd name="T105" fmla="*/ 41 h 234"/>
                <a:gd name="T106" fmla="*/ 226 w 343"/>
                <a:gd name="T107" fmla="*/ 7 h 234"/>
                <a:gd name="T108" fmla="*/ 297 w 343"/>
                <a:gd name="T109" fmla="*/ 7 h 234"/>
                <a:gd name="T110" fmla="*/ 343 w 343"/>
                <a:gd name="T111" fmla="*/ 51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43" h="234">
                  <a:moveTo>
                    <a:pt x="343" y="51"/>
                  </a:moveTo>
                  <a:lnTo>
                    <a:pt x="340" y="69"/>
                  </a:lnTo>
                  <a:lnTo>
                    <a:pt x="338" y="87"/>
                  </a:lnTo>
                  <a:lnTo>
                    <a:pt x="335" y="105"/>
                  </a:lnTo>
                  <a:lnTo>
                    <a:pt x="333" y="123"/>
                  </a:lnTo>
                  <a:lnTo>
                    <a:pt x="330" y="140"/>
                  </a:lnTo>
                  <a:lnTo>
                    <a:pt x="327" y="158"/>
                  </a:lnTo>
                  <a:lnTo>
                    <a:pt x="324" y="175"/>
                  </a:lnTo>
                  <a:lnTo>
                    <a:pt x="321" y="190"/>
                  </a:lnTo>
                  <a:lnTo>
                    <a:pt x="318" y="205"/>
                  </a:lnTo>
                  <a:lnTo>
                    <a:pt x="314" y="218"/>
                  </a:lnTo>
                  <a:lnTo>
                    <a:pt x="309" y="215"/>
                  </a:lnTo>
                  <a:lnTo>
                    <a:pt x="307" y="212"/>
                  </a:lnTo>
                  <a:lnTo>
                    <a:pt x="307" y="208"/>
                  </a:lnTo>
                  <a:lnTo>
                    <a:pt x="309" y="205"/>
                  </a:lnTo>
                  <a:lnTo>
                    <a:pt x="310" y="201"/>
                  </a:lnTo>
                  <a:lnTo>
                    <a:pt x="313" y="197"/>
                  </a:lnTo>
                  <a:lnTo>
                    <a:pt x="313" y="193"/>
                  </a:lnTo>
                  <a:lnTo>
                    <a:pt x="312" y="190"/>
                  </a:lnTo>
                  <a:lnTo>
                    <a:pt x="309" y="187"/>
                  </a:lnTo>
                  <a:lnTo>
                    <a:pt x="302" y="184"/>
                  </a:lnTo>
                  <a:lnTo>
                    <a:pt x="295" y="186"/>
                  </a:lnTo>
                  <a:lnTo>
                    <a:pt x="289" y="189"/>
                  </a:lnTo>
                  <a:lnTo>
                    <a:pt x="286" y="194"/>
                  </a:lnTo>
                  <a:lnTo>
                    <a:pt x="283" y="200"/>
                  </a:lnTo>
                  <a:lnTo>
                    <a:pt x="281" y="206"/>
                  </a:lnTo>
                  <a:lnTo>
                    <a:pt x="278" y="210"/>
                  </a:lnTo>
                  <a:lnTo>
                    <a:pt x="276" y="215"/>
                  </a:lnTo>
                  <a:lnTo>
                    <a:pt x="271" y="219"/>
                  </a:lnTo>
                  <a:lnTo>
                    <a:pt x="265" y="220"/>
                  </a:lnTo>
                  <a:lnTo>
                    <a:pt x="257" y="218"/>
                  </a:lnTo>
                  <a:lnTo>
                    <a:pt x="257" y="213"/>
                  </a:lnTo>
                  <a:lnTo>
                    <a:pt x="259" y="208"/>
                  </a:lnTo>
                  <a:lnTo>
                    <a:pt x="261" y="203"/>
                  </a:lnTo>
                  <a:lnTo>
                    <a:pt x="263" y="199"/>
                  </a:lnTo>
                  <a:lnTo>
                    <a:pt x="265" y="194"/>
                  </a:lnTo>
                  <a:lnTo>
                    <a:pt x="268" y="189"/>
                  </a:lnTo>
                  <a:lnTo>
                    <a:pt x="268" y="186"/>
                  </a:lnTo>
                  <a:lnTo>
                    <a:pt x="268" y="181"/>
                  </a:lnTo>
                  <a:lnTo>
                    <a:pt x="265" y="177"/>
                  </a:lnTo>
                  <a:lnTo>
                    <a:pt x="262" y="172"/>
                  </a:lnTo>
                  <a:lnTo>
                    <a:pt x="258" y="176"/>
                  </a:lnTo>
                  <a:lnTo>
                    <a:pt x="253" y="180"/>
                  </a:lnTo>
                  <a:lnTo>
                    <a:pt x="249" y="182"/>
                  </a:lnTo>
                  <a:lnTo>
                    <a:pt x="241" y="183"/>
                  </a:lnTo>
                  <a:lnTo>
                    <a:pt x="236" y="186"/>
                  </a:lnTo>
                  <a:lnTo>
                    <a:pt x="231" y="188"/>
                  </a:lnTo>
                  <a:lnTo>
                    <a:pt x="227" y="190"/>
                  </a:lnTo>
                  <a:lnTo>
                    <a:pt x="225" y="194"/>
                  </a:lnTo>
                  <a:lnTo>
                    <a:pt x="225" y="199"/>
                  </a:lnTo>
                  <a:lnTo>
                    <a:pt x="228" y="206"/>
                  </a:lnTo>
                  <a:lnTo>
                    <a:pt x="231" y="208"/>
                  </a:lnTo>
                  <a:lnTo>
                    <a:pt x="231" y="209"/>
                  </a:lnTo>
                  <a:lnTo>
                    <a:pt x="231" y="210"/>
                  </a:lnTo>
                  <a:lnTo>
                    <a:pt x="227" y="212"/>
                  </a:lnTo>
                  <a:lnTo>
                    <a:pt x="225" y="212"/>
                  </a:lnTo>
                  <a:lnTo>
                    <a:pt x="220" y="213"/>
                  </a:lnTo>
                  <a:lnTo>
                    <a:pt x="216" y="213"/>
                  </a:lnTo>
                  <a:lnTo>
                    <a:pt x="212" y="213"/>
                  </a:lnTo>
                  <a:lnTo>
                    <a:pt x="208" y="213"/>
                  </a:lnTo>
                  <a:lnTo>
                    <a:pt x="205" y="213"/>
                  </a:lnTo>
                  <a:lnTo>
                    <a:pt x="206" y="207"/>
                  </a:lnTo>
                  <a:lnTo>
                    <a:pt x="208" y="201"/>
                  </a:lnTo>
                  <a:lnTo>
                    <a:pt x="211" y="195"/>
                  </a:lnTo>
                  <a:lnTo>
                    <a:pt x="214" y="190"/>
                  </a:lnTo>
                  <a:lnTo>
                    <a:pt x="218" y="186"/>
                  </a:lnTo>
                  <a:lnTo>
                    <a:pt x="220" y="181"/>
                  </a:lnTo>
                  <a:lnTo>
                    <a:pt x="224" y="176"/>
                  </a:lnTo>
                  <a:lnTo>
                    <a:pt x="226" y="171"/>
                  </a:lnTo>
                  <a:lnTo>
                    <a:pt x="227" y="167"/>
                  </a:lnTo>
                  <a:lnTo>
                    <a:pt x="228" y="161"/>
                  </a:lnTo>
                  <a:lnTo>
                    <a:pt x="215" y="158"/>
                  </a:lnTo>
                  <a:lnTo>
                    <a:pt x="207" y="159"/>
                  </a:lnTo>
                  <a:lnTo>
                    <a:pt x="202" y="163"/>
                  </a:lnTo>
                  <a:lnTo>
                    <a:pt x="199" y="169"/>
                  </a:lnTo>
                  <a:lnTo>
                    <a:pt x="195" y="175"/>
                  </a:lnTo>
                  <a:lnTo>
                    <a:pt x="193" y="182"/>
                  </a:lnTo>
                  <a:lnTo>
                    <a:pt x="189" y="188"/>
                  </a:lnTo>
                  <a:lnTo>
                    <a:pt x="183" y="193"/>
                  </a:lnTo>
                  <a:lnTo>
                    <a:pt x="174" y="195"/>
                  </a:lnTo>
                  <a:lnTo>
                    <a:pt x="159" y="194"/>
                  </a:lnTo>
                  <a:lnTo>
                    <a:pt x="153" y="200"/>
                  </a:lnTo>
                  <a:lnTo>
                    <a:pt x="147" y="206"/>
                  </a:lnTo>
                  <a:lnTo>
                    <a:pt x="140" y="210"/>
                  </a:lnTo>
                  <a:lnTo>
                    <a:pt x="133" y="214"/>
                  </a:lnTo>
                  <a:lnTo>
                    <a:pt x="126" y="219"/>
                  </a:lnTo>
                  <a:lnTo>
                    <a:pt x="118" y="222"/>
                  </a:lnTo>
                  <a:lnTo>
                    <a:pt x="109" y="225"/>
                  </a:lnTo>
                  <a:lnTo>
                    <a:pt x="101" y="228"/>
                  </a:lnTo>
                  <a:lnTo>
                    <a:pt x="94" y="231"/>
                  </a:lnTo>
                  <a:lnTo>
                    <a:pt x="86" y="234"/>
                  </a:lnTo>
                  <a:lnTo>
                    <a:pt x="78" y="229"/>
                  </a:lnTo>
                  <a:lnTo>
                    <a:pt x="83" y="225"/>
                  </a:lnTo>
                  <a:lnTo>
                    <a:pt x="88" y="221"/>
                  </a:lnTo>
                  <a:lnTo>
                    <a:pt x="93" y="219"/>
                  </a:lnTo>
                  <a:lnTo>
                    <a:pt x="98" y="215"/>
                  </a:lnTo>
                  <a:lnTo>
                    <a:pt x="103" y="213"/>
                  </a:lnTo>
                  <a:lnTo>
                    <a:pt x="108" y="210"/>
                  </a:lnTo>
                  <a:lnTo>
                    <a:pt x="113" y="208"/>
                  </a:lnTo>
                  <a:lnTo>
                    <a:pt x="118" y="205"/>
                  </a:lnTo>
                  <a:lnTo>
                    <a:pt x="123" y="200"/>
                  </a:lnTo>
                  <a:lnTo>
                    <a:pt x="126" y="194"/>
                  </a:lnTo>
                  <a:lnTo>
                    <a:pt x="118" y="187"/>
                  </a:lnTo>
                  <a:lnTo>
                    <a:pt x="108" y="184"/>
                  </a:lnTo>
                  <a:lnTo>
                    <a:pt x="100" y="184"/>
                  </a:lnTo>
                  <a:lnTo>
                    <a:pt x="92" y="188"/>
                  </a:lnTo>
                  <a:lnTo>
                    <a:pt x="82" y="193"/>
                  </a:lnTo>
                  <a:lnTo>
                    <a:pt x="73" y="199"/>
                  </a:lnTo>
                  <a:lnTo>
                    <a:pt x="63" y="205"/>
                  </a:lnTo>
                  <a:lnTo>
                    <a:pt x="54" y="210"/>
                  </a:lnTo>
                  <a:lnTo>
                    <a:pt x="44" y="215"/>
                  </a:lnTo>
                  <a:lnTo>
                    <a:pt x="33" y="218"/>
                  </a:lnTo>
                  <a:lnTo>
                    <a:pt x="32" y="218"/>
                  </a:lnTo>
                  <a:lnTo>
                    <a:pt x="30" y="218"/>
                  </a:lnTo>
                  <a:lnTo>
                    <a:pt x="27" y="218"/>
                  </a:lnTo>
                  <a:lnTo>
                    <a:pt x="26" y="218"/>
                  </a:lnTo>
                  <a:lnTo>
                    <a:pt x="24" y="218"/>
                  </a:lnTo>
                  <a:lnTo>
                    <a:pt x="23" y="218"/>
                  </a:lnTo>
                  <a:lnTo>
                    <a:pt x="20" y="216"/>
                  </a:lnTo>
                  <a:lnTo>
                    <a:pt x="19" y="216"/>
                  </a:lnTo>
                  <a:lnTo>
                    <a:pt x="18" y="214"/>
                  </a:lnTo>
                  <a:lnTo>
                    <a:pt x="17" y="213"/>
                  </a:lnTo>
                  <a:lnTo>
                    <a:pt x="24" y="206"/>
                  </a:lnTo>
                  <a:lnTo>
                    <a:pt x="32" y="200"/>
                  </a:lnTo>
                  <a:lnTo>
                    <a:pt x="42" y="196"/>
                  </a:lnTo>
                  <a:lnTo>
                    <a:pt x="51" y="193"/>
                  </a:lnTo>
                  <a:lnTo>
                    <a:pt x="62" y="189"/>
                  </a:lnTo>
                  <a:lnTo>
                    <a:pt x="73" y="186"/>
                  </a:lnTo>
                  <a:lnTo>
                    <a:pt x="82" y="182"/>
                  </a:lnTo>
                  <a:lnTo>
                    <a:pt x="90" y="175"/>
                  </a:lnTo>
                  <a:lnTo>
                    <a:pt x="98" y="167"/>
                  </a:lnTo>
                  <a:lnTo>
                    <a:pt x="102" y="156"/>
                  </a:lnTo>
                  <a:lnTo>
                    <a:pt x="92" y="155"/>
                  </a:lnTo>
                  <a:lnTo>
                    <a:pt x="82" y="152"/>
                  </a:lnTo>
                  <a:lnTo>
                    <a:pt x="71" y="150"/>
                  </a:lnTo>
                  <a:lnTo>
                    <a:pt x="62" y="147"/>
                  </a:lnTo>
                  <a:lnTo>
                    <a:pt x="51" y="146"/>
                  </a:lnTo>
                  <a:lnTo>
                    <a:pt x="40" y="144"/>
                  </a:lnTo>
                  <a:lnTo>
                    <a:pt x="31" y="144"/>
                  </a:lnTo>
                  <a:lnTo>
                    <a:pt x="20" y="144"/>
                  </a:lnTo>
                  <a:lnTo>
                    <a:pt x="9" y="145"/>
                  </a:lnTo>
                  <a:lnTo>
                    <a:pt x="0" y="149"/>
                  </a:lnTo>
                  <a:lnTo>
                    <a:pt x="7" y="132"/>
                  </a:lnTo>
                  <a:lnTo>
                    <a:pt x="19" y="121"/>
                  </a:lnTo>
                  <a:lnTo>
                    <a:pt x="33" y="117"/>
                  </a:lnTo>
                  <a:lnTo>
                    <a:pt x="51" y="114"/>
                  </a:lnTo>
                  <a:lnTo>
                    <a:pt x="70" y="114"/>
                  </a:lnTo>
                  <a:lnTo>
                    <a:pt x="89" y="115"/>
                  </a:lnTo>
                  <a:lnTo>
                    <a:pt x="109" y="115"/>
                  </a:lnTo>
                  <a:lnTo>
                    <a:pt x="127" y="114"/>
                  </a:lnTo>
                  <a:lnTo>
                    <a:pt x="145" y="108"/>
                  </a:lnTo>
                  <a:lnTo>
                    <a:pt x="159" y="99"/>
                  </a:lnTo>
                  <a:lnTo>
                    <a:pt x="151" y="90"/>
                  </a:lnTo>
                  <a:lnTo>
                    <a:pt x="143" y="83"/>
                  </a:lnTo>
                  <a:lnTo>
                    <a:pt x="133" y="77"/>
                  </a:lnTo>
                  <a:lnTo>
                    <a:pt x="124" y="73"/>
                  </a:lnTo>
                  <a:lnTo>
                    <a:pt x="114" y="69"/>
                  </a:lnTo>
                  <a:lnTo>
                    <a:pt x="103" y="65"/>
                  </a:lnTo>
                  <a:lnTo>
                    <a:pt x="94" y="63"/>
                  </a:lnTo>
                  <a:lnTo>
                    <a:pt x="83" y="61"/>
                  </a:lnTo>
                  <a:lnTo>
                    <a:pt x="73" y="60"/>
                  </a:lnTo>
                  <a:lnTo>
                    <a:pt x="62" y="58"/>
                  </a:lnTo>
                  <a:lnTo>
                    <a:pt x="62" y="46"/>
                  </a:lnTo>
                  <a:lnTo>
                    <a:pt x="81" y="39"/>
                  </a:lnTo>
                  <a:lnTo>
                    <a:pt x="100" y="36"/>
                  </a:lnTo>
                  <a:lnTo>
                    <a:pt x="119" y="35"/>
                  </a:lnTo>
                  <a:lnTo>
                    <a:pt x="137" y="37"/>
                  </a:lnTo>
                  <a:lnTo>
                    <a:pt x="155" y="42"/>
                  </a:lnTo>
                  <a:lnTo>
                    <a:pt x="174" y="46"/>
                  </a:lnTo>
                  <a:lnTo>
                    <a:pt x="192" y="52"/>
                  </a:lnTo>
                  <a:lnTo>
                    <a:pt x="209" y="60"/>
                  </a:lnTo>
                  <a:lnTo>
                    <a:pt x="227" y="65"/>
                  </a:lnTo>
                  <a:lnTo>
                    <a:pt x="245" y="70"/>
                  </a:lnTo>
                  <a:lnTo>
                    <a:pt x="246" y="75"/>
                  </a:lnTo>
                  <a:lnTo>
                    <a:pt x="247" y="81"/>
                  </a:lnTo>
                  <a:lnTo>
                    <a:pt x="249" y="88"/>
                  </a:lnTo>
                  <a:lnTo>
                    <a:pt x="249" y="95"/>
                  </a:lnTo>
                  <a:lnTo>
                    <a:pt x="249" y="102"/>
                  </a:lnTo>
                  <a:lnTo>
                    <a:pt x="250" y="111"/>
                  </a:lnTo>
                  <a:lnTo>
                    <a:pt x="251" y="118"/>
                  </a:lnTo>
                  <a:lnTo>
                    <a:pt x="253" y="125"/>
                  </a:lnTo>
                  <a:lnTo>
                    <a:pt x="257" y="131"/>
                  </a:lnTo>
                  <a:lnTo>
                    <a:pt x="262" y="137"/>
                  </a:lnTo>
                  <a:lnTo>
                    <a:pt x="263" y="138"/>
                  </a:lnTo>
                  <a:lnTo>
                    <a:pt x="263" y="139"/>
                  </a:lnTo>
                  <a:lnTo>
                    <a:pt x="264" y="140"/>
                  </a:lnTo>
                  <a:lnTo>
                    <a:pt x="265" y="142"/>
                  </a:lnTo>
                  <a:lnTo>
                    <a:pt x="266" y="142"/>
                  </a:lnTo>
                  <a:lnTo>
                    <a:pt x="268" y="143"/>
                  </a:lnTo>
                  <a:lnTo>
                    <a:pt x="269" y="143"/>
                  </a:lnTo>
                  <a:lnTo>
                    <a:pt x="271" y="144"/>
                  </a:lnTo>
                  <a:lnTo>
                    <a:pt x="272" y="144"/>
                  </a:lnTo>
                  <a:lnTo>
                    <a:pt x="274" y="144"/>
                  </a:lnTo>
                  <a:lnTo>
                    <a:pt x="281" y="139"/>
                  </a:lnTo>
                  <a:lnTo>
                    <a:pt x="286" y="136"/>
                  </a:lnTo>
                  <a:lnTo>
                    <a:pt x="286" y="132"/>
                  </a:lnTo>
                  <a:lnTo>
                    <a:pt x="284" y="128"/>
                  </a:lnTo>
                  <a:lnTo>
                    <a:pt x="281" y="124"/>
                  </a:lnTo>
                  <a:lnTo>
                    <a:pt x="277" y="120"/>
                  </a:lnTo>
                  <a:lnTo>
                    <a:pt x="274" y="115"/>
                  </a:lnTo>
                  <a:lnTo>
                    <a:pt x="271" y="111"/>
                  </a:lnTo>
                  <a:lnTo>
                    <a:pt x="271" y="105"/>
                  </a:lnTo>
                  <a:lnTo>
                    <a:pt x="274" y="99"/>
                  </a:lnTo>
                  <a:lnTo>
                    <a:pt x="278" y="42"/>
                  </a:lnTo>
                  <a:lnTo>
                    <a:pt x="271" y="37"/>
                  </a:lnTo>
                  <a:lnTo>
                    <a:pt x="265" y="36"/>
                  </a:lnTo>
                  <a:lnTo>
                    <a:pt x="258" y="36"/>
                  </a:lnTo>
                  <a:lnTo>
                    <a:pt x="252" y="36"/>
                  </a:lnTo>
                  <a:lnTo>
                    <a:pt x="245" y="38"/>
                  </a:lnTo>
                  <a:lnTo>
                    <a:pt x="238" y="39"/>
                  </a:lnTo>
                  <a:lnTo>
                    <a:pt x="232" y="41"/>
                  </a:lnTo>
                  <a:lnTo>
                    <a:pt x="225" y="41"/>
                  </a:lnTo>
                  <a:lnTo>
                    <a:pt x="218" y="39"/>
                  </a:lnTo>
                  <a:lnTo>
                    <a:pt x="212" y="35"/>
                  </a:lnTo>
                  <a:lnTo>
                    <a:pt x="215" y="18"/>
                  </a:lnTo>
                  <a:lnTo>
                    <a:pt x="226" y="7"/>
                  </a:lnTo>
                  <a:lnTo>
                    <a:pt x="241" y="1"/>
                  </a:lnTo>
                  <a:lnTo>
                    <a:pt x="258" y="0"/>
                  </a:lnTo>
                  <a:lnTo>
                    <a:pt x="278" y="1"/>
                  </a:lnTo>
                  <a:lnTo>
                    <a:pt x="297" y="7"/>
                  </a:lnTo>
                  <a:lnTo>
                    <a:pt x="315" y="16"/>
                  </a:lnTo>
                  <a:lnTo>
                    <a:pt x="330" y="26"/>
                  </a:lnTo>
                  <a:lnTo>
                    <a:pt x="339" y="38"/>
                  </a:lnTo>
                  <a:lnTo>
                    <a:pt x="343" y="51"/>
                  </a:lnTo>
                  <a:lnTo>
                    <a:pt x="343" y="51"/>
                  </a:lnTo>
                  <a:close/>
                </a:path>
              </a:pathLst>
            </a:custGeom>
            <a:solidFill>
              <a:srgbClr val="D3A8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89" name="Freeform 37"/>
            <p:cNvSpPr>
              <a:spLocks/>
            </p:cNvSpPr>
            <p:nvPr/>
          </p:nvSpPr>
          <p:spPr bwMode="auto">
            <a:xfrm>
              <a:off x="2975" y="2345"/>
              <a:ext cx="2" cy="3"/>
            </a:xfrm>
            <a:custGeom>
              <a:avLst/>
              <a:gdLst>
                <a:gd name="T0" fmla="*/ 12 w 12"/>
                <a:gd name="T1" fmla="*/ 6 h 18"/>
                <a:gd name="T2" fmla="*/ 12 w 12"/>
                <a:gd name="T3" fmla="*/ 9 h 18"/>
                <a:gd name="T4" fmla="*/ 12 w 12"/>
                <a:gd name="T5" fmla="*/ 10 h 18"/>
                <a:gd name="T6" fmla="*/ 11 w 12"/>
                <a:gd name="T7" fmla="*/ 11 h 18"/>
                <a:gd name="T8" fmla="*/ 11 w 12"/>
                <a:gd name="T9" fmla="*/ 12 h 18"/>
                <a:gd name="T10" fmla="*/ 10 w 12"/>
                <a:gd name="T11" fmla="*/ 14 h 18"/>
                <a:gd name="T12" fmla="*/ 10 w 12"/>
                <a:gd name="T13" fmla="*/ 15 h 18"/>
                <a:gd name="T14" fmla="*/ 8 w 12"/>
                <a:gd name="T15" fmla="*/ 16 h 18"/>
                <a:gd name="T16" fmla="*/ 7 w 12"/>
                <a:gd name="T17" fmla="*/ 17 h 18"/>
                <a:gd name="T18" fmla="*/ 6 w 12"/>
                <a:gd name="T19" fmla="*/ 17 h 18"/>
                <a:gd name="T20" fmla="*/ 5 w 12"/>
                <a:gd name="T21" fmla="*/ 18 h 18"/>
                <a:gd name="T22" fmla="*/ 0 w 12"/>
                <a:gd name="T23" fmla="*/ 18 h 18"/>
                <a:gd name="T24" fmla="*/ 0 w 12"/>
                <a:gd name="T25" fmla="*/ 2 h 18"/>
                <a:gd name="T26" fmla="*/ 1 w 12"/>
                <a:gd name="T27" fmla="*/ 0 h 18"/>
                <a:gd name="T28" fmla="*/ 2 w 12"/>
                <a:gd name="T29" fmla="*/ 0 h 18"/>
                <a:gd name="T30" fmla="*/ 4 w 12"/>
                <a:gd name="T31" fmla="*/ 2 h 18"/>
                <a:gd name="T32" fmla="*/ 6 w 12"/>
                <a:gd name="T33" fmla="*/ 2 h 18"/>
                <a:gd name="T34" fmla="*/ 7 w 12"/>
                <a:gd name="T35" fmla="*/ 2 h 18"/>
                <a:gd name="T36" fmla="*/ 8 w 12"/>
                <a:gd name="T37" fmla="*/ 3 h 18"/>
                <a:gd name="T38" fmla="*/ 10 w 12"/>
                <a:gd name="T39" fmla="*/ 4 h 18"/>
                <a:gd name="T40" fmla="*/ 10 w 12"/>
                <a:gd name="T41" fmla="*/ 5 h 18"/>
                <a:gd name="T42" fmla="*/ 11 w 12"/>
                <a:gd name="T43" fmla="*/ 5 h 18"/>
                <a:gd name="T44" fmla="*/ 12 w 12"/>
                <a:gd name="T45" fmla="*/ 6 h 18"/>
                <a:gd name="T46" fmla="*/ 12 w 12"/>
                <a:gd name="T47" fmla="*/ 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 h="18">
                  <a:moveTo>
                    <a:pt x="12" y="6"/>
                  </a:moveTo>
                  <a:lnTo>
                    <a:pt x="12" y="9"/>
                  </a:lnTo>
                  <a:lnTo>
                    <a:pt x="12" y="10"/>
                  </a:lnTo>
                  <a:lnTo>
                    <a:pt x="11" y="11"/>
                  </a:lnTo>
                  <a:lnTo>
                    <a:pt x="11" y="12"/>
                  </a:lnTo>
                  <a:lnTo>
                    <a:pt x="10" y="14"/>
                  </a:lnTo>
                  <a:lnTo>
                    <a:pt x="10" y="15"/>
                  </a:lnTo>
                  <a:lnTo>
                    <a:pt x="8" y="16"/>
                  </a:lnTo>
                  <a:lnTo>
                    <a:pt x="7" y="17"/>
                  </a:lnTo>
                  <a:lnTo>
                    <a:pt x="6" y="17"/>
                  </a:lnTo>
                  <a:lnTo>
                    <a:pt x="5" y="18"/>
                  </a:lnTo>
                  <a:lnTo>
                    <a:pt x="0" y="18"/>
                  </a:lnTo>
                  <a:lnTo>
                    <a:pt x="0" y="2"/>
                  </a:lnTo>
                  <a:lnTo>
                    <a:pt x="1" y="0"/>
                  </a:lnTo>
                  <a:lnTo>
                    <a:pt x="2" y="0"/>
                  </a:lnTo>
                  <a:lnTo>
                    <a:pt x="4" y="2"/>
                  </a:lnTo>
                  <a:lnTo>
                    <a:pt x="6" y="2"/>
                  </a:lnTo>
                  <a:lnTo>
                    <a:pt x="7" y="2"/>
                  </a:lnTo>
                  <a:lnTo>
                    <a:pt x="8" y="3"/>
                  </a:lnTo>
                  <a:lnTo>
                    <a:pt x="10" y="4"/>
                  </a:lnTo>
                  <a:lnTo>
                    <a:pt x="10" y="5"/>
                  </a:lnTo>
                  <a:lnTo>
                    <a:pt x="11" y="5"/>
                  </a:lnTo>
                  <a:lnTo>
                    <a:pt x="12" y="6"/>
                  </a:lnTo>
                  <a:lnTo>
                    <a:pt x="12" y="6"/>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0" name="Freeform 38"/>
            <p:cNvSpPr>
              <a:spLocks/>
            </p:cNvSpPr>
            <p:nvPr/>
          </p:nvSpPr>
          <p:spPr bwMode="auto">
            <a:xfrm>
              <a:off x="2975" y="2350"/>
              <a:ext cx="28" cy="12"/>
            </a:xfrm>
            <a:custGeom>
              <a:avLst/>
              <a:gdLst>
                <a:gd name="T0" fmla="*/ 167 w 167"/>
                <a:gd name="T1" fmla="*/ 55 h 72"/>
                <a:gd name="T2" fmla="*/ 158 w 167"/>
                <a:gd name="T3" fmla="*/ 61 h 72"/>
                <a:gd name="T4" fmla="*/ 149 w 167"/>
                <a:gd name="T5" fmla="*/ 63 h 72"/>
                <a:gd name="T6" fmla="*/ 140 w 167"/>
                <a:gd name="T7" fmla="*/ 61 h 72"/>
                <a:gd name="T8" fmla="*/ 132 w 167"/>
                <a:gd name="T9" fmla="*/ 58 h 72"/>
                <a:gd name="T10" fmla="*/ 124 w 167"/>
                <a:gd name="T11" fmla="*/ 54 h 72"/>
                <a:gd name="T12" fmla="*/ 117 w 167"/>
                <a:gd name="T13" fmla="*/ 51 h 72"/>
                <a:gd name="T14" fmla="*/ 108 w 167"/>
                <a:gd name="T15" fmla="*/ 48 h 72"/>
                <a:gd name="T16" fmla="*/ 102 w 167"/>
                <a:gd name="T17" fmla="*/ 50 h 72"/>
                <a:gd name="T18" fmla="*/ 95 w 167"/>
                <a:gd name="T19" fmla="*/ 54 h 72"/>
                <a:gd name="T20" fmla="*/ 90 w 167"/>
                <a:gd name="T21" fmla="*/ 65 h 72"/>
                <a:gd name="T22" fmla="*/ 69 w 167"/>
                <a:gd name="T23" fmla="*/ 65 h 72"/>
                <a:gd name="T24" fmla="*/ 70 w 167"/>
                <a:gd name="T25" fmla="*/ 63 h 72"/>
                <a:gd name="T26" fmla="*/ 73 w 167"/>
                <a:gd name="T27" fmla="*/ 60 h 72"/>
                <a:gd name="T28" fmla="*/ 75 w 167"/>
                <a:gd name="T29" fmla="*/ 59 h 72"/>
                <a:gd name="T30" fmla="*/ 77 w 167"/>
                <a:gd name="T31" fmla="*/ 57 h 72"/>
                <a:gd name="T32" fmla="*/ 79 w 167"/>
                <a:gd name="T33" fmla="*/ 55 h 72"/>
                <a:gd name="T34" fmla="*/ 81 w 167"/>
                <a:gd name="T35" fmla="*/ 53 h 72"/>
                <a:gd name="T36" fmla="*/ 83 w 167"/>
                <a:gd name="T37" fmla="*/ 51 h 72"/>
                <a:gd name="T38" fmla="*/ 84 w 167"/>
                <a:gd name="T39" fmla="*/ 48 h 72"/>
                <a:gd name="T40" fmla="*/ 86 w 167"/>
                <a:gd name="T41" fmla="*/ 46 h 72"/>
                <a:gd name="T42" fmla="*/ 86 w 167"/>
                <a:gd name="T43" fmla="*/ 44 h 72"/>
                <a:gd name="T44" fmla="*/ 80 w 167"/>
                <a:gd name="T45" fmla="*/ 42 h 72"/>
                <a:gd name="T46" fmla="*/ 74 w 167"/>
                <a:gd name="T47" fmla="*/ 39 h 72"/>
                <a:gd name="T48" fmla="*/ 68 w 167"/>
                <a:gd name="T49" fmla="*/ 35 h 72"/>
                <a:gd name="T50" fmla="*/ 62 w 167"/>
                <a:gd name="T51" fmla="*/ 32 h 72"/>
                <a:gd name="T52" fmla="*/ 56 w 167"/>
                <a:gd name="T53" fmla="*/ 28 h 72"/>
                <a:gd name="T54" fmla="*/ 49 w 167"/>
                <a:gd name="T55" fmla="*/ 26 h 72"/>
                <a:gd name="T56" fmla="*/ 43 w 167"/>
                <a:gd name="T57" fmla="*/ 25 h 72"/>
                <a:gd name="T58" fmla="*/ 37 w 167"/>
                <a:gd name="T59" fmla="*/ 26 h 72"/>
                <a:gd name="T60" fmla="*/ 30 w 167"/>
                <a:gd name="T61" fmla="*/ 29 h 72"/>
                <a:gd name="T62" fmla="*/ 24 w 167"/>
                <a:gd name="T63" fmla="*/ 36 h 72"/>
                <a:gd name="T64" fmla="*/ 0 w 167"/>
                <a:gd name="T65" fmla="*/ 72 h 72"/>
                <a:gd name="T66" fmla="*/ 5 w 167"/>
                <a:gd name="T67" fmla="*/ 59 h 72"/>
                <a:gd name="T68" fmla="*/ 12 w 167"/>
                <a:gd name="T69" fmla="*/ 48 h 72"/>
                <a:gd name="T70" fmla="*/ 20 w 167"/>
                <a:gd name="T71" fmla="*/ 39 h 72"/>
                <a:gd name="T72" fmla="*/ 31 w 167"/>
                <a:gd name="T73" fmla="*/ 30 h 72"/>
                <a:gd name="T74" fmla="*/ 43 w 167"/>
                <a:gd name="T75" fmla="*/ 23 h 72"/>
                <a:gd name="T76" fmla="*/ 56 w 167"/>
                <a:gd name="T77" fmla="*/ 17 h 72"/>
                <a:gd name="T78" fmla="*/ 70 w 167"/>
                <a:gd name="T79" fmla="*/ 13 h 72"/>
                <a:gd name="T80" fmla="*/ 84 w 167"/>
                <a:gd name="T81" fmla="*/ 9 h 72"/>
                <a:gd name="T82" fmla="*/ 99 w 167"/>
                <a:gd name="T83" fmla="*/ 6 h 72"/>
                <a:gd name="T84" fmla="*/ 114 w 167"/>
                <a:gd name="T85" fmla="*/ 3 h 72"/>
                <a:gd name="T86" fmla="*/ 126 w 167"/>
                <a:gd name="T87" fmla="*/ 0 h 72"/>
                <a:gd name="T88" fmla="*/ 136 w 167"/>
                <a:gd name="T89" fmla="*/ 0 h 72"/>
                <a:gd name="T90" fmla="*/ 142 w 167"/>
                <a:gd name="T91" fmla="*/ 2 h 72"/>
                <a:gd name="T92" fmla="*/ 146 w 167"/>
                <a:gd name="T93" fmla="*/ 8 h 72"/>
                <a:gd name="T94" fmla="*/ 150 w 167"/>
                <a:gd name="T95" fmla="*/ 15 h 72"/>
                <a:gd name="T96" fmla="*/ 152 w 167"/>
                <a:gd name="T97" fmla="*/ 23 h 72"/>
                <a:gd name="T98" fmla="*/ 156 w 167"/>
                <a:gd name="T99" fmla="*/ 32 h 72"/>
                <a:gd name="T100" fmla="*/ 158 w 167"/>
                <a:gd name="T101" fmla="*/ 41 h 72"/>
                <a:gd name="T102" fmla="*/ 162 w 167"/>
                <a:gd name="T103" fmla="*/ 48 h 72"/>
                <a:gd name="T104" fmla="*/ 167 w 167"/>
                <a:gd name="T105" fmla="*/ 55 h 72"/>
                <a:gd name="T106" fmla="*/ 167 w 167"/>
                <a:gd name="T107"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7" h="72">
                  <a:moveTo>
                    <a:pt x="167" y="55"/>
                  </a:moveTo>
                  <a:lnTo>
                    <a:pt x="158" y="61"/>
                  </a:lnTo>
                  <a:lnTo>
                    <a:pt x="149" y="63"/>
                  </a:lnTo>
                  <a:lnTo>
                    <a:pt x="140" y="61"/>
                  </a:lnTo>
                  <a:lnTo>
                    <a:pt x="132" y="58"/>
                  </a:lnTo>
                  <a:lnTo>
                    <a:pt x="124" y="54"/>
                  </a:lnTo>
                  <a:lnTo>
                    <a:pt x="117" y="51"/>
                  </a:lnTo>
                  <a:lnTo>
                    <a:pt x="108" y="48"/>
                  </a:lnTo>
                  <a:lnTo>
                    <a:pt x="102" y="50"/>
                  </a:lnTo>
                  <a:lnTo>
                    <a:pt x="95" y="54"/>
                  </a:lnTo>
                  <a:lnTo>
                    <a:pt x="90" y="65"/>
                  </a:lnTo>
                  <a:lnTo>
                    <a:pt x="69" y="65"/>
                  </a:lnTo>
                  <a:lnTo>
                    <a:pt x="70" y="63"/>
                  </a:lnTo>
                  <a:lnTo>
                    <a:pt x="73" y="60"/>
                  </a:lnTo>
                  <a:lnTo>
                    <a:pt x="75" y="59"/>
                  </a:lnTo>
                  <a:lnTo>
                    <a:pt x="77" y="57"/>
                  </a:lnTo>
                  <a:lnTo>
                    <a:pt x="79" y="55"/>
                  </a:lnTo>
                  <a:lnTo>
                    <a:pt x="81" y="53"/>
                  </a:lnTo>
                  <a:lnTo>
                    <a:pt x="83" y="51"/>
                  </a:lnTo>
                  <a:lnTo>
                    <a:pt x="84" y="48"/>
                  </a:lnTo>
                  <a:lnTo>
                    <a:pt x="86" y="46"/>
                  </a:lnTo>
                  <a:lnTo>
                    <a:pt x="86" y="44"/>
                  </a:lnTo>
                  <a:lnTo>
                    <a:pt x="80" y="42"/>
                  </a:lnTo>
                  <a:lnTo>
                    <a:pt x="74" y="39"/>
                  </a:lnTo>
                  <a:lnTo>
                    <a:pt x="68" y="35"/>
                  </a:lnTo>
                  <a:lnTo>
                    <a:pt x="62" y="32"/>
                  </a:lnTo>
                  <a:lnTo>
                    <a:pt x="56" y="28"/>
                  </a:lnTo>
                  <a:lnTo>
                    <a:pt x="49" y="26"/>
                  </a:lnTo>
                  <a:lnTo>
                    <a:pt x="43" y="25"/>
                  </a:lnTo>
                  <a:lnTo>
                    <a:pt x="37" y="26"/>
                  </a:lnTo>
                  <a:lnTo>
                    <a:pt x="30" y="29"/>
                  </a:lnTo>
                  <a:lnTo>
                    <a:pt x="24" y="36"/>
                  </a:lnTo>
                  <a:lnTo>
                    <a:pt x="0" y="72"/>
                  </a:lnTo>
                  <a:lnTo>
                    <a:pt x="5" y="59"/>
                  </a:lnTo>
                  <a:lnTo>
                    <a:pt x="12" y="48"/>
                  </a:lnTo>
                  <a:lnTo>
                    <a:pt x="20" y="39"/>
                  </a:lnTo>
                  <a:lnTo>
                    <a:pt x="31" y="30"/>
                  </a:lnTo>
                  <a:lnTo>
                    <a:pt x="43" y="23"/>
                  </a:lnTo>
                  <a:lnTo>
                    <a:pt x="56" y="17"/>
                  </a:lnTo>
                  <a:lnTo>
                    <a:pt x="70" y="13"/>
                  </a:lnTo>
                  <a:lnTo>
                    <a:pt x="84" y="9"/>
                  </a:lnTo>
                  <a:lnTo>
                    <a:pt x="99" y="6"/>
                  </a:lnTo>
                  <a:lnTo>
                    <a:pt x="114" y="3"/>
                  </a:lnTo>
                  <a:lnTo>
                    <a:pt x="126" y="0"/>
                  </a:lnTo>
                  <a:lnTo>
                    <a:pt x="136" y="0"/>
                  </a:lnTo>
                  <a:lnTo>
                    <a:pt x="142" y="2"/>
                  </a:lnTo>
                  <a:lnTo>
                    <a:pt x="146" y="8"/>
                  </a:lnTo>
                  <a:lnTo>
                    <a:pt x="150" y="15"/>
                  </a:lnTo>
                  <a:lnTo>
                    <a:pt x="152" y="23"/>
                  </a:lnTo>
                  <a:lnTo>
                    <a:pt x="156" y="32"/>
                  </a:lnTo>
                  <a:lnTo>
                    <a:pt x="158" y="41"/>
                  </a:lnTo>
                  <a:lnTo>
                    <a:pt x="162" y="48"/>
                  </a:lnTo>
                  <a:lnTo>
                    <a:pt x="167" y="55"/>
                  </a:lnTo>
                  <a:lnTo>
                    <a:pt x="167" y="55"/>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1" name="Freeform 39"/>
            <p:cNvSpPr>
              <a:spLocks/>
            </p:cNvSpPr>
            <p:nvPr/>
          </p:nvSpPr>
          <p:spPr bwMode="auto">
            <a:xfrm>
              <a:off x="2964" y="2364"/>
              <a:ext cx="44" cy="60"/>
            </a:xfrm>
            <a:custGeom>
              <a:avLst/>
              <a:gdLst>
                <a:gd name="T0" fmla="*/ 263 w 264"/>
                <a:gd name="T1" fmla="*/ 119 h 364"/>
                <a:gd name="T2" fmla="*/ 259 w 264"/>
                <a:gd name="T3" fmla="*/ 168 h 364"/>
                <a:gd name="T4" fmla="*/ 256 w 264"/>
                <a:gd name="T5" fmla="*/ 219 h 364"/>
                <a:gd name="T6" fmla="*/ 263 w 264"/>
                <a:gd name="T7" fmla="*/ 259 h 364"/>
                <a:gd name="T8" fmla="*/ 256 w 264"/>
                <a:gd name="T9" fmla="*/ 271 h 364"/>
                <a:gd name="T10" fmla="*/ 245 w 264"/>
                <a:gd name="T11" fmla="*/ 283 h 364"/>
                <a:gd name="T12" fmla="*/ 236 w 264"/>
                <a:gd name="T13" fmla="*/ 294 h 364"/>
                <a:gd name="T14" fmla="*/ 207 w 264"/>
                <a:gd name="T15" fmla="*/ 287 h 364"/>
                <a:gd name="T16" fmla="*/ 187 w 264"/>
                <a:gd name="T17" fmla="*/ 296 h 364"/>
                <a:gd name="T18" fmla="*/ 174 w 264"/>
                <a:gd name="T19" fmla="*/ 319 h 364"/>
                <a:gd name="T20" fmla="*/ 125 w 264"/>
                <a:gd name="T21" fmla="*/ 309 h 364"/>
                <a:gd name="T22" fmla="*/ 115 w 264"/>
                <a:gd name="T23" fmla="*/ 326 h 364"/>
                <a:gd name="T24" fmla="*/ 113 w 264"/>
                <a:gd name="T25" fmla="*/ 344 h 364"/>
                <a:gd name="T26" fmla="*/ 109 w 264"/>
                <a:gd name="T27" fmla="*/ 363 h 364"/>
                <a:gd name="T28" fmla="*/ 100 w 264"/>
                <a:gd name="T29" fmla="*/ 364 h 364"/>
                <a:gd name="T30" fmla="*/ 87 w 264"/>
                <a:gd name="T31" fmla="*/ 363 h 364"/>
                <a:gd name="T32" fmla="*/ 76 w 264"/>
                <a:gd name="T33" fmla="*/ 355 h 364"/>
                <a:gd name="T34" fmla="*/ 77 w 264"/>
                <a:gd name="T35" fmla="*/ 321 h 364"/>
                <a:gd name="T36" fmla="*/ 81 w 264"/>
                <a:gd name="T37" fmla="*/ 275 h 364"/>
                <a:gd name="T38" fmla="*/ 76 w 264"/>
                <a:gd name="T39" fmla="*/ 228 h 364"/>
                <a:gd name="T40" fmla="*/ 54 w 264"/>
                <a:gd name="T41" fmla="*/ 205 h 364"/>
                <a:gd name="T42" fmla="*/ 30 w 264"/>
                <a:gd name="T43" fmla="*/ 220 h 364"/>
                <a:gd name="T44" fmla="*/ 15 w 264"/>
                <a:gd name="T45" fmla="*/ 245 h 364"/>
                <a:gd name="T46" fmla="*/ 0 w 264"/>
                <a:gd name="T47" fmla="*/ 265 h 364"/>
                <a:gd name="T48" fmla="*/ 27 w 264"/>
                <a:gd name="T49" fmla="*/ 218 h 364"/>
                <a:gd name="T50" fmla="*/ 51 w 264"/>
                <a:gd name="T51" fmla="*/ 188 h 364"/>
                <a:gd name="T52" fmla="*/ 70 w 264"/>
                <a:gd name="T53" fmla="*/ 149 h 364"/>
                <a:gd name="T54" fmla="*/ 92 w 264"/>
                <a:gd name="T55" fmla="*/ 127 h 364"/>
                <a:gd name="T56" fmla="*/ 84 w 264"/>
                <a:gd name="T57" fmla="*/ 124 h 364"/>
                <a:gd name="T58" fmla="*/ 76 w 264"/>
                <a:gd name="T59" fmla="*/ 124 h 364"/>
                <a:gd name="T60" fmla="*/ 69 w 264"/>
                <a:gd name="T61" fmla="*/ 123 h 364"/>
                <a:gd name="T62" fmla="*/ 48 w 264"/>
                <a:gd name="T63" fmla="*/ 140 h 364"/>
                <a:gd name="T64" fmla="*/ 63 w 264"/>
                <a:gd name="T65" fmla="*/ 123 h 364"/>
                <a:gd name="T66" fmla="*/ 83 w 264"/>
                <a:gd name="T67" fmla="*/ 104 h 364"/>
                <a:gd name="T68" fmla="*/ 90 w 264"/>
                <a:gd name="T69" fmla="*/ 86 h 364"/>
                <a:gd name="T70" fmla="*/ 82 w 264"/>
                <a:gd name="T71" fmla="*/ 81 h 364"/>
                <a:gd name="T72" fmla="*/ 73 w 264"/>
                <a:gd name="T73" fmla="*/ 82 h 364"/>
                <a:gd name="T74" fmla="*/ 64 w 264"/>
                <a:gd name="T75" fmla="*/ 89 h 364"/>
                <a:gd name="T76" fmla="*/ 55 w 264"/>
                <a:gd name="T77" fmla="*/ 89 h 364"/>
                <a:gd name="T78" fmla="*/ 81 w 264"/>
                <a:gd name="T79" fmla="*/ 73 h 364"/>
                <a:gd name="T80" fmla="*/ 105 w 264"/>
                <a:gd name="T81" fmla="*/ 54 h 364"/>
                <a:gd name="T82" fmla="*/ 105 w 264"/>
                <a:gd name="T83" fmla="*/ 36 h 364"/>
                <a:gd name="T84" fmla="*/ 89 w 264"/>
                <a:gd name="T85" fmla="*/ 37 h 364"/>
                <a:gd name="T86" fmla="*/ 71 w 264"/>
                <a:gd name="T87" fmla="*/ 39 h 364"/>
                <a:gd name="T88" fmla="*/ 57 w 264"/>
                <a:gd name="T89" fmla="*/ 56 h 364"/>
                <a:gd name="T90" fmla="*/ 115 w 264"/>
                <a:gd name="T91" fmla="*/ 13 h 364"/>
                <a:gd name="T92" fmla="*/ 196 w 264"/>
                <a:gd name="T93" fmla="*/ 3 h 364"/>
                <a:gd name="T94" fmla="*/ 249 w 264"/>
                <a:gd name="T95" fmla="*/ 51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64" h="364">
                  <a:moveTo>
                    <a:pt x="252" y="85"/>
                  </a:moveTo>
                  <a:lnTo>
                    <a:pt x="259" y="102"/>
                  </a:lnTo>
                  <a:lnTo>
                    <a:pt x="263" y="119"/>
                  </a:lnTo>
                  <a:lnTo>
                    <a:pt x="263" y="136"/>
                  </a:lnTo>
                  <a:lnTo>
                    <a:pt x="262" y="152"/>
                  </a:lnTo>
                  <a:lnTo>
                    <a:pt x="259" y="168"/>
                  </a:lnTo>
                  <a:lnTo>
                    <a:pt x="257" y="184"/>
                  </a:lnTo>
                  <a:lnTo>
                    <a:pt x="256" y="201"/>
                  </a:lnTo>
                  <a:lnTo>
                    <a:pt x="256" y="219"/>
                  </a:lnTo>
                  <a:lnTo>
                    <a:pt x="258" y="237"/>
                  </a:lnTo>
                  <a:lnTo>
                    <a:pt x="264" y="256"/>
                  </a:lnTo>
                  <a:lnTo>
                    <a:pt x="263" y="259"/>
                  </a:lnTo>
                  <a:lnTo>
                    <a:pt x="261" y="264"/>
                  </a:lnTo>
                  <a:lnTo>
                    <a:pt x="258" y="268"/>
                  </a:lnTo>
                  <a:lnTo>
                    <a:pt x="256" y="271"/>
                  </a:lnTo>
                  <a:lnTo>
                    <a:pt x="252" y="276"/>
                  </a:lnTo>
                  <a:lnTo>
                    <a:pt x="249" y="279"/>
                  </a:lnTo>
                  <a:lnTo>
                    <a:pt x="245" y="283"/>
                  </a:lnTo>
                  <a:lnTo>
                    <a:pt x="241" y="287"/>
                  </a:lnTo>
                  <a:lnTo>
                    <a:pt x="238" y="290"/>
                  </a:lnTo>
                  <a:lnTo>
                    <a:pt x="236" y="294"/>
                  </a:lnTo>
                  <a:lnTo>
                    <a:pt x="225" y="289"/>
                  </a:lnTo>
                  <a:lnTo>
                    <a:pt x="215" y="287"/>
                  </a:lnTo>
                  <a:lnTo>
                    <a:pt x="207" y="287"/>
                  </a:lnTo>
                  <a:lnTo>
                    <a:pt x="200" y="288"/>
                  </a:lnTo>
                  <a:lnTo>
                    <a:pt x="193" y="291"/>
                  </a:lnTo>
                  <a:lnTo>
                    <a:pt x="187" y="296"/>
                  </a:lnTo>
                  <a:lnTo>
                    <a:pt x="182" y="302"/>
                  </a:lnTo>
                  <a:lnTo>
                    <a:pt x="177" y="310"/>
                  </a:lnTo>
                  <a:lnTo>
                    <a:pt x="174" y="319"/>
                  </a:lnTo>
                  <a:lnTo>
                    <a:pt x="171" y="329"/>
                  </a:lnTo>
                  <a:lnTo>
                    <a:pt x="131" y="306"/>
                  </a:lnTo>
                  <a:lnTo>
                    <a:pt x="125" y="309"/>
                  </a:lnTo>
                  <a:lnTo>
                    <a:pt x="120" y="314"/>
                  </a:lnTo>
                  <a:lnTo>
                    <a:pt x="117" y="320"/>
                  </a:lnTo>
                  <a:lnTo>
                    <a:pt x="115" y="326"/>
                  </a:lnTo>
                  <a:lnTo>
                    <a:pt x="114" y="332"/>
                  </a:lnTo>
                  <a:lnTo>
                    <a:pt x="113" y="338"/>
                  </a:lnTo>
                  <a:lnTo>
                    <a:pt x="113" y="344"/>
                  </a:lnTo>
                  <a:lnTo>
                    <a:pt x="112" y="351"/>
                  </a:lnTo>
                  <a:lnTo>
                    <a:pt x="111" y="357"/>
                  </a:lnTo>
                  <a:lnTo>
                    <a:pt x="109" y="363"/>
                  </a:lnTo>
                  <a:lnTo>
                    <a:pt x="107" y="363"/>
                  </a:lnTo>
                  <a:lnTo>
                    <a:pt x="103" y="364"/>
                  </a:lnTo>
                  <a:lnTo>
                    <a:pt x="100" y="364"/>
                  </a:lnTo>
                  <a:lnTo>
                    <a:pt x="95" y="364"/>
                  </a:lnTo>
                  <a:lnTo>
                    <a:pt x="92" y="364"/>
                  </a:lnTo>
                  <a:lnTo>
                    <a:pt x="87" y="363"/>
                  </a:lnTo>
                  <a:lnTo>
                    <a:pt x="83" y="361"/>
                  </a:lnTo>
                  <a:lnTo>
                    <a:pt x="80" y="359"/>
                  </a:lnTo>
                  <a:lnTo>
                    <a:pt x="76" y="355"/>
                  </a:lnTo>
                  <a:lnTo>
                    <a:pt x="74" y="351"/>
                  </a:lnTo>
                  <a:lnTo>
                    <a:pt x="75" y="336"/>
                  </a:lnTo>
                  <a:lnTo>
                    <a:pt x="77" y="321"/>
                  </a:lnTo>
                  <a:lnTo>
                    <a:pt x="79" y="306"/>
                  </a:lnTo>
                  <a:lnTo>
                    <a:pt x="81" y="290"/>
                  </a:lnTo>
                  <a:lnTo>
                    <a:pt x="81" y="275"/>
                  </a:lnTo>
                  <a:lnTo>
                    <a:pt x="81" y="258"/>
                  </a:lnTo>
                  <a:lnTo>
                    <a:pt x="80" y="244"/>
                  </a:lnTo>
                  <a:lnTo>
                    <a:pt x="76" y="228"/>
                  </a:lnTo>
                  <a:lnTo>
                    <a:pt x="71" y="215"/>
                  </a:lnTo>
                  <a:lnTo>
                    <a:pt x="64" y="203"/>
                  </a:lnTo>
                  <a:lnTo>
                    <a:pt x="54" y="205"/>
                  </a:lnTo>
                  <a:lnTo>
                    <a:pt x="44" y="207"/>
                  </a:lnTo>
                  <a:lnTo>
                    <a:pt x="37" y="213"/>
                  </a:lnTo>
                  <a:lnTo>
                    <a:pt x="30" y="220"/>
                  </a:lnTo>
                  <a:lnTo>
                    <a:pt x="25" y="228"/>
                  </a:lnTo>
                  <a:lnTo>
                    <a:pt x="20" y="237"/>
                  </a:lnTo>
                  <a:lnTo>
                    <a:pt x="15" y="245"/>
                  </a:lnTo>
                  <a:lnTo>
                    <a:pt x="11" y="253"/>
                  </a:lnTo>
                  <a:lnTo>
                    <a:pt x="6" y="259"/>
                  </a:lnTo>
                  <a:lnTo>
                    <a:pt x="0" y="265"/>
                  </a:lnTo>
                  <a:lnTo>
                    <a:pt x="0" y="220"/>
                  </a:lnTo>
                  <a:lnTo>
                    <a:pt x="15" y="221"/>
                  </a:lnTo>
                  <a:lnTo>
                    <a:pt x="27" y="218"/>
                  </a:lnTo>
                  <a:lnTo>
                    <a:pt x="37" y="210"/>
                  </a:lnTo>
                  <a:lnTo>
                    <a:pt x="44" y="201"/>
                  </a:lnTo>
                  <a:lnTo>
                    <a:pt x="51" y="188"/>
                  </a:lnTo>
                  <a:lnTo>
                    <a:pt x="57" y="175"/>
                  </a:lnTo>
                  <a:lnTo>
                    <a:pt x="63" y="162"/>
                  </a:lnTo>
                  <a:lnTo>
                    <a:pt x="70" y="149"/>
                  </a:lnTo>
                  <a:lnTo>
                    <a:pt x="80" y="138"/>
                  </a:lnTo>
                  <a:lnTo>
                    <a:pt x="93" y="130"/>
                  </a:lnTo>
                  <a:lnTo>
                    <a:pt x="92" y="127"/>
                  </a:lnTo>
                  <a:lnTo>
                    <a:pt x="89" y="125"/>
                  </a:lnTo>
                  <a:lnTo>
                    <a:pt x="87" y="124"/>
                  </a:lnTo>
                  <a:lnTo>
                    <a:pt x="84" y="124"/>
                  </a:lnTo>
                  <a:lnTo>
                    <a:pt x="82" y="124"/>
                  </a:lnTo>
                  <a:lnTo>
                    <a:pt x="79" y="124"/>
                  </a:lnTo>
                  <a:lnTo>
                    <a:pt x="76" y="124"/>
                  </a:lnTo>
                  <a:lnTo>
                    <a:pt x="74" y="124"/>
                  </a:lnTo>
                  <a:lnTo>
                    <a:pt x="71" y="123"/>
                  </a:lnTo>
                  <a:lnTo>
                    <a:pt x="69" y="123"/>
                  </a:lnTo>
                  <a:lnTo>
                    <a:pt x="45" y="151"/>
                  </a:lnTo>
                  <a:lnTo>
                    <a:pt x="45" y="146"/>
                  </a:lnTo>
                  <a:lnTo>
                    <a:pt x="48" y="140"/>
                  </a:lnTo>
                  <a:lnTo>
                    <a:pt x="51" y="134"/>
                  </a:lnTo>
                  <a:lnTo>
                    <a:pt x="57" y="129"/>
                  </a:lnTo>
                  <a:lnTo>
                    <a:pt x="63" y="123"/>
                  </a:lnTo>
                  <a:lnTo>
                    <a:pt x="70" y="117"/>
                  </a:lnTo>
                  <a:lnTo>
                    <a:pt x="77" y="109"/>
                  </a:lnTo>
                  <a:lnTo>
                    <a:pt x="83" y="104"/>
                  </a:lnTo>
                  <a:lnTo>
                    <a:pt x="89" y="96"/>
                  </a:lnTo>
                  <a:lnTo>
                    <a:pt x="93" y="89"/>
                  </a:lnTo>
                  <a:lnTo>
                    <a:pt x="90" y="86"/>
                  </a:lnTo>
                  <a:lnTo>
                    <a:pt x="88" y="83"/>
                  </a:lnTo>
                  <a:lnTo>
                    <a:pt x="84" y="82"/>
                  </a:lnTo>
                  <a:lnTo>
                    <a:pt x="82" y="81"/>
                  </a:lnTo>
                  <a:lnTo>
                    <a:pt x="79" y="80"/>
                  </a:lnTo>
                  <a:lnTo>
                    <a:pt x="75" y="81"/>
                  </a:lnTo>
                  <a:lnTo>
                    <a:pt x="73" y="82"/>
                  </a:lnTo>
                  <a:lnTo>
                    <a:pt x="69" y="83"/>
                  </a:lnTo>
                  <a:lnTo>
                    <a:pt x="67" y="86"/>
                  </a:lnTo>
                  <a:lnTo>
                    <a:pt x="64" y="89"/>
                  </a:lnTo>
                  <a:lnTo>
                    <a:pt x="45" y="106"/>
                  </a:lnTo>
                  <a:lnTo>
                    <a:pt x="49" y="96"/>
                  </a:lnTo>
                  <a:lnTo>
                    <a:pt x="55" y="89"/>
                  </a:lnTo>
                  <a:lnTo>
                    <a:pt x="63" y="82"/>
                  </a:lnTo>
                  <a:lnTo>
                    <a:pt x="71" y="77"/>
                  </a:lnTo>
                  <a:lnTo>
                    <a:pt x="81" y="73"/>
                  </a:lnTo>
                  <a:lnTo>
                    <a:pt x="89" y="67"/>
                  </a:lnTo>
                  <a:lnTo>
                    <a:pt x="98" y="61"/>
                  </a:lnTo>
                  <a:lnTo>
                    <a:pt x="105" y="54"/>
                  </a:lnTo>
                  <a:lnTo>
                    <a:pt x="108" y="44"/>
                  </a:lnTo>
                  <a:lnTo>
                    <a:pt x="109" y="32"/>
                  </a:lnTo>
                  <a:lnTo>
                    <a:pt x="105" y="36"/>
                  </a:lnTo>
                  <a:lnTo>
                    <a:pt x="100" y="37"/>
                  </a:lnTo>
                  <a:lnTo>
                    <a:pt x="94" y="37"/>
                  </a:lnTo>
                  <a:lnTo>
                    <a:pt x="89" y="37"/>
                  </a:lnTo>
                  <a:lnTo>
                    <a:pt x="83" y="37"/>
                  </a:lnTo>
                  <a:lnTo>
                    <a:pt x="77" y="37"/>
                  </a:lnTo>
                  <a:lnTo>
                    <a:pt x="71" y="39"/>
                  </a:lnTo>
                  <a:lnTo>
                    <a:pt x="67" y="42"/>
                  </a:lnTo>
                  <a:lnTo>
                    <a:pt x="62" y="48"/>
                  </a:lnTo>
                  <a:lnTo>
                    <a:pt x="57" y="56"/>
                  </a:lnTo>
                  <a:lnTo>
                    <a:pt x="71" y="39"/>
                  </a:lnTo>
                  <a:lnTo>
                    <a:pt x="92" y="25"/>
                  </a:lnTo>
                  <a:lnTo>
                    <a:pt x="115" y="13"/>
                  </a:lnTo>
                  <a:lnTo>
                    <a:pt x="143" y="5"/>
                  </a:lnTo>
                  <a:lnTo>
                    <a:pt x="170" y="0"/>
                  </a:lnTo>
                  <a:lnTo>
                    <a:pt x="196" y="3"/>
                  </a:lnTo>
                  <a:lnTo>
                    <a:pt x="219" y="11"/>
                  </a:lnTo>
                  <a:lnTo>
                    <a:pt x="237" y="26"/>
                  </a:lnTo>
                  <a:lnTo>
                    <a:pt x="249" y="51"/>
                  </a:lnTo>
                  <a:lnTo>
                    <a:pt x="252" y="85"/>
                  </a:lnTo>
                  <a:lnTo>
                    <a:pt x="252" y="85"/>
                  </a:lnTo>
                  <a:close/>
                </a:path>
              </a:pathLst>
            </a:custGeom>
            <a:solidFill>
              <a:srgbClr val="D3A8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2" name="Freeform 40"/>
            <p:cNvSpPr>
              <a:spLocks/>
            </p:cNvSpPr>
            <p:nvPr/>
          </p:nvSpPr>
          <p:spPr bwMode="auto">
            <a:xfrm>
              <a:off x="2939" y="2367"/>
              <a:ext cx="5" cy="10"/>
            </a:xfrm>
            <a:custGeom>
              <a:avLst/>
              <a:gdLst>
                <a:gd name="T0" fmla="*/ 27 w 27"/>
                <a:gd name="T1" fmla="*/ 0 h 57"/>
                <a:gd name="T2" fmla="*/ 26 w 27"/>
                <a:gd name="T3" fmla="*/ 6 h 57"/>
                <a:gd name="T4" fmla="*/ 25 w 27"/>
                <a:gd name="T5" fmla="*/ 12 h 57"/>
                <a:gd name="T6" fmla="*/ 23 w 27"/>
                <a:gd name="T7" fmla="*/ 19 h 57"/>
                <a:gd name="T8" fmla="*/ 21 w 27"/>
                <a:gd name="T9" fmla="*/ 25 h 57"/>
                <a:gd name="T10" fmla="*/ 20 w 27"/>
                <a:gd name="T11" fmla="*/ 30 h 57"/>
                <a:gd name="T12" fmla="*/ 17 w 27"/>
                <a:gd name="T13" fmla="*/ 36 h 57"/>
                <a:gd name="T14" fmla="*/ 14 w 27"/>
                <a:gd name="T15" fmla="*/ 42 h 57"/>
                <a:gd name="T16" fmla="*/ 10 w 27"/>
                <a:gd name="T17" fmla="*/ 47 h 57"/>
                <a:gd name="T18" fmla="*/ 7 w 27"/>
                <a:gd name="T19" fmla="*/ 53 h 57"/>
                <a:gd name="T20" fmla="*/ 3 w 27"/>
                <a:gd name="T21" fmla="*/ 57 h 57"/>
                <a:gd name="T22" fmla="*/ 1 w 27"/>
                <a:gd name="T23" fmla="*/ 53 h 57"/>
                <a:gd name="T24" fmla="*/ 0 w 27"/>
                <a:gd name="T25" fmla="*/ 47 h 57"/>
                <a:gd name="T26" fmla="*/ 1 w 27"/>
                <a:gd name="T27" fmla="*/ 40 h 57"/>
                <a:gd name="T28" fmla="*/ 2 w 27"/>
                <a:gd name="T29" fmla="*/ 34 h 57"/>
                <a:gd name="T30" fmla="*/ 6 w 27"/>
                <a:gd name="T31" fmla="*/ 27 h 57"/>
                <a:gd name="T32" fmla="*/ 9 w 27"/>
                <a:gd name="T33" fmla="*/ 19 h 57"/>
                <a:gd name="T34" fmla="*/ 13 w 27"/>
                <a:gd name="T35" fmla="*/ 13 h 57"/>
                <a:gd name="T36" fmla="*/ 17 w 27"/>
                <a:gd name="T37" fmla="*/ 7 h 57"/>
                <a:gd name="T38" fmla="*/ 22 w 27"/>
                <a:gd name="T39" fmla="*/ 3 h 57"/>
                <a:gd name="T40" fmla="*/ 27 w 27"/>
                <a:gd name="T41" fmla="*/ 0 h 57"/>
                <a:gd name="T42" fmla="*/ 27 w 27"/>
                <a:gd name="T43"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 h="57">
                  <a:moveTo>
                    <a:pt x="27" y="0"/>
                  </a:moveTo>
                  <a:lnTo>
                    <a:pt x="26" y="6"/>
                  </a:lnTo>
                  <a:lnTo>
                    <a:pt x="25" y="12"/>
                  </a:lnTo>
                  <a:lnTo>
                    <a:pt x="23" y="19"/>
                  </a:lnTo>
                  <a:lnTo>
                    <a:pt x="21" y="25"/>
                  </a:lnTo>
                  <a:lnTo>
                    <a:pt x="20" y="30"/>
                  </a:lnTo>
                  <a:lnTo>
                    <a:pt x="17" y="36"/>
                  </a:lnTo>
                  <a:lnTo>
                    <a:pt x="14" y="42"/>
                  </a:lnTo>
                  <a:lnTo>
                    <a:pt x="10" y="47"/>
                  </a:lnTo>
                  <a:lnTo>
                    <a:pt x="7" y="53"/>
                  </a:lnTo>
                  <a:lnTo>
                    <a:pt x="3" y="57"/>
                  </a:lnTo>
                  <a:lnTo>
                    <a:pt x="1" y="53"/>
                  </a:lnTo>
                  <a:lnTo>
                    <a:pt x="0" y="47"/>
                  </a:lnTo>
                  <a:lnTo>
                    <a:pt x="1" y="40"/>
                  </a:lnTo>
                  <a:lnTo>
                    <a:pt x="2" y="34"/>
                  </a:lnTo>
                  <a:lnTo>
                    <a:pt x="6" y="27"/>
                  </a:lnTo>
                  <a:lnTo>
                    <a:pt x="9" y="19"/>
                  </a:lnTo>
                  <a:lnTo>
                    <a:pt x="13" y="13"/>
                  </a:lnTo>
                  <a:lnTo>
                    <a:pt x="17" y="7"/>
                  </a:lnTo>
                  <a:lnTo>
                    <a:pt x="22" y="3"/>
                  </a:lnTo>
                  <a:lnTo>
                    <a:pt x="27" y="0"/>
                  </a:lnTo>
                  <a:lnTo>
                    <a:pt x="27"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3" name="Freeform 41"/>
            <p:cNvSpPr>
              <a:spLocks/>
            </p:cNvSpPr>
            <p:nvPr/>
          </p:nvSpPr>
          <p:spPr bwMode="auto">
            <a:xfrm>
              <a:off x="2949" y="2369"/>
              <a:ext cx="3" cy="4"/>
            </a:xfrm>
            <a:custGeom>
              <a:avLst/>
              <a:gdLst>
                <a:gd name="T0" fmla="*/ 16 w 17"/>
                <a:gd name="T1" fmla="*/ 17 h 24"/>
                <a:gd name="T2" fmla="*/ 11 w 17"/>
                <a:gd name="T3" fmla="*/ 24 h 24"/>
                <a:gd name="T4" fmla="*/ 0 w 17"/>
                <a:gd name="T5" fmla="*/ 0 h 24"/>
                <a:gd name="T6" fmla="*/ 2 w 17"/>
                <a:gd name="T7" fmla="*/ 1 h 24"/>
                <a:gd name="T8" fmla="*/ 4 w 17"/>
                <a:gd name="T9" fmla="*/ 3 h 24"/>
                <a:gd name="T10" fmla="*/ 8 w 17"/>
                <a:gd name="T11" fmla="*/ 3 h 24"/>
                <a:gd name="T12" fmla="*/ 10 w 17"/>
                <a:gd name="T13" fmla="*/ 4 h 24"/>
                <a:gd name="T14" fmla="*/ 13 w 17"/>
                <a:gd name="T15" fmla="*/ 5 h 24"/>
                <a:gd name="T16" fmla="*/ 15 w 17"/>
                <a:gd name="T17" fmla="*/ 6 h 24"/>
                <a:gd name="T18" fmla="*/ 17 w 17"/>
                <a:gd name="T19" fmla="*/ 7 h 24"/>
                <a:gd name="T20" fmla="*/ 17 w 17"/>
                <a:gd name="T21" fmla="*/ 10 h 24"/>
                <a:gd name="T22" fmla="*/ 17 w 17"/>
                <a:gd name="T23" fmla="*/ 13 h 24"/>
                <a:gd name="T24" fmla="*/ 16 w 17"/>
                <a:gd name="T25" fmla="*/ 17 h 24"/>
                <a:gd name="T26" fmla="*/ 16 w 17"/>
                <a:gd name="T27" fmla="*/ 17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4">
                  <a:moveTo>
                    <a:pt x="16" y="17"/>
                  </a:moveTo>
                  <a:lnTo>
                    <a:pt x="11" y="24"/>
                  </a:lnTo>
                  <a:lnTo>
                    <a:pt x="0" y="0"/>
                  </a:lnTo>
                  <a:lnTo>
                    <a:pt x="2" y="1"/>
                  </a:lnTo>
                  <a:lnTo>
                    <a:pt x="4" y="3"/>
                  </a:lnTo>
                  <a:lnTo>
                    <a:pt x="8" y="3"/>
                  </a:lnTo>
                  <a:lnTo>
                    <a:pt x="10" y="4"/>
                  </a:lnTo>
                  <a:lnTo>
                    <a:pt x="13" y="5"/>
                  </a:lnTo>
                  <a:lnTo>
                    <a:pt x="15" y="6"/>
                  </a:lnTo>
                  <a:lnTo>
                    <a:pt x="17" y="7"/>
                  </a:lnTo>
                  <a:lnTo>
                    <a:pt x="17" y="10"/>
                  </a:lnTo>
                  <a:lnTo>
                    <a:pt x="17" y="13"/>
                  </a:lnTo>
                  <a:lnTo>
                    <a:pt x="16" y="17"/>
                  </a:lnTo>
                  <a:lnTo>
                    <a:pt x="16" y="17"/>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4" name="Freeform 42"/>
            <p:cNvSpPr>
              <a:spLocks/>
            </p:cNvSpPr>
            <p:nvPr/>
          </p:nvSpPr>
          <p:spPr bwMode="auto">
            <a:xfrm>
              <a:off x="2919" y="2376"/>
              <a:ext cx="6" cy="11"/>
            </a:xfrm>
            <a:custGeom>
              <a:avLst/>
              <a:gdLst>
                <a:gd name="T0" fmla="*/ 7 w 38"/>
                <a:gd name="T1" fmla="*/ 69 h 69"/>
                <a:gd name="T2" fmla="*/ 1 w 38"/>
                <a:gd name="T3" fmla="*/ 60 h 69"/>
                <a:gd name="T4" fmla="*/ 0 w 38"/>
                <a:gd name="T5" fmla="*/ 53 h 69"/>
                <a:gd name="T6" fmla="*/ 1 w 38"/>
                <a:gd name="T7" fmla="*/ 46 h 69"/>
                <a:gd name="T8" fmla="*/ 4 w 38"/>
                <a:gd name="T9" fmla="*/ 39 h 69"/>
                <a:gd name="T10" fmla="*/ 8 w 38"/>
                <a:gd name="T11" fmla="*/ 32 h 69"/>
                <a:gd name="T12" fmla="*/ 14 w 38"/>
                <a:gd name="T13" fmla="*/ 26 h 69"/>
                <a:gd name="T14" fmla="*/ 20 w 38"/>
                <a:gd name="T15" fmla="*/ 19 h 69"/>
                <a:gd name="T16" fmla="*/ 26 w 38"/>
                <a:gd name="T17" fmla="*/ 13 h 69"/>
                <a:gd name="T18" fmla="*/ 32 w 38"/>
                <a:gd name="T19" fmla="*/ 6 h 69"/>
                <a:gd name="T20" fmla="*/ 36 w 38"/>
                <a:gd name="T21" fmla="*/ 0 h 69"/>
                <a:gd name="T22" fmla="*/ 38 w 38"/>
                <a:gd name="T23" fmla="*/ 7 h 69"/>
                <a:gd name="T24" fmla="*/ 38 w 38"/>
                <a:gd name="T25" fmla="*/ 14 h 69"/>
                <a:gd name="T26" fmla="*/ 36 w 38"/>
                <a:gd name="T27" fmla="*/ 21 h 69"/>
                <a:gd name="T28" fmla="*/ 32 w 38"/>
                <a:gd name="T29" fmla="*/ 27 h 69"/>
                <a:gd name="T30" fmla="*/ 27 w 38"/>
                <a:gd name="T31" fmla="*/ 34 h 69"/>
                <a:gd name="T32" fmla="*/ 23 w 38"/>
                <a:gd name="T33" fmla="*/ 40 h 69"/>
                <a:gd name="T34" fmla="*/ 17 w 38"/>
                <a:gd name="T35" fmla="*/ 47 h 69"/>
                <a:gd name="T36" fmla="*/ 12 w 38"/>
                <a:gd name="T37" fmla="*/ 54 h 69"/>
                <a:gd name="T38" fmla="*/ 8 w 38"/>
                <a:gd name="T39" fmla="*/ 61 h 69"/>
                <a:gd name="T40" fmla="*/ 7 w 38"/>
                <a:gd name="T41" fmla="*/ 69 h 69"/>
                <a:gd name="T42" fmla="*/ 7 w 38"/>
                <a:gd name="T43"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8" h="69">
                  <a:moveTo>
                    <a:pt x="7" y="69"/>
                  </a:moveTo>
                  <a:lnTo>
                    <a:pt x="1" y="60"/>
                  </a:lnTo>
                  <a:lnTo>
                    <a:pt x="0" y="53"/>
                  </a:lnTo>
                  <a:lnTo>
                    <a:pt x="1" y="46"/>
                  </a:lnTo>
                  <a:lnTo>
                    <a:pt x="4" y="39"/>
                  </a:lnTo>
                  <a:lnTo>
                    <a:pt x="8" y="32"/>
                  </a:lnTo>
                  <a:lnTo>
                    <a:pt x="14" y="26"/>
                  </a:lnTo>
                  <a:lnTo>
                    <a:pt x="20" y="19"/>
                  </a:lnTo>
                  <a:lnTo>
                    <a:pt x="26" y="13"/>
                  </a:lnTo>
                  <a:lnTo>
                    <a:pt x="32" y="6"/>
                  </a:lnTo>
                  <a:lnTo>
                    <a:pt x="36" y="0"/>
                  </a:lnTo>
                  <a:lnTo>
                    <a:pt x="38" y="7"/>
                  </a:lnTo>
                  <a:lnTo>
                    <a:pt x="38" y="14"/>
                  </a:lnTo>
                  <a:lnTo>
                    <a:pt x="36" y="21"/>
                  </a:lnTo>
                  <a:lnTo>
                    <a:pt x="32" y="27"/>
                  </a:lnTo>
                  <a:lnTo>
                    <a:pt x="27" y="34"/>
                  </a:lnTo>
                  <a:lnTo>
                    <a:pt x="23" y="40"/>
                  </a:lnTo>
                  <a:lnTo>
                    <a:pt x="17" y="47"/>
                  </a:lnTo>
                  <a:lnTo>
                    <a:pt x="12" y="54"/>
                  </a:lnTo>
                  <a:lnTo>
                    <a:pt x="8" y="61"/>
                  </a:lnTo>
                  <a:lnTo>
                    <a:pt x="7" y="69"/>
                  </a:lnTo>
                  <a:lnTo>
                    <a:pt x="7" y="69"/>
                  </a:lnTo>
                  <a:close/>
                </a:path>
              </a:pathLst>
            </a:custGeom>
            <a:solidFill>
              <a:srgbClr val="637B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5" name="Freeform 43"/>
            <p:cNvSpPr>
              <a:spLocks/>
            </p:cNvSpPr>
            <p:nvPr/>
          </p:nvSpPr>
          <p:spPr bwMode="auto">
            <a:xfrm>
              <a:off x="2811" y="2400"/>
              <a:ext cx="140" cy="210"/>
            </a:xfrm>
            <a:custGeom>
              <a:avLst/>
              <a:gdLst>
                <a:gd name="T0" fmla="*/ 744 w 839"/>
                <a:gd name="T1" fmla="*/ 140 h 1260"/>
                <a:gd name="T2" fmla="*/ 667 w 839"/>
                <a:gd name="T3" fmla="*/ 245 h 1260"/>
                <a:gd name="T4" fmla="*/ 547 w 839"/>
                <a:gd name="T5" fmla="*/ 274 h 1260"/>
                <a:gd name="T6" fmla="*/ 415 w 839"/>
                <a:gd name="T7" fmla="*/ 580 h 1260"/>
                <a:gd name="T8" fmla="*/ 405 w 839"/>
                <a:gd name="T9" fmla="*/ 628 h 1260"/>
                <a:gd name="T10" fmla="*/ 377 w 839"/>
                <a:gd name="T11" fmla="*/ 637 h 1260"/>
                <a:gd name="T12" fmla="*/ 342 w 839"/>
                <a:gd name="T13" fmla="*/ 701 h 1260"/>
                <a:gd name="T14" fmla="*/ 329 w 839"/>
                <a:gd name="T15" fmla="*/ 800 h 1260"/>
                <a:gd name="T16" fmla="*/ 261 w 839"/>
                <a:gd name="T17" fmla="*/ 989 h 1260"/>
                <a:gd name="T18" fmla="*/ 103 w 839"/>
                <a:gd name="T19" fmla="*/ 1237 h 1260"/>
                <a:gd name="T20" fmla="*/ 0 w 839"/>
                <a:gd name="T21" fmla="*/ 1198 h 1260"/>
                <a:gd name="T22" fmla="*/ 65 w 839"/>
                <a:gd name="T23" fmla="*/ 1046 h 1260"/>
                <a:gd name="T24" fmla="*/ 120 w 839"/>
                <a:gd name="T25" fmla="*/ 1003 h 1260"/>
                <a:gd name="T26" fmla="*/ 78 w 839"/>
                <a:gd name="T27" fmla="*/ 1020 h 1260"/>
                <a:gd name="T28" fmla="*/ 120 w 839"/>
                <a:gd name="T29" fmla="*/ 985 h 1260"/>
                <a:gd name="T30" fmla="*/ 177 w 839"/>
                <a:gd name="T31" fmla="*/ 976 h 1260"/>
                <a:gd name="T32" fmla="*/ 249 w 839"/>
                <a:gd name="T33" fmla="*/ 934 h 1260"/>
                <a:gd name="T34" fmla="*/ 214 w 839"/>
                <a:gd name="T35" fmla="*/ 938 h 1260"/>
                <a:gd name="T36" fmla="*/ 222 w 839"/>
                <a:gd name="T37" fmla="*/ 933 h 1260"/>
                <a:gd name="T38" fmla="*/ 243 w 839"/>
                <a:gd name="T39" fmla="*/ 914 h 1260"/>
                <a:gd name="T40" fmla="*/ 153 w 839"/>
                <a:gd name="T41" fmla="*/ 920 h 1260"/>
                <a:gd name="T42" fmla="*/ 165 w 839"/>
                <a:gd name="T43" fmla="*/ 884 h 1260"/>
                <a:gd name="T44" fmla="*/ 204 w 839"/>
                <a:gd name="T45" fmla="*/ 850 h 1260"/>
                <a:gd name="T46" fmla="*/ 164 w 839"/>
                <a:gd name="T47" fmla="*/ 858 h 1260"/>
                <a:gd name="T48" fmla="*/ 204 w 839"/>
                <a:gd name="T49" fmla="*/ 821 h 1260"/>
                <a:gd name="T50" fmla="*/ 230 w 839"/>
                <a:gd name="T51" fmla="*/ 787 h 1260"/>
                <a:gd name="T52" fmla="*/ 183 w 839"/>
                <a:gd name="T53" fmla="*/ 804 h 1260"/>
                <a:gd name="T54" fmla="*/ 245 w 839"/>
                <a:gd name="T55" fmla="*/ 755 h 1260"/>
                <a:gd name="T56" fmla="*/ 228 w 839"/>
                <a:gd name="T57" fmla="*/ 711 h 1260"/>
                <a:gd name="T58" fmla="*/ 297 w 839"/>
                <a:gd name="T59" fmla="*/ 673 h 1260"/>
                <a:gd name="T60" fmla="*/ 293 w 839"/>
                <a:gd name="T61" fmla="*/ 641 h 1260"/>
                <a:gd name="T62" fmla="*/ 287 w 839"/>
                <a:gd name="T63" fmla="*/ 591 h 1260"/>
                <a:gd name="T64" fmla="*/ 372 w 839"/>
                <a:gd name="T65" fmla="*/ 528 h 1260"/>
                <a:gd name="T66" fmla="*/ 366 w 839"/>
                <a:gd name="T67" fmla="*/ 492 h 1260"/>
                <a:gd name="T68" fmla="*/ 354 w 839"/>
                <a:gd name="T69" fmla="*/ 459 h 1260"/>
                <a:gd name="T70" fmla="*/ 427 w 839"/>
                <a:gd name="T71" fmla="*/ 422 h 1260"/>
                <a:gd name="T72" fmla="*/ 409 w 839"/>
                <a:gd name="T73" fmla="*/ 404 h 1260"/>
                <a:gd name="T74" fmla="*/ 386 w 839"/>
                <a:gd name="T75" fmla="*/ 402 h 1260"/>
                <a:gd name="T76" fmla="*/ 455 w 839"/>
                <a:gd name="T77" fmla="*/ 364 h 1260"/>
                <a:gd name="T78" fmla="*/ 430 w 839"/>
                <a:gd name="T79" fmla="*/ 352 h 1260"/>
                <a:gd name="T80" fmla="*/ 433 w 839"/>
                <a:gd name="T81" fmla="*/ 347 h 1260"/>
                <a:gd name="T82" fmla="*/ 468 w 839"/>
                <a:gd name="T83" fmla="*/ 302 h 1260"/>
                <a:gd name="T84" fmla="*/ 496 w 839"/>
                <a:gd name="T85" fmla="*/ 283 h 1260"/>
                <a:gd name="T86" fmla="*/ 510 w 839"/>
                <a:gd name="T87" fmla="*/ 251 h 1260"/>
                <a:gd name="T88" fmla="*/ 473 w 839"/>
                <a:gd name="T89" fmla="*/ 262 h 1260"/>
                <a:gd name="T90" fmla="*/ 550 w 839"/>
                <a:gd name="T91" fmla="*/ 220 h 1260"/>
                <a:gd name="T92" fmla="*/ 550 w 839"/>
                <a:gd name="T93" fmla="*/ 193 h 1260"/>
                <a:gd name="T94" fmla="*/ 513 w 839"/>
                <a:gd name="T95" fmla="*/ 196 h 1260"/>
                <a:gd name="T96" fmla="*/ 593 w 839"/>
                <a:gd name="T97" fmla="*/ 156 h 1260"/>
                <a:gd name="T98" fmla="*/ 578 w 839"/>
                <a:gd name="T99" fmla="*/ 127 h 1260"/>
                <a:gd name="T100" fmla="*/ 587 w 839"/>
                <a:gd name="T101" fmla="*/ 98 h 1260"/>
                <a:gd name="T102" fmla="*/ 641 w 839"/>
                <a:gd name="T103" fmla="*/ 68 h 1260"/>
                <a:gd name="T104" fmla="*/ 638 w 839"/>
                <a:gd name="T105" fmla="*/ 30 h 1260"/>
                <a:gd name="T106" fmla="*/ 673 w 839"/>
                <a:gd name="T107" fmla="*/ 5 h 1260"/>
                <a:gd name="T108" fmla="*/ 726 w 839"/>
                <a:gd name="T109" fmla="*/ 5 h 1260"/>
                <a:gd name="T110" fmla="*/ 785 w 839"/>
                <a:gd name="T111" fmla="*/ 4 h 1260"/>
                <a:gd name="T112" fmla="*/ 839 w 839"/>
                <a:gd name="T113" fmla="*/ 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39" h="1260">
                  <a:moveTo>
                    <a:pt x="839" y="0"/>
                  </a:moveTo>
                  <a:lnTo>
                    <a:pt x="826" y="24"/>
                  </a:lnTo>
                  <a:lnTo>
                    <a:pt x="811" y="48"/>
                  </a:lnTo>
                  <a:lnTo>
                    <a:pt x="794" y="72"/>
                  </a:lnTo>
                  <a:lnTo>
                    <a:pt x="776" y="94"/>
                  </a:lnTo>
                  <a:lnTo>
                    <a:pt x="760" y="118"/>
                  </a:lnTo>
                  <a:lnTo>
                    <a:pt x="744" y="140"/>
                  </a:lnTo>
                  <a:lnTo>
                    <a:pt x="731" y="164"/>
                  </a:lnTo>
                  <a:lnTo>
                    <a:pt x="723" y="189"/>
                  </a:lnTo>
                  <a:lnTo>
                    <a:pt x="717" y="214"/>
                  </a:lnTo>
                  <a:lnTo>
                    <a:pt x="718" y="240"/>
                  </a:lnTo>
                  <a:lnTo>
                    <a:pt x="703" y="244"/>
                  </a:lnTo>
                  <a:lnTo>
                    <a:pt x="685" y="246"/>
                  </a:lnTo>
                  <a:lnTo>
                    <a:pt x="667" y="245"/>
                  </a:lnTo>
                  <a:lnTo>
                    <a:pt x="648" y="244"/>
                  </a:lnTo>
                  <a:lnTo>
                    <a:pt x="628" y="244"/>
                  </a:lnTo>
                  <a:lnTo>
                    <a:pt x="609" y="244"/>
                  </a:lnTo>
                  <a:lnTo>
                    <a:pt x="591" y="246"/>
                  </a:lnTo>
                  <a:lnTo>
                    <a:pt x="574" y="251"/>
                  </a:lnTo>
                  <a:lnTo>
                    <a:pt x="559" y="259"/>
                  </a:lnTo>
                  <a:lnTo>
                    <a:pt x="547" y="274"/>
                  </a:lnTo>
                  <a:lnTo>
                    <a:pt x="542" y="449"/>
                  </a:lnTo>
                  <a:lnTo>
                    <a:pt x="440" y="592"/>
                  </a:lnTo>
                  <a:lnTo>
                    <a:pt x="434" y="592"/>
                  </a:lnTo>
                  <a:lnTo>
                    <a:pt x="429" y="591"/>
                  </a:lnTo>
                  <a:lnTo>
                    <a:pt x="424" y="587"/>
                  </a:lnTo>
                  <a:lnTo>
                    <a:pt x="419" y="584"/>
                  </a:lnTo>
                  <a:lnTo>
                    <a:pt x="415" y="580"/>
                  </a:lnTo>
                  <a:lnTo>
                    <a:pt x="410" y="577"/>
                  </a:lnTo>
                  <a:lnTo>
                    <a:pt x="406" y="575"/>
                  </a:lnTo>
                  <a:lnTo>
                    <a:pt x="402" y="575"/>
                  </a:lnTo>
                  <a:lnTo>
                    <a:pt x="397" y="579"/>
                  </a:lnTo>
                  <a:lnTo>
                    <a:pt x="392" y="587"/>
                  </a:lnTo>
                  <a:lnTo>
                    <a:pt x="411" y="628"/>
                  </a:lnTo>
                  <a:lnTo>
                    <a:pt x="405" y="628"/>
                  </a:lnTo>
                  <a:lnTo>
                    <a:pt x="400" y="628"/>
                  </a:lnTo>
                  <a:lnTo>
                    <a:pt x="396" y="628"/>
                  </a:lnTo>
                  <a:lnTo>
                    <a:pt x="391" y="629"/>
                  </a:lnTo>
                  <a:lnTo>
                    <a:pt x="387" y="630"/>
                  </a:lnTo>
                  <a:lnTo>
                    <a:pt x="384" y="632"/>
                  </a:lnTo>
                  <a:lnTo>
                    <a:pt x="380" y="635"/>
                  </a:lnTo>
                  <a:lnTo>
                    <a:pt x="377" y="637"/>
                  </a:lnTo>
                  <a:lnTo>
                    <a:pt x="373" y="641"/>
                  </a:lnTo>
                  <a:lnTo>
                    <a:pt x="371" y="644"/>
                  </a:lnTo>
                  <a:lnTo>
                    <a:pt x="383" y="685"/>
                  </a:lnTo>
                  <a:lnTo>
                    <a:pt x="364" y="682"/>
                  </a:lnTo>
                  <a:lnTo>
                    <a:pt x="350" y="686"/>
                  </a:lnTo>
                  <a:lnTo>
                    <a:pt x="345" y="692"/>
                  </a:lnTo>
                  <a:lnTo>
                    <a:pt x="342" y="701"/>
                  </a:lnTo>
                  <a:lnTo>
                    <a:pt x="343" y="713"/>
                  </a:lnTo>
                  <a:lnTo>
                    <a:pt x="346" y="725"/>
                  </a:lnTo>
                  <a:lnTo>
                    <a:pt x="348" y="739"/>
                  </a:lnTo>
                  <a:lnTo>
                    <a:pt x="349" y="752"/>
                  </a:lnTo>
                  <a:lnTo>
                    <a:pt x="348" y="764"/>
                  </a:lnTo>
                  <a:lnTo>
                    <a:pt x="342" y="775"/>
                  </a:lnTo>
                  <a:lnTo>
                    <a:pt x="329" y="800"/>
                  </a:lnTo>
                  <a:lnTo>
                    <a:pt x="318" y="827"/>
                  </a:lnTo>
                  <a:lnTo>
                    <a:pt x="310" y="856"/>
                  </a:lnTo>
                  <a:lnTo>
                    <a:pt x="303" y="884"/>
                  </a:lnTo>
                  <a:lnTo>
                    <a:pt x="295" y="913"/>
                  </a:lnTo>
                  <a:lnTo>
                    <a:pt x="286" y="940"/>
                  </a:lnTo>
                  <a:lnTo>
                    <a:pt x="276" y="965"/>
                  </a:lnTo>
                  <a:lnTo>
                    <a:pt x="261" y="989"/>
                  </a:lnTo>
                  <a:lnTo>
                    <a:pt x="243" y="1010"/>
                  </a:lnTo>
                  <a:lnTo>
                    <a:pt x="221" y="1027"/>
                  </a:lnTo>
                  <a:lnTo>
                    <a:pt x="245" y="1044"/>
                  </a:lnTo>
                  <a:lnTo>
                    <a:pt x="147" y="1260"/>
                  </a:lnTo>
                  <a:lnTo>
                    <a:pt x="133" y="1252"/>
                  </a:lnTo>
                  <a:lnTo>
                    <a:pt x="118" y="1244"/>
                  </a:lnTo>
                  <a:lnTo>
                    <a:pt x="103" y="1237"/>
                  </a:lnTo>
                  <a:lnTo>
                    <a:pt x="89" y="1231"/>
                  </a:lnTo>
                  <a:lnTo>
                    <a:pt x="74" y="1224"/>
                  </a:lnTo>
                  <a:lnTo>
                    <a:pt x="59" y="1218"/>
                  </a:lnTo>
                  <a:lnTo>
                    <a:pt x="45" y="1212"/>
                  </a:lnTo>
                  <a:lnTo>
                    <a:pt x="29" y="1208"/>
                  </a:lnTo>
                  <a:lnTo>
                    <a:pt x="14" y="1203"/>
                  </a:lnTo>
                  <a:lnTo>
                    <a:pt x="0" y="1198"/>
                  </a:lnTo>
                  <a:lnTo>
                    <a:pt x="5" y="1178"/>
                  </a:lnTo>
                  <a:lnTo>
                    <a:pt x="11" y="1155"/>
                  </a:lnTo>
                  <a:lnTo>
                    <a:pt x="19" y="1132"/>
                  </a:lnTo>
                  <a:lnTo>
                    <a:pt x="27" y="1108"/>
                  </a:lnTo>
                  <a:lnTo>
                    <a:pt x="36" y="1085"/>
                  </a:lnTo>
                  <a:lnTo>
                    <a:pt x="49" y="1064"/>
                  </a:lnTo>
                  <a:lnTo>
                    <a:pt x="65" y="1046"/>
                  </a:lnTo>
                  <a:lnTo>
                    <a:pt x="84" y="1032"/>
                  </a:lnTo>
                  <a:lnTo>
                    <a:pt x="107" y="1022"/>
                  </a:lnTo>
                  <a:lnTo>
                    <a:pt x="135" y="1020"/>
                  </a:lnTo>
                  <a:lnTo>
                    <a:pt x="133" y="1012"/>
                  </a:lnTo>
                  <a:lnTo>
                    <a:pt x="129" y="1006"/>
                  </a:lnTo>
                  <a:lnTo>
                    <a:pt x="126" y="1003"/>
                  </a:lnTo>
                  <a:lnTo>
                    <a:pt x="120" y="1003"/>
                  </a:lnTo>
                  <a:lnTo>
                    <a:pt x="115" y="1004"/>
                  </a:lnTo>
                  <a:lnTo>
                    <a:pt x="109" y="1008"/>
                  </a:lnTo>
                  <a:lnTo>
                    <a:pt x="102" y="1010"/>
                  </a:lnTo>
                  <a:lnTo>
                    <a:pt x="96" y="1013"/>
                  </a:lnTo>
                  <a:lnTo>
                    <a:pt x="90" y="1015"/>
                  </a:lnTo>
                  <a:lnTo>
                    <a:pt x="85" y="1015"/>
                  </a:lnTo>
                  <a:lnTo>
                    <a:pt x="78" y="1020"/>
                  </a:lnTo>
                  <a:lnTo>
                    <a:pt x="80" y="1012"/>
                  </a:lnTo>
                  <a:lnTo>
                    <a:pt x="84" y="1004"/>
                  </a:lnTo>
                  <a:lnTo>
                    <a:pt x="90" y="1000"/>
                  </a:lnTo>
                  <a:lnTo>
                    <a:pt x="96" y="995"/>
                  </a:lnTo>
                  <a:lnTo>
                    <a:pt x="104" y="991"/>
                  </a:lnTo>
                  <a:lnTo>
                    <a:pt x="111" y="989"/>
                  </a:lnTo>
                  <a:lnTo>
                    <a:pt x="120" y="985"/>
                  </a:lnTo>
                  <a:lnTo>
                    <a:pt x="128" y="983"/>
                  </a:lnTo>
                  <a:lnTo>
                    <a:pt x="135" y="979"/>
                  </a:lnTo>
                  <a:lnTo>
                    <a:pt x="142" y="975"/>
                  </a:lnTo>
                  <a:lnTo>
                    <a:pt x="142" y="982"/>
                  </a:lnTo>
                  <a:lnTo>
                    <a:pt x="153" y="981"/>
                  </a:lnTo>
                  <a:lnTo>
                    <a:pt x="165" y="979"/>
                  </a:lnTo>
                  <a:lnTo>
                    <a:pt x="177" y="976"/>
                  </a:lnTo>
                  <a:lnTo>
                    <a:pt x="189" y="972"/>
                  </a:lnTo>
                  <a:lnTo>
                    <a:pt x="201" y="968"/>
                  </a:lnTo>
                  <a:lnTo>
                    <a:pt x="212" y="962"/>
                  </a:lnTo>
                  <a:lnTo>
                    <a:pt x="223" y="956"/>
                  </a:lnTo>
                  <a:lnTo>
                    <a:pt x="234" y="950"/>
                  </a:lnTo>
                  <a:lnTo>
                    <a:pt x="242" y="941"/>
                  </a:lnTo>
                  <a:lnTo>
                    <a:pt x="249" y="934"/>
                  </a:lnTo>
                  <a:lnTo>
                    <a:pt x="245" y="931"/>
                  </a:lnTo>
                  <a:lnTo>
                    <a:pt x="239" y="930"/>
                  </a:lnTo>
                  <a:lnTo>
                    <a:pt x="234" y="930"/>
                  </a:lnTo>
                  <a:lnTo>
                    <a:pt x="229" y="931"/>
                  </a:lnTo>
                  <a:lnTo>
                    <a:pt x="223" y="932"/>
                  </a:lnTo>
                  <a:lnTo>
                    <a:pt x="218" y="934"/>
                  </a:lnTo>
                  <a:lnTo>
                    <a:pt x="214" y="938"/>
                  </a:lnTo>
                  <a:lnTo>
                    <a:pt x="209" y="940"/>
                  </a:lnTo>
                  <a:lnTo>
                    <a:pt x="204" y="944"/>
                  </a:lnTo>
                  <a:lnTo>
                    <a:pt x="199" y="946"/>
                  </a:lnTo>
                  <a:lnTo>
                    <a:pt x="204" y="943"/>
                  </a:lnTo>
                  <a:lnTo>
                    <a:pt x="209" y="939"/>
                  </a:lnTo>
                  <a:lnTo>
                    <a:pt x="215" y="935"/>
                  </a:lnTo>
                  <a:lnTo>
                    <a:pt x="222" y="933"/>
                  </a:lnTo>
                  <a:lnTo>
                    <a:pt x="228" y="930"/>
                  </a:lnTo>
                  <a:lnTo>
                    <a:pt x="234" y="926"/>
                  </a:lnTo>
                  <a:lnTo>
                    <a:pt x="241" y="922"/>
                  </a:lnTo>
                  <a:lnTo>
                    <a:pt x="246" y="920"/>
                  </a:lnTo>
                  <a:lnTo>
                    <a:pt x="252" y="916"/>
                  </a:lnTo>
                  <a:lnTo>
                    <a:pt x="257" y="913"/>
                  </a:lnTo>
                  <a:lnTo>
                    <a:pt x="243" y="914"/>
                  </a:lnTo>
                  <a:lnTo>
                    <a:pt x="230" y="915"/>
                  </a:lnTo>
                  <a:lnTo>
                    <a:pt x="217" y="915"/>
                  </a:lnTo>
                  <a:lnTo>
                    <a:pt x="204" y="916"/>
                  </a:lnTo>
                  <a:lnTo>
                    <a:pt x="192" y="916"/>
                  </a:lnTo>
                  <a:lnTo>
                    <a:pt x="179" y="918"/>
                  </a:lnTo>
                  <a:lnTo>
                    <a:pt x="166" y="919"/>
                  </a:lnTo>
                  <a:lnTo>
                    <a:pt x="153" y="920"/>
                  </a:lnTo>
                  <a:lnTo>
                    <a:pt x="140" y="922"/>
                  </a:lnTo>
                  <a:lnTo>
                    <a:pt x="126" y="925"/>
                  </a:lnTo>
                  <a:lnTo>
                    <a:pt x="128" y="911"/>
                  </a:lnTo>
                  <a:lnTo>
                    <a:pt x="134" y="901"/>
                  </a:lnTo>
                  <a:lnTo>
                    <a:pt x="142" y="894"/>
                  </a:lnTo>
                  <a:lnTo>
                    <a:pt x="153" y="888"/>
                  </a:lnTo>
                  <a:lnTo>
                    <a:pt x="165" y="884"/>
                  </a:lnTo>
                  <a:lnTo>
                    <a:pt x="177" y="881"/>
                  </a:lnTo>
                  <a:lnTo>
                    <a:pt x="189" y="876"/>
                  </a:lnTo>
                  <a:lnTo>
                    <a:pt x="199" y="871"/>
                  </a:lnTo>
                  <a:lnTo>
                    <a:pt x="209" y="865"/>
                  </a:lnTo>
                  <a:lnTo>
                    <a:pt x="216" y="856"/>
                  </a:lnTo>
                  <a:lnTo>
                    <a:pt x="210" y="852"/>
                  </a:lnTo>
                  <a:lnTo>
                    <a:pt x="204" y="850"/>
                  </a:lnTo>
                  <a:lnTo>
                    <a:pt x="198" y="850"/>
                  </a:lnTo>
                  <a:lnTo>
                    <a:pt x="192" y="850"/>
                  </a:lnTo>
                  <a:lnTo>
                    <a:pt x="186" y="851"/>
                  </a:lnTo>
                  <a:lnTo>
                    <a:pt x="180" y="852"/>
                  </a:lnTo>
                  <a:lnTo>
                    <a:pt x="174" y="855"/>
                  </a:lnTo>
                  <a:lnTo>
                    <a:pt x="170" y="857"/>
                  </a:lnTo>
                  <a:lnTo>
                    <a:pt x="164" y="858"/>
                  </a:lnTo>
                  <a:lnTo>
                    <a:pt x="159" y="861"/>
                  </a:lnTo>
                  <a:lnTo>
                    <a:pt x="159" y="850"/>
                  </a:lnTo>
                  <a:lnTo>
                    <a:pt x="164" y="842"/>
                  </a:lnTo>
                  <a:lnTo>
                    <a:pt x="171" y="834"/>
                  </a:lnTo>
                  <a:lnTo>
                    <a:pt x="182" y="830"/>
                  </a:lnTo>
                  <a:lnTo>
                    <a:pt x="192" y="825"/>
                  </a:lnTo>
                  <a:lnTo>
                    <a:pt x="204" y="821"/>
                  </a:lnTo>
                  <a:lnTo>
                    <a:pt x="217" y="817"/>
                  </a:lnTo>
                  <a:lnTo>
                    <a:pt x="229" y="812"/>
                  </a:lnTo>
                  <a:lnTo>
                    <a:pt x="240" y="806"/>
                  </a:lnTo>
                  <a:lnTo>
                    <a:pt x="249" y="799"/>
                  </a:lnTo>
                  <a:lnTo>
                    <a:pt x="242" y="792"/>
                  </a:lnTo>
                  <a:lnTo>
                    <a:pt x="236" y="788"/>
                  </a:lnTo>
                  <a:lnTo>
                    <a:pt x="230" y="787"/>
                  </a:lnTo>
                  <a:lnTo>
                    <a:pt x="223" y="788"/>
                  </a:lnTo>
                  <a:lnTo>
                    <a:pt x="217" y="791"/>
                  </a:lnTo>
                  <a:lnTo>
                    <a:pt x="210" y="794"/>
                  </a:lnTo>
                  <a:lnTo>
                    <a:pt x="203" y="798"/>
                  </a:lnTo>
                  <a:lnTo>
                    <a:pt x="197" y="801"/>
                  </a:lnTo>
                  <a:lnTo>
                    <a:pt x="190" y="804"/>
                  </a:lnTo>
                  <a:lnTo>
                    <a:pt x="183" y="804"/>
                  </a:lnTo>
                  <a:lnTo>
                    <a:pt x="185" y="789"/>
                  </a:lnTo>
                  <a:lnTo>
                    <a:pt x="190" y="779"/>
                  </a:lnTo>
                  <a:lnTo>
                    <a:pt x="199" y="771"/>
                  </a:lnTo>
                  <a:lnTo>
                    <a:pt x="209" y="767"/>
                  </a:lnTo>
                  <a:lnTo>
                    <a:pt x="221" y="763"/>
                  </a:lnTo>
                  <a:lnTo>
                    <a:pt x="233" y="760"/>
                  </a:lnTo>
                  <a:lnTo>
                    <a:pt x="245" y="755"/>
                  </a:lnTo>
                  <a:lnTo>
                    <a:pt x="255" y="750"/>
                  </a:lnTo>
                  <a:lnTo>
                    <a:pt x="262" y="742"/>
                  </a:lnTo>
                  <a:lnTo>
                    <a:pt x="268" y="730"/>
                  </a:lnTo>
                  <a:lnTo>
                    <a:pt x="211" y="742"/>
                  </a:lnTo>
                  <a:lnTo>
                    <a:pt x="214" y="728"/>
                  </a:lnTo>
                  <a:lnTo>
                    <a:pt x="220" y="718"/>
                  </a:lnTo>
                  <a:lnTo>
                    <a:pt x="228" y="711"/>
                  </a:lnTo>
                  <a:lnTo>
                    <a:pt x="237" y="706"/>
                  </a:lnTo>
                  <a:lnTo>
                    <a:pt x="248" y="701"/>
                  </a:lnTo>
                  <a:lnTo>
                    <a:pt x="260" y="698"/>
                  </a:lnTo>
                  <a:lnTo>
                    <a:pt x="271" y="694"/>
                  </a:lnTo>
                  <a:lnTo>
                    <a:pt x="281" y="689"/>
                  </a:lnTo>
                  <a:lnTo>
                    <a:pt x="290" y="682"/>
                  </a:lnTo>
                  <a:lnTo>
                    <a:pt x="297" y="673"/>
                  </a:lnTo>
                  <a:lnTo>
                    <a:pt x="240" y="678"/>
                  </a:lnTo>
                  <a:lnTo>
                    <a:pt x="245" y="666"/>
                  </a:lnTo>
                  <a:lnTo>
                    <a:pt x="252" y="657"/>
                  </a:lnTo>
                  <a:lnTo>
                    <a:pt x="261" y="651"/>
                  </a:lnTo>
                  <a:lnTo>
                    <a:pt x="272" y="647"/>
                  </a:lnTo>
                  <a:lnTo>
                    <a:pt x="283" y="644"/>
                  </a:lnTo>
                  <a:lnTo>
                    <a:pt x="293" y="641"/>
                  </a:lnTo>
                  <a:lnTo>
                    <a:pt x="304" y="637"/>
                  </a:lnTo>
                  <a:lnTo>
                    <a:pt x="314" y="632"/>
                  </a:lnTo>
                  <a:lnTo>
                    <a:pt x="321" y="625"/>
                  </a:lnTo>
                  <a:lnTo>
                    <a:pt x="326" y="616"/>
                  </a:lnTo>
                  <a:lnTo>
                    <a:pt x="273" y="621"/>
                  </a:lnTo>
                  <a:lnTo>
                    <a:pt x="279" y="605"/>
                  </a:lnTo>
                  <a:lnTo>
                    <a:pt x="287" y="591"/>
                  </a:lnTo>
                  <a:lnTo>
                    <a:pt x="298" y="580"/>
                  </a:lnTo>
                  <a:lnTo>
                    <a:pt x="309" y="571"/>
                  </a:lnTo>
                  <a:lnTo>
                    <a:pt x="322" y="561"/>
                  </a:lnTo>
                  <a:lnTo>
                    <a:pt x="334" y="553"/>
                  </a:lnTo>
                  <a:lnTo>
                    <a:pt x="347" y="546"/>
                  </a:lnTo>
                  <a:lnTo>
                    <a:pt x="360" y="537"/>
                  </a:lnTo>
                  <a:lnTo>
                    <a:pt x="372" y="528"/>
                  </a:lnTo>
                  <a:lnTo>
                    <a:pt x="383" y="518"/>
                  </a:lnTo>
                  <a:lnTo>
                    <a:pt x="318" y="526"/>
                  </a:lnTo>
                  <a:lnTo>
                    <a:pt x="326" y="516"/>
                  </a:lnTo>
                  <a:lnTo>
                    <a:pt x="335" y="509"/>
                  </a:lnTo>
                  <a:lnTo>
                    <a:pt x="345" y="503"/>
                  </a:lnTo>
                  <a:lnTo>
                    <a:pt x="355" y="497"/>
                  </a:lnTo>
                  <a:lnTo>
                    <a:pt x="366" y="492"/>
                  </a:lnTo>
                  <a:lnTo>
                    <a:pt x="378" y="487"/>
                  </a:lnTo>
                  <a:lnTo>
                    <a:pt x="387" y="483"/>
                  </a:lnTo>
                  <a:lnTo>
                    <a:pt x="397" y="477"/>
                  </a:lnTo>
                  <a:lnTo>
                    <a:pt x="405" y="470"/>
                  </a:lnTo>
                  <a:lnTo>
                    <a:pt x="411" y="461"/>
                  </a:lnTo>
                  <a:lnTo>
                    <a:pt x="347" y="468"/>
                  </a:lnTo>
                  <a:lnTo>
                    <a:pt x="354" y="459"/>
                  </a:lnTo>
                  <a:lnTo>
                    <a:pt x="364" y="453"/>
                  </a:lnTo>
                  <a:lnTo>
                    <a:pt x="373" y="447"/>
                  </a:lnTo>
                  <a:lnTo>
                    <a:pt x="385" y="442"/>
                  </a:lnTo>
                  <a:lnTo>
                    <a:pt x="396" y="438"/>
                  </a:lnTo>
                  <a:lnTo>
                    <a:pt x="406" y="434"/>
                  </a:lnTo>
                  <a:lnTo>
                    <a:pt x="417" y="428"/>
                  </a:lnTo>
                  <a:lnTo>
                    <a:pt x="427" y="422"/>
                  </a:lnTo>
                  <a:lnTo>
                    <a:pt x="434" y="414"/>
                  </a:lnTo>
                  <a:lnTo>
                    <a:pt x="440" y="404"/>
                  </a:lnTo>
                  <a:lnTo>
                    <a:pt x="434" y="402"/>
                  </a:lnTo>
                  <a:lnTo>
                    <a:pt x="427" y="401"/>
                  </a:lnTo>
                  <a:lnTo>
                    <a:pt x="421" y="401"/>
                  </a:lnTo>
                  <a:lnTo>
                    <a:pt x="415" y="402"/>
                  </a:lnTo>
                  <a:lnTo>
                    <a:pt x="409" y="404"/>
                  </a:lnTo>
                  <a:lnTo>
                    <a:pt x="404" y="408"/>
                  </a:lnTo>
                  <a:lnTo>
                    <a:pt x="398" y="410"/>
                  </a:lnTo>
                  <a:lnTo>
                    <a:pt x="393" y="414"/>
                  </a:lnTo>
                  <a:lnTo>
                    <a:pt x="387" y="417"/>
                  </a:lnTo>
                  <a:lnTo>
                    <a:pt x="383" y="421"/>
                  </a:lnTo>
                  <a:lnTo>
                    <a:pt x="381" y="410"/>
                  </a:lnTo>
                  <a:lnTo>
                    <a:pt x="386" y="402"/>
                  </a:lnTo>
                  <a:lnTo>
                    <a:pt x="392" y="395"/>
                  </a:lnTo>
                  <a:lnTo>
                    <a:pt x="402" y="390"/>
                  </a:lnTo>
                  <a:lnTo>
                    <a:pt x="412" y="385"/>
                  </a:lnTo>
                  <a:lnTo>
                    <a:pt x="424" y="382"/>
                  </a:lnTo>
                  <a:lnTo>
                    <a:pt x="436" y="377"/>
                  </a:lnTo>
                  <a:lnTo>
                    <a:pt x="447" y="371"/>
                  </a:lnTo>
                  <a:lnTo>
                    <a:pt x="455" y="364"/>
                  </a:lnTo>
                  <a:lnTo>
                    <a:pt x="461" y="354"/>
                  </a:lnTo>
                  <a:lnTo>
                    <a:pt x="456" y="351"/>
                  </a:lnTo>
                  <a:lnTo>
                    <a:pt x="450" y="348"/>
                  </a:lnTo>
                  <a:lnTo>
                    <a:pt x="446" y="347"/>
                  </a:lnTo>
                  <a:lnTo>
                    <a:pt x="441" y="348"/>
                  </a:lnTo>
                  <a:lnTo>
                    <a:pt x="435" y="350"/>
                  </a:lnTo>
                  <a:lnTo>
                    <a:pt x="430" y="352"/>
                  </a:lnTo>
                  <a:lnTo>
                    <a:pt x="425" y="356"/>
                  </a:lnTo>
                  <a:lnTo>
                    <a:pt x="421" y="358"/>
                  </a:lnTo>
                  <a:lnTo>
                    <a:pt x="416" y="362"/>
                  </a:lnTo>
                  <a:lnTo>
                    <a:pt x="411" y="364"/>
                  </a:lnTo>
                  <a:lnTo>
                    <a:pt x="416" y="358"/>
                  </a:lnTo>
                  <a:lnTo>
                    <a:pt x="424" y="352"/>
                  </a:lnTo>
                  <a:lnTo>
                    <a:pt x="433" y="347"/>
                  </a:lnTo>
                  <a:lnTo>
                    <a:pt x="443" y="341"/>
                  </a:lnTo>
                  <a:lnTo>
                    <a:pt x="453" y="337"/>
                  </a:lnTo>
                  <a:lnTo>
                    <a:pt x="462" y="331"/>
                  </a:lnTo>
                  <a:lnTo>
                    <a:pt x="468" y="325"/>
                  </a:lnTo>
                  <a:lnTo>
                    <a:pt x="473" y="319"/>
                  </a:lnTo>
                  <a:lnTo>
                    <a:pt x="473" y="310"/>
                  </a:lnTo>
                  <a:lnTo>
                    <a:pt x="468" y="302"/>
                  </a:lnTo>
                  <a:lnTo>
                    <a:pt x="440" y="319"/>
                  </a:lnTo>
                  <a:lnTo>
                    <a:pt x="447" y="310"/>
                  </a:lnTo>
                  <a:lnTo>
                    <a:pt x="455" y="304"/>
                  </a:lnTo>
                  <a:lnTo>
                    <a:pt x="465" y="299"/>
                  </a:lnTo>
                  <a:lnTo>
                    <a:pt x="474" y="293"/>
                  </a:lnTo>
                  <a:lnTo>
                    <a:pt x="485" y="288"/>
                  </a:lnTo>
                  <a:lnTo>
                    <a:pt x="496" y="283"/>
                  </a:lnTo>
                  <a:lnTo>
                    <a:pt x="505" y="277"/>
                  </a:lnTo>
                  <a:lnTo>
                    <a:pt x="515" y="271"/>
                  </a:lnTo>
                  <a:lnTo>
                    <a:pt x="523" y="265"/>
                  </a:lnTo>
                  <a:lnTo>
                    <a:pt x="530" y="257"/>
                  </a:lnTo>
                  <a:lnTo>
                    <a:pt x="523" y="252"/>
                  </a:lnTo>
                  <a:lnTo>
                    <a:pt x="516" y="250"/>
                  </a:lnTo>
                  <a:lnTo>
                    <a:pt x="510" y="251"/>
                  </a:lnTo>
                  <a:lnTo>
                    <a:pt x="504" y="253"/>
                  </a:lnTo>
                  <a:lnTo>
                    <a:pt x="498" y="257"/>
                  </a:lnTo>
                  <a:lnTo>
                    <a:pt x="492" y="261"/>
                  </a:lnTo>
                  <a:lnTo>
                    <a:pt x="487" y="263"/>
                  </a:lnTo>
                  <a:lnTo>
                    <a:pt x="483" y="265"/>
                  </a:lnTo>
                  <a:lnTo>
                    <a:pt x="478" y="265"/>
                  </a:lnTo>
                  <a:lnTo>
                    <a:pt x="473" y="262"/>
                  </a:lnTo>
                  <a:lnTo>
                    <a:pt x="480" y="251"/>
                  </a:lnTo>
                  <a:lnTo>
                    <a:pt x="490" y="243"/>
                  </a:lnTo>
                  <a:lnTo>
                    <a:pt x="500" y="237"/>
                  </a:lnTo>
                  <a:lnTo>
                    <a:pt x="513" y="232"/>
                  </a:lnTo>
                  <a:lnTo>
                    <a:pt x="525" y="228"/>
                  </a:lnTo>
                  <a:lnTo>
                    <a:pt x="538" y="225"/>
                  </a:lnTo>
                  <a:lnTo>
                    <a:pt x="550" y="220"/>
                  </a:lnTo>
                  <a:lnTo>
                    <a:pt x="561" y="214"/>
                  </a:lnTo>
                  <a:lnTo>
                    <a:pt x="569" y="205"/>
                  </a:lnTo>
                  <a:lnTo>
                    <a:pt x="575" y="193"/>
                  </a:lnTo>
                  <a:lnTo>
                    <a:pt x="569" y="190"/>
                  </a:lnTo>
                  <a:lnTo>
                    <a:pt x="562" y="190"/>
                  </a:lnTo>
                  <a:lnTo>
                    <a:pt x="556" y="192"/>
                  </a:lnTo>
                  <a:lnTo>
                    <a:pt x="550" y="193"/>
                  </a:lnTo>
                  <a:lnTo>
                    <a:pt x="544" y="196"/>
                  </a:lnTo>
                  <a:lnTo>
                    <a:pt x="538" y="199"/>
                  </a:lnTo>
                  <a:lnTo>
                    <a:pt x="533" y="202"/>
                  </a:lnTo>
                  <a:lnTo>
                    <a:pt x="525" y="206"/>
                  </a:lnTo>
                  <a:lnTo>
                    <a:pt x="519" y="209"/>
                  </a:lnTo>
                  <a:lnTo>
                    <a:pt x="513" y="212"/>
                  </a:lnTo>
                  <a:lnTo>
                    <a:pt x="513" y="196"/>
                  </a:lnTo>
                  <a:lnTo>
                    <a:pt x="521" y="186"/>
                  </a:lnTo>
                  <a:lnTo>
                    <a:pt x="531" y="179"/>
                  </a:lnTo>
                  <a:lnTo>
                    <a:pt x="544" y="174"/>
                  </a:lnTo>
                  <a:lnTo>
                    <a:pt x="559" y="170"/>
                  </a:lnTo>
                  <a:lnTo>
                    <a:pt x="573" y="167"/>
                  </a:lnTo>
                  <a:lnTo>
                    <a:pt x="585" y="163"/>
                  </a:lnTo>
                  <a:lnTo>
                    <a:pt x="593" y="156"/>
                  </a:lnTo>
                  <a:lnTo>
                    <a:pt x="596" y="146"/>
                  </a:lnTo>
                  <a:lnTo>
                    <a:pt x="592" y="131"/>
                  </a:lnTo>
                  <a:lnTo>
                    <a:pt x="559" y="148"/>
                  </a:lnTo>
                  <a:lnTo>
                    <a:pt x="559" y="139"/>
                  </a:lnTo>
                  <a:lnTo>
                    <a:pt x="562" y="135"/>
                  </a:lnTo>
                  <a:lnTo>
                    <a:pt x="568" y="130"/>
                  </a:lnTo>
                  <a:lnTo>
                    <a:pt x="578" y="127"/>
                  </a:lnTo>
                  <a:lnTo>
                    <a:pt x="587" y="125"/>
                  </a:lnTo>
                  <a:lnTo>
                    <a:pt x="597" y="123"/>
                  </a:lnTo>
                  <a:lnTo>
                    <a:pt x="606" y="119"/>
                  </a:lnTo>
                  <a:lnTo>
                    <a:pt x="613" y="114"/>
                  </a:lnTo>
                  <a:lnTo>
                    <a:pt x="618" y="107"/>
                  </a:lnTo>
                  <a:lnTo>
                    <a:pt x="621" y="98"/>
                  </a:lnTo>
                  <a:lnTo>
                    <a:pt x="587" y="98"/>
                  </a:lnTo>
                  <a:lnTo>
                    <a:pt x="593" y="91"/>
                  </a:lnTo>
                  <a:lnTo>
                    <a:pt x="600" y="85"/>
                  </a:lnTo>
                  <a:lnTo>
                    <a:pt x="609" y="81"/>
                  </a:lnTo>
                  <a:lnTo>
                    <a:pt x="618" y="77"/>
                  </a:lnTo>
                  <a:lnTo>
                    <a:pt x="627" y="75"/>
                  </a:lnTo>
                  <a:lnTo>
                    <a:pt x="634" y="72"/>
                  </a:lnTo>
                  <a:lnTo>
                    <a:pt x="641" y="68"/>
                  </a:lnTo>
                  <a:lnTo>
                    <a:pt x="644" y="62"/>
                  </a:lnTo>
                  <a:lnTo>
                    <a:pt x="646" y="55"/>
                  </a:lnTo>
                  <a:lnTo>
                    <a:pt x="644" y="45"/>
                  </a:lnTo>
                  <a:lnTo>
                    <a:pt x="628" y="45"/>
                  </a:lnTo>
                  <a:lnTo>
                    <a:pt x="631" y="41"/>
                  </a:lnTo>
                  <a:lnTo>
                    <a:pt x="635" y="36"/>
                  </a:lnTo>
                  <a:lnTo>
                    <a:pt x="638" y="30"/>
                  </a:lnTo>
                  <a:lnTo>
                    <a:pt x="642" y="24"/>
                  </a:lnTo>
                  <a:lnTo>
                    <a:pt x="644" y="18"/>
                  </a:lnTo>
                  <a:lnTo>
                    <a:pt x="649" y="12"/>
                  </a:lnTo>
                  <a:lnTo>
                    <a:pt x="653" y="9"/>
                  </a:lnTo>
                  <a:lnTo>
                    <a:pt x="659" y="5"/>
                  </a:lnTo>
                  <a:lnTo>
                    <a:pt x="665" y="4"/>
                  </a:lnTo>
                  <a:lnTo>
                    <a:pt x="673" y="5"/>
                  </a:lnTo>
                  <a:lnTo>
                    <a:pt x="681" y="12"/>
                  </a:lnTo>
                  <a:lnTo>
                    <a:pt x="688" y="15"/>
                  </a:lnTo>
                  <a:lnTo>
                    <a:pt x="697" y="16"/>
                  </a:lnTo>
                  <a:lnTo>
                    <a:pt x="704" y="13"/>
                  </a:lnTo>
                  <a:lnTo>
                    <a:pt x="711" y="10"/>
                  </a:lnTo>
                  <a:lnTo>
                    <a:pt x="719" y="7"/>
                  </a:lnTo>
                  <a:lnTo>
                    <a:pt x="726" y="5"/>
                  </a:lnTo>
                  <a:lnTo>
                    <a:pt x="735" y="4"/>
                  </a:lnTo>
                  <a:lnTo>
                    <a:pt x="744" y="6"/>
                  </a:lnTo>
                  <a:lnTo>
                    <a:pt x="754" y="12"/>
                  </a:lnTo>
                  <a:lnTo>
                    <a:pt x="761" y="7"/>
                  </a:lnTo>
                  <a:lnTo>
                    <a:pt x="768" y="4"/>
                  </a:lnTo>
                  <a:lnTo>
                    <a:pt x="776" y="3"/>
                  </a:lnTo>
                  <a:lnTo>
                    <a:pt x="785" y="4"/>
                  </a:lnTo>
                  <a:lnTo>
                    <a:pt x="794" y="4"/>
                  </a:lnTo>
                  <a:lnTo>
                    <a:pt x="803" y="5"/>
                  </a:lnTo>
                  <a:lnTo>
                    <a:pt x="812" y="6"/>
                  </a:lnTo>
                  <a:lnTo>
                    <a:pt x="822" y="6"/>
                  </a:lnTo>
                  <a:lnTo>
                    <a:pt x="831" y="4"/>
                  </a:lnTo>
                  <a:lnTo>
                    <a:pt x="839" y="0"/>
                  </a:lnTo>
                  <a:lnTo>
                    <a:pt x="839" y="0"/>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6" name="Freeform 44"/>
            <p:cNvSpPr>
              <a:spLocks/>
            </p:cNvSpPr>
            <p:nvPr/>
          </p:nvSpPr>
          <p:spPr bwMode="auto">
            <a:xfrm>
              <a:off x="2970" y="2403"/>
              <a:ext cx="4" cy="5"/>
            </a:xfrm>
            <a:custGeom>
              <a:avLst/>
              <a:gdLst>
                <a:gd name="T0" fmla="*/ 21 w 22"/>
                <a:gd name="T1" fmla="*/ 28 h 28"/>
                <a:gd name="T2" fmla="*/ 0 w 22"/>
                <a:gd name="T3" fmla="*/ 28 h 28"/>
                <a:gd name="T4" fmla="*/ 16 w 22"/>
                <a:gd name="T5" fmla="*/ 0 h 28"/>
                <a:gd name="T6" fmla="*/ 19 w 22"/>
                <a:gd name="T7" fmla="*/ 2 h 28"/>
                <a:gd name="T8" fmla="*/ 20 w 22"/>
                <a:gd name="T9" fmla="*/ 4 h 28"/>
                <a:gd name="T10" fmla="*/ 21 w 22"/>
                <a:gd name="T11" fmla="*/ 7 h 28"/>
                <a:gd name="T12" fmla="*/ 22 w 22"/>
                <a:gd name="T13" fmla="*/ 10 h 28"/>
                <a:gd name="T14" fmla="*/ 22 w 22"/>
                <a:gd name="T15" fmla="*/ 13 h 28"/>
                <a:gd name="T16" fmla="*/ 22 w 22"/>
                <a:gd name="T17" fmla="*/ 16 h 28"/>
                <a:gd name="T18" fmla="*/ 22 w 22"/>
                <a:gd name="T19" fmla="*/ 19 h 28"/>
                <a:gd name="T20" fmla="*/ 21 w 22"/>
                <a:gd name="T21" fmla="*/ 22 h 28"/>
                <a:gd name="T22" fmla="*/ 21 w 22"/>
                <a:gd name="T23" fmla="*/ 25 h 28"/>
                <a:gd name="T24" fmla="*/ 21 w 22"/>
                <a:gd name="T25" fmla="*/ 28 h 28"/>
                <a:gd name="T26" fmla="*/ 21 w 22"/>
                <a:gd name="T2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28">
                  <a:moveTo>
                    <a:pt x="21" y="28"/>
                  </a:moveTo>
                  <a:lnTo>
                    <a:pt x="0" y="28"/>
                  </a:lnTo>
                  <a:lnTo>
                    <a:pt x="16" y="0"/>
                  </a:lnTo>
                  <a:lnTo>
                    <a:pt x="19" y="2"/>
                  </a:lnTo>
                  <a:lnTo>
                    <a:pt x="20" y="4"/>
                  </a:lnTo>
                  <a:lnTo>
                    <a:pt x="21" y="7"/>
                  </a:lnTo>
                  <a:lnTo>
                    <a:pt x="22" y="10"/>
                  </a:lnTo>
                  <a:lnTo>
                    <a:pt x="22" y="13"/>
                  </a:lnTo>
                  <a:lnTo>
                    <a:pt x="22" y="16"/>
                  </a:lnTo>
                  <a:lnTo>
                    <a:pt x="22" y="19"/>
                  </a:lnTo>
                  <a:lnTo>
                    <a:pt x="21" y="22"/>
                  </a:lnTo>
                  <a:lnTo>
                    <a:pt x="21" y="25"/>
                  </a:lnTo>
                  <a:lnTo>
                    <a:pt x="21" y="28"/>
                  </a:lnTo>
                  <a:lnTo>
                    <a:pt x="21" y="28"/>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7" name="Freeform 45"/>
            <p:cNvSpPr>
              <a:spLocks/>
            </p:cNvSpPr>
            <p:nvPr/>
          </p:nvSpPr>
          <p:spPr bwMode="auto">
            <a:xfrm>
              <a:off x="2970" y="2416"/>
              <a:ext cx="37" cy="18"/>
            </a:xfrm>
            <a:custGeom>
              <a:avLst/>
              <a:gdLst>
                <a:gd name="T0" fmla="*/ 223 w 224"/>
                <a:gd name="T1" fmla="*/ 37 h 105"/>
                <a:gd name="T2" fmla="*/ 224 w 224"/>
                <a:gd name="T3" fmla="*/ 49 h 105"/>
                <a:gd name="T4" fmla="*/ 224 w 224"/>
                <a:gd name="T5" fmla="*/ 61 h 105"/>
                <a:gd name="T6" fmla="*/ 223 w 224"/>
                <a:gd name="T7" fmla="*/ 71 h 105"/>
                <a:gd name="T8" fmla="*/ 221 w 224"/>
                <a:gd name="T9" fmla="*/ 83 h 105"/>
                <a:gd name="T10" fmla="*/ 206 w 224"/>
                <a:gd name="T11" fmla="*/ 88 h 105"/>
                <a:gd name="T12" fmla="*/ 206 w 224"/>
                <a:gd name="T13" fmla="*/ 83 h 105"/>
                <a:gd name="T14" fmla="*/ 204 w 224"/>
                <a:gd name="T15" fmla="*/ 80 h 105"/>
                <a:gd name="T16" fmla="*/ 202 w 224"/>
                <a:gd name="T17" fmla="*/ 76 h 105"/>
                <a:gd name="T18" fmla="*/ 198 w 224"/>
                <a:gd name="T19" fmla="*/ 74 h 105"/>
                <a:gd name="T20" fmla="*/ 194 w 224"/>
                <a:gd name="T21" fmla="*/ 71 h 105"/>
                <a:gd name="T22" fmla="*/ 159 w 224"/>
                <a:gd name="T23" fmla="*/ 80 h 105"/>
                <a:gd name="T24" fmla="*/ 124 w 224"/>
                <a:gd name="T25" fmla="*/ 89 h 105"/>
                <a:gd name="T26" fmla="*/ 89 w 224"/>
                <a:gd name="T27" fmla="*/ 98 h 105"/>
                <a:gd name="T28" fmla="*/ 52 w 224"/>
                <a:gd name="T29" fmla="*/ 102 h 105"/>
                <a:gd name="T30" fmla="*/ 11 w 224"/>
                <a:gd name="T31" fmla="*/ 105 h 105"/>
                <a:gd name="T32" fmla="*/ 5 w 224"/>
                <a:gd name="T33" fmla="*/ 94 h 105"/>
                <a:gd name="T34" fmla="*/ 2 w 224"/>
                <a:gd name="T35" fmla="*/ 81 h 105"/>
                <a:gd name="T36" fmla="*/ 0 w 224"/>
                <a:gd name="T37" fmla="*/ 68 h 105"/>
                <a:gd name="T38" fmla="*/ 2 w 224"/>
                <a:gd name="T39" fmla="*/ 55 h 105"/>
                <a:gd name="T40" fmla="*/ 6 w 224"/>
                <a:gd name="T41" fmla="*/ 43 h 105"/>
                <a:gd name="T42" fmla="*/ 17 w 224"/>
                <a:gd name="T43" fmla="*/ 49 h 105"/>
                <a:gd name="T44" fmla="*/ 27 w 224"/>
                <a:gd name="T45" fmla="*/ 57 h 105"/>
                <a:gd name="T46" fmla="*/ 35 w 224"/>
                <a:gd name="T47" fmla="*/ 65 h 105"/>
                <a:gd name="T48" fmla="*/ 46 w 224"/>
                <a:gd name="T49" fmla="*/ 75 h 105"/>
                <a:gd name="T50" fmla="*/ 59 w 224"/>
                <a:gd name="T51" fmla="*/ 83 h 105"/>
                <a:gd name="T52" fmla="*/ 78 w 224"/>
                <a:gd name="T53" fmla="*/ 83 h 105"/>
                <a:gd name="T54" fmla="*/ 90 w 224"/>
                <a:gd name="T55" fmla="*/ 73 h 105"/>
                <a:gd name="T56" fmla="*/ 97 w 224"/>
                <a:gd name="T57" fmla="*/ 58 h 105"/>
                <a:gd name="T58" fmla="*/ 103 w 224"/>
                <a:gd name="T59" fmla="*/ 43 h 105"/>
                <a:gd name="T60" fmla="*/ 109 w 224"/>
                <a:gd name="T61" fmla="*/ 31 h 105"/>
                <a:gd name="T62" fmla="*/ 117 w 224"/>
                <a:gd name="T63" fmla="*/ 35 h 105"/>
                <a:gd name="T64" fmla="*/ 124 w 224"/>
                <a:gd name="T65" fmla="*/ 38 h 105"/>
                <a:gd name="T66" fmla="*/ 131 w 224"/>
                <a:gd name="T67" fmla="*/ 42 h 105"/>
                <a:gd name="T68" fmla="*/ 140 w 224"/>
                <a:gd name="T69" fmla="*/ 44 h 105"/>
                <a:gd name="T70" fmla="*/ 149 w 224"/>
                <a:gd name="T71" fmla="*/ 43 h 105"/>
                <a:gd name="T72" fmla="*/ 160 w 224"/>
                <a:gd name="T73" fmla="*/ 31 h 105"/>
                <a:gd name="T74" fmla="*/ 167 w 224"/>
                <a:gd name="T75" fmla="*/ 17 h 105"/>
                <a:gd name="T76" fmla="*/ 174 w 224"/>
                <a:gd name="T77" fmla="*/ 5 h 105"/>
                <a:gd name="T78" fmla="*/ 185 w 224"/>
                <a:gd name="T79" fmla="*/ 0 h 105"/>
                <a:gd name="T80" fmla="*/ 202 w 224"/>
                <a:gd name="T81" fmla="*/ 7 h 105"/>
                <a:gd name="T82" fmla="*/ 205 w 224"/>
                <a:gd name="T83" fmla="*/ 13 h 105"/>
                <a:gd name="T84" fmla="*/ 207 w 224"/>
                <a:gd name="T85" fmla="*/ 20 h 105"/>
                <a:gd name="T86" fmla="*/ 210 w 224"/>
                <a:gd name="T87" fmla="*/ 27 h 105"/>
                <a:gd name="T88" fmla="*/ 215 w 224"/>
                <a:gd name="T89" fmla="*/ 32 h 105"/>
                <a:gd name="T90" fmla="*/ 223 w 224"/>
                <a:gd name="T91" fmla="*/ 3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24" h="105">
                  <a:moveTo>
                    <a:pt x="223" y="31"/>
                  </a:moveTo>
                  <a:lnTo>
                    <a:pt x="223" y="37"/>
                  </a:lnTo>
                  <a:lnTo>
                    <a:pt x="223" y="43"/>
                  </a:lnTo>
                  <a:lnTo>
                    <a:pt x="224" y="49"/>
                  </a:lnTo>
                  <a:lnTo>
                    <a:pt x="224" y="55"/>
                  </a:lnTo>
                  <a:lnTo>
                    <a:pt x="224" y="61"/>
                  </a:lnTo>
                  <a:lnTo>
                    <a:pt x="224" y="67"/>
                  </a:lnTo>
                  <a:lnTo>
                    <a:pt x="223" y="71"/>
                  </a:lnTo>
                  <a:lnTo>
                    <a:pt x="222" y="77"/>
                  </a:lnTo>
                  <a:lnTo>
                    <a:pt x="221" y="83"/>
                  </a:lnTo>
                  <a:lnTo>
                    <a:pt x="218" y="88"/>
                  </a:lnTo>
                  <a:lnTo>
                    <a:pt x="206" y="88"/>
                  </a:lnTo>
                  <a:lnTo>
                    <a:pt x="206" y="86"/>
                  </a:lnTo>
                  <a:lnTo>
                    <a:pt x="206" y="83"/>
                  </a:lnTo>
                  <a:lnTo>
                    <a:pt x="205" y="81"/>
                  </a:lnTo>
                  <a:lnTo>
                    <a:pt x="204" y="80"/>
                  </a:lnTo>
                  <a:lnTo>
                    <a:pt x="203" y="77"/>
                  </a:lnTo>
                  <a:lnTo>
                    <a:pt x="202" y="76"/>
                  </a:lnTo>
                  <a:lnTo>
                    <a:pt x="199" y="75"/>
                  </a:lnTo>
                  <a:lnTo>
                    <a:pt x="198" y="74"/>
                  </a:lnTo>
                  <a:lnTo>
                    <a:pt x="196" y="73"/>
                  </a:lnTo>
                  <a:lnTo>
                    <a:pt x="194" y="71"/>
                  </a:lnTo>
                  <a:lnTo>
                    <a:pt x="177" y="76"/>
                  </a:lnTo>
                  <a:lnTo>
                    <a:pt x="159" y="80"/>
                  </a:lnTo>
                  <a:lnTo>
                    <a:pt x="141" y="84"/>
                  </a:lnTo>
                  <a:lnTo>
                    <a:pt x="124" y="89"/>
                  </a:lnTo>
                  <a:lnTo>
                    <a:pt x="106" y="93"/>
                  </a:lnTo>
                  <a:lnTo>
                    <a:pt x="89" y="98"/>
                  </a:lnTo>
                  <a:lnTo>
                    <a:pt x="71" y="100"/>
                  </a:lnTo>
                  <a:lnTo>
                    <a:pt x="52" y="102"/>
                  </a:lnTo>
                  <a:lnTo>
                    <a:pt x="31" y="103"/>
                  </a:lnTo>
                  <a:lnTo>
                    <a:pt x="11" y="105"/>
                  </a:lnTo>
                  <a:lnTo>
                    <a:pt x="9" y="99"/>
                  </a:lnTo>
                  <a:lnTo>
                    <a:pt x="5" y="94"/>
                  </a:lnTo>
                  <a:lnTo>
                    <a:pt x="4" y="88"/>
                  </a:lnTo>
                  <a:lnTo>
                    <a:pt x="2" y="81"/>
                  </a:lnTo>
                  <a:lnTo>
                    <a:pt x="0" y="75"/>
                  </a:lnTo>
                  <a:lnTo>
                    <a:pt x="0" y="68"/>
                  </a:lnTo>
                  <a:lnTo>
                    <a:pt x="0" y="62"/>
                  </a:lnTo>
                  <a:lnTo>
                    <a:pt x="2" y="55"/>
                  </a:lnTo>
                  <a:lnTo>
                    <a:pt x="3" y="49"/>
                  </a:lnTo>
                  <a:lnTo>
                    <a:pt x="6" y="43"/>
                  </a:lnTo>
                  <a:lnTo>
                    <a:pt x="11" y="45"/>
                  </a:lnTo>
                  <a:lnTo>
                    <a:pt x="17" y="49"/>
                  </a:lnTo>
                  <a:lnTo>
                    <a:pt x="22" y="52"/>
                  </a:lnTo>
                  <a:lnTo>
                    <a:pt x="27" y="57"/>
                  </a:lnTo>
                  <a:lnTo>
                    <a:pt x="30" y="61"/>
                  </a:lnTo>
                  <a:lnTo>
                    <a:pt x="35" y="65"/>
                  </a:lnTo>
                  <a:lnTo>
                    <a:pt x="41" y="70"/>
                  </a:lnTo>
                  <a:lnTo>
                    <a:pt x="46" y="75"/>
                  </a:lnTo>
                  <a:lnTo>
                    <a:pt x="52" y="80"/>
                  </a:lnTo>
                  <a:lnTo>
                    <a:pt x="59" y="83"/>
                  </a:lnTo>
                  <a:lnTo>
                    <a:pt x="69" y="84"/>
                  </a:lnTo>
                  <a:lnTo>
                    <a:pt x="78" y="83"/>
                  </a:lnTo>
                  <a:lnTo>
                    <a:pt x="84" y="79"/>
                  </a:lnTo>
                  <a:lnTo>
                    <a:pt x="90" y="73"/>
                  </a:lnTo>
                  <a:lnTo>
                    <a:pt x="93" y="65"/>
                  </a:lnTo>
                  <a:lnTo>
                    <a:pt x="97" y="58"/>
                  </a:lnTo>
                  <a:lnTo>
                    <a:pt x="99" y="50"/>
                  </a:lnTo>
                  <a:lnTo>
                    <a:pt x="103" y="43"/>
                  </a:lnTo>
                  <a:lnTo>
                    <a:pt x="105" y="36"/>
                  </a:lnTo>
                  <a:lnTo>
                    <a:pt x="109" y="31"/>
                  </a:lnTo>
                  <a:lnTo>
                    <a:pt x="112" y="32"/>
                  </a:lnTo>
                  <a:lnTo>
                    <a:pt x="117" y="35"/>
                  </a:lnTo>
                  <a:lnTo>
                    <a:pt x="121" y="37"/>
                  </a:lnTo>
                  <a:lnTo>
                    <a:pt x="124" y="38"/>
                  </a:lnTo>
                  <a:lnTo>
                    <a:pt x="128" y="40"/>
                  </a:lnTo>
                  <a:lnTo>
                    <a:pt x="131" y="42"/>
                  </a:lnTo>
                  <a:lnTo>
                    <a:pt x="136" y="43"/>
                  </a:lnTo>
                  <a:lnTo>
                    <a:pt x="140" y="44"/>
                  </a:lnTo>
                  <a:lnTo>
                    <a:pt x="144" y="44"/>
                  </a:lnTo>
                  <a:lnTo>
                    <a:pt x="149" y="43"/>
                  </a:lnTo>
                  <a:lnTo>
                    <a:pt x="155" y="38"/>
                  </a:lnTo>
                  <a:lnTo>
                    <a:pt x="160" y="31"/>
                  </a:lnTo>
                  <a:lnTo>
                    <a:pt x="163" y="24"/>
                  </a:lnTo>
                  <a:lnTo>
                    <a:pt x="167" y="17"/>
                  </a:lnTo>
                  <a:lnTo>
                    <a:pt x="169" y="11"/>
                  </a:lnTo>
                  <a:lnTo>
                    <a:pt x="174" y="5"/>
                  </a:lnTo>
                  <a:lnTo>
                    <a:pt x="179" y="1"/>
                  </a:lnTo>
                  <a:lnTo>
                    <a:pt x="185" y="0"/>
                  </a:lnTo>
                  <a:lnTo>
                    <a:pt x="192" y="2"/>
                  </a:lnTo>
                  <a:lnTo>
                    <a:pt x="202" y="7"/>
                  </a:lnTo>
                  <a:lnTo>
                    <a:pt x="204" y="10"/>
                  </a:lnTo>
                  <a:lnTo>
                    <a:pt x="205" y="13"/>
                  </a:lnTo>
                  <a:lnTo>
                    <a:pt x="206" y="17"/>
                  </a:lnTo>
                  <a:lnTo>
                    <a:pt x="207" y="20"/>
                  </a:lnTo>
                  <a:lnTo>
                    <a:pt x="209" y="24"/>
                  </a:lnTo>
                  <a:lnTo>
                    <a:pt x="210" y="27"/>
                  </a:lnTo>
                  <a:lnTo>
                    <a:pt x="211" y="30"/>
                  </a:lnTo>
                  <a:lnTo>
                    <a:pt x="215" y="32"/>
                  </a:lnTo>
                  <a:lnTo>
                    <a:pt x="218" y="32"/>
                  </a:lnTo>
                  <a:lnTo>
                    <a:pt x="223" y="31"/>
                  </a:lnTo>
                  <a:lnTo>
                    <a:pt x="223"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8" name="Freeform 46"/>
            <p:cNvSpPr>
              <a:spLocks/>
            </p:cNvSpPr>
            <p:nvPr/>
          </p:nvSpPr>
          <p:spPr bwMode="auto">
            <a:xfrm>
              <a:off x="2959" y="2425"/>
              <a:ext cx="3" cy="3"/>
            </a:xfrm>
            <a:custGeom>
              <a:avLst/>
              <a:gdLst>
                <a:gd name="T0" fmla="*/ 0 w 17"/>
                <a:gd name="T1" fmla="*/ 16 h 16"/>
                <a:gd name="T2" fmla="*/ 8 w 17"/>
                <a:gd name="T3" fmla="*/ 0 h 16"/>
                <a:gd name="T4" fmla="*/ 17 w 17"/>
                <a:gd name="T5" fmla="*/ 0 h 16"/>
                <a:gd name="T6" fmla="*/ 0 w 17"/>
                <a:gd name="T7" fmla="*/ 16 h 16"/>
                <a:gd name="T8" fmla="*/ 0 w 17"/>
                <a:gd name="T9" fmla="*/ 16 h 16"/>
              </a:gdLst>
              <a:ahLst/>
              <a:cxnLst>
                <a:cxn ang="0">
                  <a:pos x="T0" y="T1"/>
                </a:cxn>
                <a:cxn ang="0">
                  <a:pos x="T2" y="T3"/>
                </a:cxn>
                <a:cxn ang="0">
                  <a:pos x="T4" y="T5"/>
                </a:cxn>
                <a:cxn ang="0">
                  <a:pos x="T6" y="T7"/>
                </a:cxn>
                <a:cxn ang="0">
                  <a:pos x="T8" y="T9"/>
                </a:cxn>
              </a:cxnLst>
              <a:rect l="0" t="0" r="r" b="b"/>
              <a:pathLst>
                <a:path w="17" h="16">
                  <a:moveTo>
                    <a:pt x="0" y="16"/>
                  </a:moveTo>
                  <a:lnTo>
                    <a:pt x="8" y="0"/>
                  </a:lnTo>
                  <a:lnTo>
                    <a:pt x="17" y="0"/>
                  </a:lnTo>
                  <a:lnTo>
                    <a:pt x="0" y="16"/>
                  </a:lnTo>
                  <a:lnTo>
                    <a:pt x="0" y="16"/>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399" name="Freeform 47"/>
            <p:cNvSpPr>
              <a:spLocks/>
            </p:cNvSpPr>
            <p:nvPr/>
          </p:nvSpPr>
          <p:spPr bwMode="auto">
            <a:xfrm>
              <a:off x="3011" y="2427"/>
              <a:ext cx="5" cy="4"/>
            </a:xfrm>
            <a:custGeom>
              <a:avLst/>
              <a:gdLst>
                <a:gd name="T0" fmla="*/ 33 w 33"/>
                <a:gd name="T1" fmla="*/ 19 h 24"/>
                <a:gd name="T2" fmla="*/ 32 w 33"/>
                <a:gd name="T3" fmla="*/ 22 h 24"/>
                <a:gd name="T4" fmla="*/ 29 w 33"/>
                <a:gd name="T5" fmla="*/ 23 h 24"/>
                <a:gd name="T6" fmla="*/ 27 w 33"/>
                <a:gd name="T7" fmla="*/ 24 h 24"/>
                <a:gd name="T8" fmla="*/ 24 w 33"/>
                <a:gd name="T9" fmla="*/ 24 h 24"/>
                <a:gd name="T10" fmla="*/ 20 w 33"/>
                <a:gd name="T11" fmla="*/ 24 h 24"/>
                <a:gd name="T12" fmla="*/ 15 w 33"/>
                <a:gd name="T13" fmla="*/ 24 h 24"/>
                <a:gd name="T14" fmla="*/ 12 w 33"/>
                <a:gd name="T15" fmla="*/ 24 h 24"/>
                <a:gd name="T16" fmla="*/ 7 w 33"/>
                <a:gd name="T17" fmla="*/ 23 h 24"/>
                <a:gd name="T18" fmla="*/ 3 w 33"/>
                <a:gd name="T19" fmla="*/ 24 h 24"/>
                <a:gd name="T20" fmla="*/ 0 w 33"/>
                <a:gd name="T21" fmla="*/ 24 h 24"/>
                <a:gd name="T22" fmla="*/ 0 w 33"/>
                <a:gd name="T23" fmla="*/ 0 h 24"/>
                <a:gd name="T24" fmla="*/ 5 w 33"/>
                <a:gd name="T25" fmla="*/ 0 h 24"/>
                <a:gd name="T26" fmla="*/ 9 w 33"/>
                <a:gd name="T27" fmla="*/ 0 h 24"/>
                <a:gd name="T28" fmla="*/ 14 w 33"/>
                <a:gd name="T29" fmla="*/ 0 h 24"/>
                <a:gd name="T30" fmla="*/ 19 w 33"/>
                <a:gd name="T31" fmla="*/ 0 h 24"/>
                <a:gd name="T32" fmla="*/ 22 w 33"/>
                <a:gd name="T33" fmla="*/ 1 h 24"/>
                <a:gd name="T34" fmla="*/ 26 w 33"/>
                <a:gd name="T35" fmla="*/ 3 h 24"/>
                <a:gd name="T36" fmla="*/ 28 w 33"/>
                <a:gd name="T37" fmla="*/ 6 h 24"/>
                <a:gd name="T38" fmla="*/ 31 w 33"/>
                <a:gd name="T39" fmla="*/ 9 h 24"/>
                <a:gd name="T40" fmla="*/ 32 w 33"/>
                <a:gd name="T41" fmla="*/ 13 h 24"/>
                <a:gd name="T42" fmla="*/ 33 w 33"/>
                <a:gd name="T43" fmla="*/ 19 h 24"/>
                <a:gd name="T44" fmla="*/ 33 w 33"/>
                <a:gd name="T45" fmla="*/ 19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 h="24">
                  <a:moveTo>
                    <a:pt x="33" y="19"/>
                  </a:moveTo>
                  <a:lnTo>
                    <a:pt x="32" y="22"/>
                  </a:lnTo>
                  <a:lnTo>
                    <a:pt x="29" y="23"/>
                  </a:lnTo>
                  <a:lnTo>
                    <a:pt x="27" y="24"/>
                  </a:lnTo>
                  <a:lnTo>
                    <a:pt x="24" y="24"/>
                  </a:lnTo>
                  <a:lnTo>
                    <a:pt x="20" y="24"/>
                  </a:lnTo>
                  <a:lnTo>
                    <a:pt x="15" y="24"/>
                  </a:lnTo>
                  <a:lnTo>
                    <a:pt x="12" y="24"/>
                  </a:lnTo>
                  <a:lnTo>
                    <a:pt x="7" y="23"/>
                  </a:lnTo>
                  <a:lnTo>
                    <a:pt x="3" y="24"/>
                  </a:lnTo>
                  <a:lnTo>
                    <a:pt x="0" y="24"/>
                  </a:lnTo>
                  <a:lnTo>
                    <a:pt x="0" y="0"/>
                  </a:lnTo>
                  <a:lnTo>
                    <a:pt x="5" y="0"/>
                  </a:lnTo>
                  <a:lnTo>
                    <a:pt x="9" y="0"/>
                  </a:lnTo>
                  <a:lnTo>
                    <a:pt x="14" y="0"/>
                  </a:lnTo>
                  <a:lnTo>
                    <a:pt x="19" y="0"/>
                  </a:lnTo>
                  <a:lnTo>
                    <a:pt x="22" y="1"/>
                  </a:lnTo>
                  <a:lnTo>
                    <a:pt x="26" y="3"/>
                  </a:lnTo>
                  <a:lnTo>
                    <a:pt x="28" y="6"/>
                  </a:lnTo>
                  <a:lnTo>
                    <a:pt x="31" y="9"/>
                  </a:lnTo>
                  <a:lnTo>
                    <a:pt x="32" y="13"/>
                  </a:lnTo>
                  <a:lnTo>
                    <a:pt x="33" y="19"/>
                  </a:lnTo>
                  <a:lnTo>
                    <a:pt x="33" y="19"/>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0" name="Freeform 48"/>
            <p:cNvSpPr>
              <a:spLocks/>
            </p:cNvSpPr>
            <p:nvPr/>
          </p:nvSpPr>
          <p:spPr bwMode="auto">
            <a:xfrm>
              <a:off x="3019" y="2428"/>
              <a:ext cx="6" cy="2"/>
            </a:xfrm>
            <a:custGeom>
              <a:avLst/>
              <a:gdLst>
                <a:gd name="T0" fmla="*/ 35 w 35"/>
                <a:gd name="T1" fmla="*/ 0 h 12"/>
                <a:gd name="T2" fmla="*/ 35 w 35"/>
                <a:gd name="T3" fmla="*/ 2 h 12"/>
                <a:gd name="T4" fmla="*/ 35 w 35"/>
                <a:gd name="T5" fmla="*/ 4 h 12"/>
                <a:gd name="T6" fmla="*/ 34 w 35"/>
                <a:gd name="T7" fmla="*/ 5 h 12"/>
                <a:gd name="T8" fmla="*/ 33 w 35"/>
                <a:gd name="T9" fmla="*/ 8 h 12"/>
                <a:gd name="T10" fmla="*/ 32 w 35"/>
                <a:gd name="T11" fmla="*/ 9 h 12"/>
                <a:gd name="T12" fmla="*/ 31 w 35"/>
                <a:gd name="T13" fmla="*/ 10 h 12"/>
                <a:gd name="T14" fmla="*/ 28 w 35"/>
                <a:gd name="T15" fmla="*/ 11 h 12"/>
                <a:gd name="T16" fmla="*/ 27 w 35"/>
                <a:gd name="T17" fmla="*/ 12 h 12"/>
                <a:gd name="T18" fmla="*/ 25 w 35"/>
                <a:gd name="T19" fmla="*/ 12 h 12"/>
                <a:gd name="T20" fmla="*/ 24 w 35"/>
                <a:gd name="T21" fmla="*/ 12 h 12"/>
                <a:gd name="T22" fmla="*/ 0 w 35"/>
                <a:gd name="T23" fmla="*/ 12 h 12"/>
                <a:gd name="T24" fmla="*/ 3 w 35"/>
                <a:gd name="T25" fmla="*/ 10 h 12"/>
                <a:gd name="T26" fmla="*/ 7 w 35"/>
                <a:gd name="T27" fmla="*/ 8 h 12"/>
                <a:gd name="T28" fmla="*/ 10 w 35"/>
                <a:gd name="T29" fmla="*/ 6 h 12"/>
                <a:gd name="T30" fmla="*/ 13 w 35"/>
                <a:gd name="T31" fmla="*/ 4 h 12"/>
                <a:gd name="T32" fmla="*/ 16 w 35"/>
                <a:gd name="T33" fmla="*/ 3 h 12"/>
                <a:gd name="T34" fmla="*/ 20 w 35"/>
                <a:gd name="T35" fmla="*/ 2 h 12"/>
                <a:gd name="T36" fmla="*/ 24 w 35"/>
                <a:gd name="T37" fmla="*/ 0 h 12"/>
                <a:gd name="T38" fmla="*/ 27 w 35"/>
                <a:gd name="T39" fmla="*/ 0 h 12"/>
                <a:gd name="T40" fmla="*/ 31 w 35"/>
                <a:gd name="T41" fmla="*/ 0 h 12"/>
                <a:gd name="T42" fmla="*/ 35 w 35"/>
                <a:gd name="T43" fmla="*/ 0 h 12"/>
                <a:gd name="T44" fmla="*/ 35 w 35"/>
                <a:gd name="T4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5" h="12">
                  <a:moveTo>
                    <a:pt x="35" y="0"/>
                  </a:moveTo>
                  <a:lnTo>
                    <a:pt x="35" y="2"/>
                  </a:lnTo>
                  <a:lnTo>
                    <a:pt x="35" y="4"/>
                  </a:lnTo>
                  <a:lnTo>
                    <a:pt x="34" y="5"/>
                  </a:lnTo>
                  <a:lnTo>
                    <a:pt x="33" y="8"/>
                  </a:lnTo>
                  <a:lnTo>
                    <a:pt x="32" y="9"/>
                  </a:lnTo>
                  <a:lnTo>
                    <a:pt x="31" y="10"/>
                  </a:lnTo>
                  <a:lnTo>
                    <a:pt x="28" y="11"/>
                  </a:lnTo>
                  <a:lnTo>
                    <a:pt x="27" y="12"/>
                  </a:lnTo>
                  <a:lnTo>
                    <a:pt x="25" y="12"/>
                  </a:lnTo>
                  <a:lnTo>
                    <a:pt x="24" y="12"/>
                  </a:lnTo>
                  <a:lnTo>
                    <a:pt x="0" y="12"/>
                  </a:lnTo>
                  <a:lnTo>
                    <a:pt x="3" y="10"/>
                  </a:lnTo>
                  <a:lnTo>
                    <a:pt x="7" y="8"/>
                  </a:lnTo>
                  <a:lnTo>
                    <a:pt x="10" y="6"/>
                  </a:lnTo>
                  <a:lnTo>
                    <a:pt x="13" y="4"/>
                  </a:lnTo>
                  <a:lnTo>
                    <a:pt x="16" y="3"/>
                  </a:lnTo>
                  <a:lnTo>
                    <a:pt x="20" y="2"/>
                  </a:lnTo>
                  <a:lnTo>
                    <a:pt x="24" y="0"/>
                  </a:lnTo>
                  <a:lnTo>
                    <a:pt x="27" y="0"/>
                  </a:lnTo>
                  <a:lnTo>
                    <a:pt x="31" y="0"/>
                  </a:lnTo>
                  <a:lnTo>
                    <a:pt x="35" y="0"/>
                  </a:lnTo>
                  <a:lnTo>
                    <a:pt x="35" y="0"/>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1" name="Freeform 49"/>
            <p:cNvSpPr>
              <a:spLocks/>
            </p:cNvSpPr>
            <p:nvPr/>
          </p:nvSpPr>
          <p:spPr bwMode="auto">
            <a:xfrm>
              <a:off x="3002" y="2432"/>
              <a:ext cx="62" cy="34"/>
            </a:xfrm>
            <a:custGeom>
              <a:avLst/>
              <a:gdLst>
                <a:gd name="T0" fmla="*/ 350 w 374"/>
                <a:gd name="T1" fmla="*/ 0 h 207"/>
                <a:gd name="T2" fmla="*/ 353 w 374"/>
                <a:gd name="T3" fmla="*/ 16 h 207"/>
                <a:gd name="T4" fmla="*/ 356 w 374"/>
                <a:gd name="T5" fmla="*/ 33 h 207"/>
                <a:gd name="T6" fmla="*/ 360 w 374"/>
                <a:gd name="T7" fmla="*/ 50 h 207"/>
                <a:gd name="T8" fmla="*/ 363 w 374"/>
                <a:gd name="T9" fmla="*/ 66 h 207"/>
                <a:gd name="T10" fmla="*/ 367 w 374"/>
                <a:gd name="T11" fmla="*/ 83 h 207"/>
                <a:gd name="T12" fmla="*/ 370 w 374"/>
                <a:gd name="T13" fmla="*/ 100 h 207"/>
                <a:gd name="T14" fmla="*/ 373 w 374"/>
                <a:gd name="T15" fmla="*/ 116 h 207"/>
                <a:gd name="T16" fmla="*/ 374 w 374"/>
                <a:gd name="T17" fmla="*/ 134 h 207"/>
                <a:gd name="T18" fmla="*/ 374 w 374"/>
                <a:gd name="T19" fmla="*/ 152 h 207"/>
                <a:gd name="T20" fmla="*/ 372 w 374"/>
                <a:gd name="T21" fmla="*/ 171 h 207"/>
                <a:gd name="T22" fmla="*/ 341 w 374"/>
                <a:gd name="T23" fmla="*/ 178 h 207"/>
                <a:gd name="T24" fmla="*/ 309 w 374"/>
                <a:gd name="T25" fmla="*/ 184 h 207"/>
                <a:gd name="T26" fmla="*/ 278 w 374"/>
                <a:gd name="T27" fmla="*/ 188 h 207"/>
                <a:gd name="T28" fmla="*/ 247 w 374"/>
                <a:gd name="T29" fmla="*/ 190 h 207"/>
                <a:gd name="T30" fmla="*/ 216 w 374"/>
                <a:gd name="T31" fmla="*/ 191 h 207"/>
                <a:gd name="T32" fmla="*/ 185 w 374"/>
                <a:gd name="T33" fmla="*/ 192 h 207"/>
                <a:gd name="T34" fmla="*/ 154 w 374"/>
                <a:gd name="T35" fmla="*/ 195 h 207"/>
                <a:gd name="T36" fmla="*/ 122 w 374"/>
                <a:gd name="T37" fmla="*/ 197 h 207"/>
                <a:gd name="T38" fmla="*/ 90 w 374"/>
                <a:gd name="T39" fmla="*/ 201 h 207"/>
                <a:gd name="T40" fmla="*/ 58 w 374"/>
                <a:gd name="T41" fmla="*/ 207 h 207"/>
                <a:gd name="T42" fmla="*/ 53 w 374"/>
                <a:gd name="T43" fmla="*/ 190 h 207"/>
                <a:gd name="T44" fmla="*/ 50 w 374"/>
                <a:gd name="T45" fmla="*/ 172 h 207"/>
                <a:gd name="T46" fmla="*/ 49 w 374"/>
                <a:gd name="T47" fmla="*/ 153 h 207"/>
                <a:gd name="T48" fmla="*/ 48 w 374"/>
                <a:gd name="T49" fmla="*/ 133 h 207"/>
                <a:gd name="T50" fmla="*/ 46 w 374"/>
                <a:gd name="T51" fmla="*/ 114 h 207"/>
                <a:gd name="T52" fmla="*/ 43 w 374"/>
                <a:gd name="T53" fmla="*/ 96 h 207"/>
                <a:gd name="T54" fmla="*/ 37 w 374"/>
                <a:gd name="T55" fmla="*/ 81 h 207"/>
                <a:gd name="T56" fmla="*/ 29 w 374"/>
                <a:gd name="T57" fmla="*/ 66 h 207"/>
                <a:gd name="T58" fmla="*/ 17 w 374"/>
                <a:gd name="T59" fmla="*/ 54 h 207"/>
                <a:gd name="T60" fmla="*/ 0 w 374"/>
                <a:gd name="T61" fmla="*/ 47 h 207"/>
                <a:gd name="T62" fmla="*/ 33 w 374"/>
                <a:gd name="T63" fmla="*/ 32 h 207"/>
                <a:gd name="T64" fmla="*/ 65 w 374"/>
                <a:gd name="T65" fmla="*/ 21 h 207"/>
                <a:gd name="T66" fmla="*/ 98 w 374"/>
                <a:gd name="T67" fmla="*/ 14 h 207"/>
                <a:gd name="T68" fmla="*/ 132 w 374"/>
                <a:gd name="T69" fmla="*/ 9 h 207"/>
                <a:gd name="T70" fmla="*/ 166 w 374"/>
                <a:gd name="T71" fmla="*/ 7 h 207"/>
                <a:gd name="T72" fmla="*/ 201 w 374"/>
                <a:gd name="T73" fmla="*/ 7 h 207"/>
                <a:gd name="T74" fmla="*/ 237 w 374"/>
                <a:gd name="T75" fmla="*/ 6 h 207"/>
                <a:gd name="T76" fmla="*/ 274 w 374"/>
                <a:gd name="T77" fmla="*/ 6 h 207"/>
                <a:gd name="T78" fmla="*/ 311 w 374"/>
                <a:gd name="T79" fmla="*/ 3 h 207"/>
                <a:gd name="T80" fmla="*/ 350 w 374"/>
                <a:gd name="T81" fmla="*/ 0 h 207"/>
                <a:gd name="T82" fmla="*/ 350 w 374"/>
                <a:gd name="T83" fmla="*/ 0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74" h="207">
                  <a:moveTo>
                    <a:pt x="350" y="0"/>
                  </a:moveTo>
                  <a:lnTo>
                    <a:pt x="353" y="16"/>
                  </a:lnTo>
                  <a:lnTo>
                    <a:pt x="356" y="33"/>
                  </a:lnTo>
                  <a:lnTo>
                    <a:pt x="360" y="50"/>
                  </a:lnTo>
                  <a:lnTo>
                    <a:pt x="363" y="66"/>
                  </a:lnTo>
                  <a:lnTo>
                    <a:pt x="367" y="83"/>
                  </a:lnTo>
                  <a:lnTo>
                    <a:pt x="370" y="100"/>
                  </a:lnTo>
                  <a:lnTo>
                    <a:pt x="373" y="116"/>
                  </a:lnTo>
                  <a:lnTo>
                    <a:pt x="374" y="134"/>
                  </a:lnTo>
                  <a:lnTo>
                    <a:pt x="374" y="152"/>
                  </a:lnTo>
                  <a:lnTo>
                    <a:pt x="372" y="171"/>
                  </a:lnTo>
                  <a:lnTo>
                    <a:pt x="341" y="178"/>
                  </a:lnTo>
                  <a:lnTo>
                    <a:pt x="309" y="184"/>
                  </a:lnTo>
                  <a:lnTo>
                    <a:pt x="278" y="188"/>
                  </a:lnTo>
                  <a:lnTo>
                    <a:pt x="247" y="190"/>
                  </a:lnTo>
                  <a:lnTo>
                    <a:pt x="216" y="191"/>
                  </a:lnTo>
                  <a:lnTo>
                    <a:pt x="185" y="192"/>
                  </a:lnTo>
                  <a:lnTo>
                    <a:pt x="154" y="195"/>
                  </a:lnTo>
                  <a:lnTo>
                    <a:pt x="122" y="197"/>
                  </a:lnTo>
                  <a:lnTo>
                    <a:pt x="90" y="201"/>
                  </a:lnTo>
                  <a:lnTo>
                    <a:pt x="58" y="207"/>
                  </a:lnTo>
                  <a:lnTo>
                    <a:pt x="53" y="190"/>
                  </a:lnTo>
                  <a:lnTo>
                    <a:pt x="50" y="172"/>
                  </a:lnTo>
                  <a:lnTo>
                    <a:pt x="49" y="153"/>
                  </a:lnTo>
                  <a:lnTo>
                    <a:pt x="48" y="133"/>
                  </a:lnTo>
                  <a:lnTo>
                    <a:pt x="46" y="114"/>
                  </a:lnTo>
                  <a:lnTo>
                    <a:pt x="43" y="96"/>
                  </a:lnTo>
                  <a:lnTo>
                    <a:pt x="37" y="81"/>
                  </a:lnTo>
                  <a:lnTo>
                    <a:pt x="29" y="66"/>
                  </a:lnTo>
                  <a:lnTo>
                    <a:pt x="17" y="54"/>
                  </a:lnTo>
                  <a:lnTo>
                    <a:pt x="0" y="47"/>
                  </a:lnTo>
                  <a:lnTo>
                    <a:pt x="33" y="32"/>
                  </a:lnTo>
                  <a:lnTo>
                    <a:pt x="65" y="21"/>
                  </a:lnTo>
                  <a:lnTo>
                    <a:pt x="98" y="14"/>
                  </a:lnTo>
                  <a:lnTo>
                    <a:pt x="132" y="9"/>
                  </a:lnTo>
                  <a:lnTo>
                    <a:pt x="166" y="7"/>
                  </a:lnTo>
                  <a:lnTo>
                    <a:pt x="201" y="7"/>
                  </a:lnTo>
                  <a:lnTo>
                    <a:pt x="237" y="6"/>
                  </a:lnTo>
                  <a:lnTo>
                    <a:pt x="274" y="6"/>
                  </a:lnTo>
                  <a:lnTo>
                    <a:pt x="311" y="3"/>
                  </a:lnTo>
                  <a:lnTo>
                    <a:pt x="350" y="0"/>
                  </a:lnTo>
                  <a:lnTo>
                    <a:pt x="350"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2" name="Freeform 50"/>
            <p:cNvSpPr>
              <a:spLocks/>
            </p:cNvSpPr>
            <p:nvPr/>
          </p:nvSpPr>
          <p:spPr bwMode="auto">
            <a:xfrm>
              <a:off x="2995" y="2434"/>
              <a:ext cx="6" cy="2"/>
            </a:xfrm>
            <a:custGeom>
              <a:avLst/>
              <a:gdLst>
                <a:gd name="T0" fmla="*/ 36 w 36"/>
                <a:gd name="T1" fmla="*/ 0 h 12"/>
                <a:gd name="T2" fmla="*/ 33 w 36"/>
                <a:gd name="T3" fmla="*/ 2 h 12"/>
                <a:gd name="T4" fmla="*/ 31 w 36"/>
                <a:gd name="T5" fmla="*/ 4 h 12"/>
                <a:gd name="T6" fmla="*/ 29 w 36"/>
                <a:gd name="T7" fmla="*/ 7 h 12"/>
                <a:gd name="T8" fmla="*/ 25 w 36"/>
                <a:gd name="T9" fmla="*/ 8 h 12"/>
                <a:gd name="T10" fmla="*/ 21 w 36"/>
                <a:gd name="T11" fmla="*/ 10 h 12"/>
                <a:gd name="T12" fmla="*/ 17 w 36"/>
                <a:gd name="T13" fmla="*/ 12 h 12"/>
                <a:gd name="T14" fmla="*/ 13 w 36"/>
                <a:gd name="T15" fmla="*/ 12 h 12"/>
                <a:gd name="T16" fmla="*/ 8 w 36"/>
                <a:gd name="T17" fmla="*/ 12 h 12"/>
                <a:gd name="T18" fmla="*/ 5 w 36"/>
                <a:gd name="T19" fmla="*/ 12 h 12"/>
                <a:gd name="T20" fmla="*/ 0 w 36"/>
                <a:gd name="T21" fmla="*/ 12 h 12"/>
                <a:gd name="T22" fmla="*/ 1 w 36"/>
                <a:gd name="T23" fmla="*/ 7 h 12"/>
                <a:gd name="T24" fmla="*/ 4 w 36"/>
                <a:gd name="T25" fmla="*/ 3 h 12"/>
                <a:gd name="T26" fmla="*/ 7 w 36"/>
                <a:gd name="T27" fmla="*/ 1 h 12"/>
                <a:gd name="T28" fmla="*/ 11 w 36"/>
                <a:gd name="T29" fmla="*/ 0 h 12"/>
                <a:gd name="T30" fmla="*/ 15 w 36"/>
                <a:gd name="T31" fmla="*/ 0 h 12"/>
                <a:gd name="T32" fmla="*/ 21 w 36"/>
                <a:gd name="T33" fmla="*/ 0 h 12"/>
                <a:gd name="T34" fmla="*/ 26 w 36"/>
                <a:gd name="T35" fmla="*/ 0 h 12"/>
                <a:gd name="T36" fmla="*/ 30 w 36"/>
                <a:gd name="T37" fmla="*/ 0 h 12"/>
                <a:gd name="T38" fmla="*/ 33 w 36"/>
                <a:gd name="T39" fmla="*/ 0 h 12"/>
                <a:gd name="T40" fmla="*/ 36 w 36"/>
                <a:gd name="T41" fmla="*/ 0 h 12"/>
                <a:gd name="T42" fmla="*/ 36 w 36"/>
                <a:gd name="T43"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 h="12">
                  <a:moveTo>
                    <a:pt x="36" y="0"/>
                  </a:moveTo>
                  <a:lnTo>
                    <a:pt x="33" y="2"/>
                  </a:lnTo>
                  <a:lnTo>
                    <a:pt x="31" y="4"/>
                  </a:lnTo>
                  <a:lnTo>
                    <a:pt x="29" y="7"/>
                  </a:lnTo>
                  <a:lnTo>
                    <a:pt x="25" y="8"/>
                  </a:lnTo>
                  <a:lnTo>
                    <a:pt x="21" y="10"/>
                  </a:lnTo>
                  <a:lnTo>
                    <a:pt x="17" y="12"/>
                  </a:lnTo>
                  <a:lnTo>
                    <a:pt x="13" y="12"/>
                  </a:lnTo>
                  <a:lnTo>
                    <a:pt x="8" y="12"/>
                  </a:lnTo>
                  <a:lnTo>
                    <a:pt x="5" y="12"/>
                  </a:lnTo>
                  <a:lnTo>
                    <a:pt x="0" y="12"/>
                  </a:lnTo>
                  <a:lnTo>
                    <a:pt x="1" y="7"/>
                  </a:lnTo>
                  <a:lnTo>
                    <a:pt x="4" y="3"/>
                  </a:lnTo>
                  <a:lnTo>
                    <a:pt x="7" y="1"/>
                  </a:lnTo>
                  <a:lnTo>
                    <a:pt x="11" y="0"/>
                  </a:lnTo>
                  <a:lnTo>
                    <a:pt x="15" y="0"/>
                  </a:lnTo>
                  <a:lnTo>
                    <a:pt x="21" y="0"/>
                  </a:lnTo>
                  <a:lnTo>
                    <a:pt x="26" y="0"/>
                  </a:lnTo>
                  <a:lnTo>
                    <a:pt x="30" y="0"/>
                  </a:lnTo>
                  <a:lnTo>
                    <a:pt x="33" y="0"/>
                  </a:lnTo>
                  <a:lnTo>
                    <a:pt x="36" y="0"/>
                  </a:lnTo>
                  <a:lnTo>
                    <a:pt x="36" y="0"/>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3" name="Freeform 51"/>
            <p:cNvSpPr>
              <a:spLocks/>
            </p:cNvSpPr>
            <p:nvPr/>
          </p:nvSpPr>
          <p:spPr bwMode="auto">
            <a:xfrm>
              <a:off x="2935" y="2437"/>
              <a:ext cx="5" cy="1"/>
            </a:xfrm>
            <a:custGeom>
              <a:avLst/>
              <a:gdLst>
                <a:gd name="T0" fmla="*/ 28 w 28"/>
                <a:gd name="T1" fmla="*/ 0 h 11"/>
                <a:gd name="T2" fmla="*/ 26 w 28"/>
                <a:gd name="T3" fmla="*/ 4 h 11"/>
                <a:gd name="T4" fmla="*/ 23 w 28"/>
                <a:gd name="T5" fmla="*/ 6 h 11"/>
                <a:gd name="T6" fmla="*/ 21 w 28"/>
                <a:gd name="T7" fmla="*/ 9 h 11"/>
                <a:gd name="T8" fmla="*/ 18 w 28"/>
                <a:gd name="T9" fmla="*/ 10 h 11"/>
                <a:gd name="T10" fmla="*/ 15 w 28"/>
                <a:gd name="T11" fmla="*/ 11 h 11"/>
                <a:gd name="T12" fmla="*/ 12 w 28"/>
                <a:gd name="T13" fmla="*/ 11 h 11"/>
                <a:gd name="T14" fmla="*/ 8 w 28"/>
                <a:gd name="T15" fmla="*/ 11 h 11"/>
                <a:gd name="T16" fmla="*/ 6 w 28"/>
                <a:gd name="T17" fmla="*/ 11 h 11"/>
                <a:gd name="T18" fmla="*/ 2 w 28"/>
                <a:gd name="T19" fmla="*/ 9 h 11"/>
                <a:gd name="T20" fmla="*/ 0 w 28"/>
                <a:gd name="T21" fmla="*/ 7 h 11"/>
                <a:gd name="T22" fmla="*/ 2 w 28"/>
                <a:gd name="T23" fmla="*/ 5 h 11"/>
                <a:gd name="T24" fmla="*/ 4 w 28"/>
                <a:gd name="T25" fmla="*/ 3 h 11"/>
                <a:gd name="T26" fmla="*/ 7 w 28"/>
                <a:gd name="T27" fmla="*/ 1 h 11"/>
                <a:gd name="T28" fmla="*/ 10 w 28"/>
                <a:gd name="T29" fmla="*/ 1 h 11"/>
                <a:gd name="T30" fmla="*/ 13 w 28"/>
                <a:gd name="T31" fmla="*/ 1 h 11"/>
                <a:gd name="T32" fmla="*/ 16 w 28"/>
                <a:gd name="T33" fmla="*/ 1 h 11"/>
                <a:gd name="T34" fmla="*/ 19 w 28"/>
                <a:gd name="T35" fmla="*/ 1 h 11"/>
                <a:gd name="T36" fmla="*/ 22 w 28"/>
                <a:gd name="T37" fmla="*/ 1 h 11"/>
                <a:gd name="T38" fmla="*/ 25 w 28"/>
                <a:gd name="T39" fmla="*/ 0 h 11"/>
                <a:gd name="T40" fmla="*/ 28 w 28"/>
                <a:gd name="T41" fmla="*/ 0 h 11"/>
                <a:gd name="T42" fmla="*/ 28 w 28"/>
                <a:gd name="T43"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 h="11">
                  <a:moveTo>
                    <a:pt x="28" y="0"/>
                  </a:moveTo>
                  <a:lnTo>
                    <a:pt x="26" y="4"/>
                  </a:lnTo>
                  <a:lnTo>
                    <a:pt x="23" y="6"/>
                  </a:lnTo>
                  <a:lnTo>
                    <a:pt x="21" y="9"/>
                  </a:lnTo>
                  <a:lnTo>
                    <a:pt x="18" y="10"/>
                  </a:lnTo>
                  <a:lnTo>
                    <a:pt x="15" y="11"/>
                  </a:lnTo>
                  <a:lnTo>
                    <a:pt x="12" y="11"/>
                  </a:lnTo>
                  <a:lnTo>
                    <a:pt x="8" y="11"/>
                  </a:lnTo>
                  <a:lnTo>
                    <a:pt x="6" y="11"/>
                  </a:lnTo>
                  <a:lnTo>
                    <a:pt x="2" y="9"/>
                  </a:lnTo>
                  <a:lnTo>
                    <a:pt x="0" y="7"/>
                  </a:lnTo>
                  <a:lnTo>
                    <a:pt x="2" y="5"/>
                  </a:lnTo>
                  <a:lnTo>
                    <a:pt x="4" y="3"/>
                  </a:lnTo>
                  <a:lnTo>
                    <a:pt x="7" y="1"/>
                  </a:lnTo>
                  <a:lnTo>
                    <a:pt x="10" y="1"/>
                  </a:lnTo>
                  <a:lnTo>
                    <a:pt x="13" y="1"/>
                  </a:lnTo>
                  <a:lnTo>
                    <a:pt x="16" y="1"/>
                  </a:lnTo>
                  <a:lnTo>
                    <a:pt x="19" y="1"/>
                  </a:lnTo>
                  <a:lnTo>
                    <a:pt x="22" y="1"/>
                  </a:lnTo>
                  <a:lnTo>
                    <a:pt x="25" y="0"/>
                  </a:lnTo>
                  <a:lnTo>
                    <a:pt x="28" y="0"/>
                  </a:lnTo>
                  <a:lnTo>
                    <a:pt x="28" y="0"/>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4" name="Freeform 52"/>
            <p:cNvSpPr>
              <a:spLocks/>
            </p:cNvSpPr>
            <p:nvPr/>
          </p:nvSpPr>
          <p:spPr bwMode="auto">
            <a:xfrm>
              <a:off x="2984" y="2444"/>
              <a:ext cx="24" cy="35"/>
            </a:xfrm>
            <a:custGeom>
              <a:avLst/>
              <a:gdLst>
                <a:gd name="T0" fmla="*/ 115 w 143"/>
                <a:gd name="T1" fmla="*/ 1 h 205"/>
                <a:gd name="T2" fmla="*/ 117 w 143"/>
                <a:gd name="T3" fmla="*/ 19 h 205"/>
                <a:gd name="T4" fmla="*/ 120 w 143"/>
                <a:gd name="T5" fmla="*/ 36 h 205"/>
                <a:gd name="T6" fmla="*/ 124 w 143"/>
                <a:gd name="T7" fmla="*/ 55 h 205"/>
                <a:gd name="T8" fmla="*/ 128 w 143"/>
                <a:gd name="T9" fmla="*/ 74 h 205"/>
                <a:gd name="T10" fmla="*/ 131 w 143"/>
                <a:gd name="T11" fmla="*/ 94 h 205"/>
                <a:gd name="T12" fmla="*/ 135 w 143"/>
                <a:gd name="T13" fmla="*/ 113 h 205"/>
                <a:gd name="T14" fmla="*/ 137 w 143"/>
                <a:gd name="T15" fmla="*/ 133 h 205"/>
                <a:gd name="T16" fmla="*/ 140 w 143"/>
                <a:gd name="T17" fmla="*/ 153 h 205"/>
                <a:gd name="T18" fmla="*/ 142 w 143"/>
                <a:gd name="T19" fmla="*/ 173 h 205"/>
                <a:gd name="T20" fmla="*/ 143 w 143"/>
                <a:gd name="T21" fmla="*/ 193 h 205"/>
                <a:gd name="T22" fmla="*/ 10 w 143"/>
                <a:gd name="T23" fmla="*/ 205 h 205"/>
                <a:gd name="T24" fmla="*/ 0 w 143"/>
                <a:gd name="T25" fmla="*/ 6 h 205"/>
                <a:gd name="T26" fmla="*/ 9 w 143"/>
                <a:gd name="T27" fmla="*/ 3 h 205"/>
                <a:gd name="T28" fmla="*/ 18 w 143"/>
                <a:gd name="T29" fmla="*/ 1 h 205"/>
                <a:gd name="T30" fmla="*/ 29 w 143"/>
                <a:gd name="T31" fmla="*/ 1 h 205"/>
                <a:gd name="T32" fmla="*/ 40 w 143"/>
                <a:gd name="T33" fmla="*/ 0 h 205"/>
                <a:gd name="T34" fmla="*/ 51 w 143"/>
                <a:gd name="T35" fmla="*/ 0 h 205"/>
                <a:gd name="T36" fmla="*/ 65 w 143"/>
                <a:gd name="T37" fmla="*/ 0 h 205"/>
                <a:gd name="T38" fmla="*/ 76 w 143"/>
                <a:gd name="T39" fmla="*/ 0 h 205"/>
                <a:gd name="T40" fmla="*/ 90 w 143"/>
                <a:gd name="T41" fmla="*/ 1 h 205"/>
                <a:gd name="T42" fmla="*/ 103 w 143"/>
                <a:gd name="T43" fmla="*/ 1 h 205"/>
                <a:gd name="T44" fmla="*/ 115 w 143"/>
                <a:gd name="T45" fmla="*/ 1 h 205"/>
                <a:gd name="T46" fmla="*/ 115 w 143"/>
                <a:gd name="T47" fmla="*/ 1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3" h="205">
                  <a:moveTo>
                    <a:pt x="115" y="1"/>
                  </a:moveTo>
                  <a:lnTo>
                    <a:pt x="117" y="19"/>
                  </a:lnTo>
                  <a:lnTo>
                    <a:pt x="120" y="36"/>
                  </a:lnTo>
                  <a:lnTo>
                    <a:pt x="124" y="55"/>
                  </a:lnTo>
                  <a:lnTo>
                    <a:pt x="128" y="74"/>
                  </a:lnTo>
                  <a:lnTo>
                    <a:pt x="131" y="94"/>
                  </a:lnTo>
                  <a:lnTo>
                    <a:pt x="135" y="113"/>
                  </a:lnTo>
                  <a:lnTo>
                    <a:pt x="137" y="133"/>
                  </a:lnTo>
                  <a:lnTo>
                    <a:pt x="140" y="153"/>
                  </a:lnTo>
                  <a:lnTo>
                    <a:pt x="142" y="173"/>
                  </a:lnTo>
                  <a:lnTo>
                    <a:pt x="143" y="193"/>
                  </a:lnTo>
                  <a:lnTo>
                    <a:pt x="10" y="205"/>
                  </a:lnTo>
                  <a:lnTo>
                    <a:pt x="0" y="6"/>
                  </a:lnTo>
                  <a:lnTo>
                    <a:pt x="9" y="3"/>
                  </a:lnTo>
                  <a:lnTo>
                    <a:pt x="18" y="1"/>
                  </a:lnTo>
                  <a:lnTo>
                    <a:pt x="29" y="1"/>
                  </a:lnTo>
                  <a:lnTo>
                    <a:pt x="40" y="0"/>
                  </a:lnTo>
                  <a:lnTo>
                    <a:pt x="51" y="0"/>
                  </a:lnTo>
                  <a:lnTo>
                    <a:pt x="65" y="0"/>
                  </a:lnTo>
                  <a:lnTo>
                    <a:pt x="76" y="0"/>
                  </a:lnTo>
                  <a:lnTo>
                    <a:pt x="90" y="1"/>
                  </a:lnTo>
                  <a:lnTo>
                    <a:pt x="103" y="1"/>
                  </a:lnTo>
                  <a:lnTo>
                    <a:pt x="115" y="1"/>
                  </a:lnTo>
                  <a:lnTo>
                    <a:pt x="115" y="1"/>
                  </a:lnTo>
                  <a:close/>
                </a:path>
              </a:pathLst>
            </a:custGeom>
            <a:solidFill>
              <a:srgbClr val="7E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5" name="Freeform 53"/>
            <p:cNvSpPr>
              <a:spLocks/>
            </p:cNvSpPr>
            <p:nvPr/>
          </p:nvSpPr>
          <p:spPr bwMode="auto">
            <a:xfrm>
              <a:off x="2989" y="2462"/>
              <a:ext cx="16" cy="11"/>
            </a:xfrm>
            <a:custGeom>
              <a:avLst/>
              <a:gdLst>
                <a:gd name="T0" fmla="*/ 87 w 93"/>
                <a:gd name="T1" fmla="*/ 0 h 64"/>
                <a:gd name="T2" fmla="*/ 91 w 93"/>
                <a:gd name="T3" fmla="*/ 5 h 64"/>
                <a:gd name="T4" fmla="*/ 93 w 93"/>
                <a:gd name="T5" fmla="*/ 10 h 64"/>
                <a:gd name="T6" fmla="*/ 93 w 93"/>
                <a:gd name="T7" fmla="*/ 15 h 64"/>
                <a:gd name="T8" fmla="*/ 93 w 93"/>
                <a:gd name="T9" fmla="*/ 20 h 64"/>
                <a:gd name="T10" fmla="*/ 91 w 93"/>
                <a:gd name="T11" fmla="*/ 26 h 64"/>
                <a:gd name="T12" fmla="*/ 88 w 93"/>
                <a:gd name="T13" fmla="*/ 31 h 64"/>
                <a:gd name="T14" fmla="*/ 86 w 93"/>
                <a:gd name="T15" fmla="*/ 37 h 64"/>
                <a:gd name="T16" fmla="*/ 85 w 93"/>
                <a:gd name="T17" fmla="*/ 41 h 64"/>
                <a:gd name="T18" fmla="*/ 83 w 93"/>
                <a:gd name="T19" fmla="*/ 47 h 64"/>
                <a:gd name="T20" fmla="*/ 83 w 93"/>
                <a:gd name="T21" fmla="*/ 52 h 64"/>
                <a:gd name="T22" fmla="*/ 78 w 93"/>
                <a:gd name="T23" fmla="*/ 53 h 64"/>
                <a:gd name="T24" fmla="*/ 72 w 93"/>
                <a:gd name="T25" fmla="*/ 56 h 64"/>
                <a:gd name="T26" fmla="*/ 65 w 93"/>
                <a:gd name="T27" fmla="*/ 57 h 64"/>
                <a:gd name="T28" fmla="*/ 58 w 93"/>
                <a:gd name="T29" fmla="*/ 59 h 64"/>
                <a:gd name="T30" fmla="*/ 49 w 93"/>
                <a:gd name="T31" fmla="*/ 60 h 64"/>
                <a:gd name="T32" fmla="*/ 41 w 93"/>
                <a:gd name="T33" fmla="*/ 62 h 64"/>
                <a:gd name="T34" fmla="*/ 33 w 93"/>
                <a:gd name="T35" fmla="*/ 63 h 64"/>
                <a:gd name="T36" fmla="*/ 24 w 93"/>
                <a:gd name="T37" fmla="*/ 64 h 64"/>
                <a:gd name="T38" fmla="*/ 15 w 93"/>
                <a:gd name="T39" fmla="*/ 64 h 64"/>
                <a:gd name="T40" fmla="*/ 6 w 93"/>
                <a:gd name="T41" fmla="*/ 64 h 64"/>
                <a:gd name="T42" fmla="*/ 2 w 93"/>
                <a:gd name="T43" fmla="*/ 47 h 64"/>
                <a:gd name="T44" fmla="*/ 0 w 93"/>
                <a:gd name="T45" fmla="*/ 34 h 64"/>
                <a:gd name="T46" fmla="*/ 4 w 93"/>
                <a:gd name="T47" fmla="*/ 24 h 64"/>
                <a:gd name="T48" fmla="*/ 12 w 93"/>
                <a:gd name="T49" fmla="*/ 16 h 64"/>
                <a:gd name="T50" fmla="*/ 22 w 93"/>
                <a:gd name="T51" fmla="*/ 12 h 64"/>
                <a:gd name="T52" fmla="*/ 34 w 93"/>
                <a:gd name="T53" fmla="*/ 8 h 64"/>
                <a:gd name="T54" fmla="*/ 47 w 93"/>
                <a:gd name="T55" fmla="*/ 5 h 64"/>
                <a:gd name="T56" fmla="*/ 61 w 93"/>
                <a:gd name="T57" fmla="*/ 3 h 64"/>
                <a:gd name="T58" fmla="*/ 74 w 93"/>
                <a:gd name="T59" fmla="*/ 1 h 64"/>
                <a:gd name="T60" fmla="*/ 87 w 93"/>
                <a:gd name="T61" fmla="*/ 0 h 64"/>
                <a:gd name="T62" fmla="*/ 87 w 93"/>
                <a:gd name="T63"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 h="64">
                  <a:moveTo>
                    <a:pt x="87" y="0"/>
                  </a:moveTo>
                  <a:lnTo>
                    <a:pt x="91" y="5"/>
                  </a:lnTo>
                  <a:lnTo>
                    <a:pt x="93" y="10"/>
                  </a:lnTo>
                  <a:lnTo>
                    <a:pt x="93" y="15"/>
                  </a:lnTo>
                  <a:lnTo>
                    <a:pt x="93" y="20"/>
                  </a:lnTo>
                  <a:lnTo>
                    <a:pt x="91" y="26"/>
                  </a:lnTo>
                  <a:lnTo>
                    <a:pt x="88" y="31"/>
                  </a:lnTo>
                  <a:lnTo>
                    <a:pt x="86" y="37"/>
                  </a:lnTo>
                  <a:lnTo>
                    <a:pt x="85" y="41"/>
                  </a:lnTo>
                  <a:lnTo>
                    <a:pt x="83" y="47"/>
                  </a:lnTo>
                  <a:lnTo>
                    <a:pt x="83" y="52"/>
                  </a:lnTo>
                  <a:lnTo>
                    <a:pt x="78" y="53"/>
                  </a:lnTo>
                  <a:lnTo>
                    <a:pt x="72" y="56"/>
                  </a:lnTo>
                  <a:lnTo>
                    <a:pt x="65" y="57"/>
                  </a:lnTo>
                  <a:lnTo>
                    <a:pt x="58" y="59"/>
                  </a:lnTo>
                  <a:lnTo>
                    <a:pt x="49" y="60"/>
                  </a:lnTo>
                  <a:lnTo>
                    <a:pt x="41" y="62"/>
                  </a:lnTo>
                  <a:lnTo>
                    <a:pt x="33" y="63"/>
                  </a:lnTo>
                  <a:lnTo>
                    <a:pt x="24" y="64"/>
                  </a:lnTo>
                  <a:lnTo>
                    <a:pt x="15" y="64"/>
                  </a:lnTo>
                  <a:lnTo>
                    <a:pt x="6" y="64"/>
                  </a:lnTo>
                  <a:lnTo>
                    <a:pt x="2" y="47"/>
                  </a:lnTo>
                  <a:lnTo>
                    <a:pt x="0" y="34"/>
                  </a:lnTo>
                  <a:lnTo>
                    <a:pt x="4" y="24"/>
                  </a:lnTo>
                  <a:lnTo>
                    <a:pt x="12" y="16"/>
                  </a:lnTo>
                  <a:lnTo>
                    <a:pt x="22" y="12"/>
                  </a:lnTo>
                  <a:lnTo>
                    <a:pt x="34" y="8"/>
                  </a:lnTo>
                  <a:lnTo>
                    <a:pt x="47" y="5"/>
                  </a:lnTo>
                  <a:lnTo>
                    <a:pt x="61" y="3"/>
                  </a:lnTo>
                  <a:lnTo>
                    <a:pt x="74" y="1"/>
                  </a:lnTo>
                  <a:lnTo>
                    <a:pt x="87" y="0"/>
                  </a:lnTo>
                  <a:lnTo>
                    <a:pt x="87"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6" name="Freeform 54"/>
            <p:cNvSpPr>
              <a:spLocks/>
            </p:cNvSpPr>
            <p:nvPr/>
          </p:nvSpPr>
          <p:spPr bwMode="auto">
            <a:xfrm>
              <a:off x="2992" y="2466"/>
              <a:ext cx="9" cy="3"/>
            </a:xfrm>
            <a:custGeom>
              <a:avLst/>
              <a:gdLst>
                <a:gd name="T0" fmla="*/ 53 w 54"/>
                <a:gd name="T1" fmla="*/ 0 h 16"/>
                <a:gd name="T2" fmla="*/ 54 w 54"/>
                <a:gd name="T3" fmla="*/ 4 h 16"/>
                <a:gd name="T4" fmla="*/ 54 w 54"/>
                <a:gd name="T5" fmla="*/ 9 h 16"/>
                <a:gd name="T6" fmla="*/ 51 w 54"/>
                <a:gd name="T7" fmla="*/ 11 h 16"/>
                <a:gd name="T8" fmla="*/ 49 w 54"/>
                <a:gd name="T9" fmla="*/ 14 h 16"/>
                <a:gd name="T10" fmla="*/ 46 w 54"/>
                <a:gd name="T11" fmla="*/ 15 h 16"/>
                <a:gd name="T12" fmla="*/ 41 w 54"/>
                <a:gd name="T13" fmla="*/ 16 h 16"/>
                <a:gd name="T14" fmla="*/ 37 w 54"/>
                <a:gd name="T15" fmla="*/ 16 h 16"/>
                <a:gd name="T16" fmla="*/ 32 w 54"/>
                <a:gd name="T17" fmla="*/ 16 h 16"/>
                <a:gd name="T18" fmla="*/ 28 w 54"/>
                <a:gd name="T19" fmla="*/ 16 h 16"/>
                <a:gd name="T20" fmla="*/ 24 w 54"/>
                <a:gd name="T21" fmla="*/ 16 h 16"/>
                <a:gd name="T22" fmla="*/ 22 w 54"/>
                <a:gd name="T23" fmla="*/ 16 h 16"/>
                <a:gd name="T24" fmla="*/ 19 w 54"/>
                <a:gd name="T25" fmla="*/ 15 h 16"/>
                <a:gd name="T26" fmla="*/ 17 w 54"/>
                <a:gd name="T27" fmla="*/ 16 h 16"/>
                <a:gd name="T28" fmla="*/ 13 w 54"/>
                <a:gd name="T29" fmla="*/ 16 h 16"/>
                <a:gd name="T30" fmla="*/ 11 w 54"/>
                <a:gd name="T31" fmla="*/ 16 h 16"/>
                <a:gd name="T32" fmla="*/ 9 w 54"/>
                <a:gd name="T33" fmla="*/ 16 h 16"/>
                <a:gd name="T34" fmla="*/ 6 w 54"/>
                <a:gd name="T35" fmla="*/ 16 h 16"/>
                <a:gd name="T36" fmla="*/ 4 w 54"/>
                <a:gd name="T37" fmla="*/ 15 h 16"/>
                <a:gd name="T38" fmla="*/ 1 w 54"/>
                <a:gd name="T39" fmla="*/ 14 h 16"/>
                <a:gd name="T40" fmla="*/ 0 w 54"/>
                <a:gd name="T41" fmla="*/ 11 h 16"/>
                <a:gd name="T42" fmla="*/ 4 w 54"/>
                <a:gd name="T43" fmla="*/ 9 h 16"/>
                <a:gd name="T44" fmla="*/ 9 w 54"/>
                <a:gd name="T45" fmla="*/ 8 h 16"/>
                <a:gd name="T46" fmla="*/ 13 w 54"/>
                <a:gd name="T47" fmla="*/ 5 h 16"/>
                <a:gd name="T48" fmla="*/ 18 w 54"/>
                <a:gd name="T49" fmla="*/ 4 h 16"/>
                <a:gd name="T50" fmla="*/ 24 w 54"/>
                <a:gd name="T51" fmla="*/ 3 h 16"/>
                <a:gd name="T52" fmla="*/ 29 w 54"/>
                <a:gd name="T53" fmla="*/ 2 h 16"/>
                <a:gd name="T54" fmla="*/ 35 w 54"/>
                <a:gd name="T55" fmla="*/ 1 h 16"/>
                <a:gd name="T56" fmla="*/ 41 w 54"/>
                <a:gd name="T57" fmla="*/ 0 h 16"/>
                <a:gd name="T58" fmla="*/ 47 w 54"/>
                <a:gd name="T59" fmla="*/ 0 h 16"/>
                <a:gd name="T60" fmla="*/ 53 w 54"/>
                <a:gd name="T61" fmla="*/ 0 h 16"/>
                <a:gd name="T62" fmla="*/ 53 w 54"/>
                <a:gd name="T63"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16">
                  <a:moveTo>
                    <a:pt x="53" y="0"/>
                  </a:moveTo>
                  <a:lnTo>
                    <a:pt x="54" y="4"/>
                  </a:lnTo>
                  <a:lnTo>
                    <a:pt x="54" y="9"/>
                  </a:lnTo>
                  <a:lnTo>
                    <a:pt x="51" y="11"/>
                  </a:lnTo>
                  <a:lnTo>
                    <a:pt x="49" y="14"/>
                  </a:lnTo>
                  <a:lnTo>
                    <a:pt x="46" y="15"/>
                  </a:lnTo>
                  <a:lnTo>
                    <a:pt x="41" y="16"/>
                  </a:lnTo>
                  <a:lnTo>
                    <a:pt x="37" y="16"/>
                  </a:lnTo>
                  <a:lnTo>
                    <a:pt x="32" y="16"/>
                  </a:lnTo>
                  <a:lnTo>
                    <a:pt x="28" y="16"/>
                  </a:lnTo>
                  <a:lnTo>
                    <a:pt x="24" y="16"/>
                  </a:lnTo>
                  <a:lnTo>
                    <a:pt x="22" y="16"/>
                  </a:lnTo>
                  <a:lnTo>
                    <a:pt x="19" y="15"/>
                  </a:lnTo>
                  <a:lnTo>
                    <a:pt x="17" y="16"/>
                  </a:lnTo>
                  <a:lnTo>
                    <a:pt x="13" y="16"/>
                  </a:lnTo>
                  <a:lnTo>
                    <a:pt x="11" y="16"/>
                  </a:lnTo>
                  <a:lnTo>
                    <a:pt x="9" y="16"/>
                  </a:lnTo>
                  <a:lnTo>
                    <a:pt x="6" y="16"/>
                  </a:lnTo>
                  <a:lnTo>
                    <a:pt x="4" y="15"/>
                  </a:lnTo>
                  <a:lnTo>
                    <a:pt x="1" y="14"/>
                  </a:lnTo>
                  <a:lnTo>
                    <a:pt x="0" y="11"/>
                  </a:lnTo>
                  <a:lnTo>
                    <a:pt x="4" y="9"/>
                  </a:lnTo>
                  <a:lnTo>
                    <a:pt x="9" y="8"/>
                  </a:lnTo>
                  <a:lnTo>
                    <a:pt x="13" y="5"/>
                  </a:lnTo>
                  <a:lnTo>
                    <a:pt x="18" y="4"/>
                  </a:lnTo>
                  <a:lnTo>
                    <a:pt x="24" y="3"/>
                  </a:lnTo>
                  <a:lnTo>
                    <a:pt x="29" y="2"/>
                  </a:lnTo>
                  <a:lnTo>
                    <a:pt x="35" y="1"/>
                  </a:lnTo>
                  <a:lnTo>
                    <a:pt x="41" y="0"/>
                  </a:lnTo>
                  <a:lnTo>
                    <a:pt x="47" y="0"/>
                  </a:lnTo>
                  <a:lnTo>
                    <a:pt x="53" y="0"/>
                  </a:lnTo>
                  <a:lnTo>
                    <a:pt x="53" y="0"/>
                  </a:lnTo>
                  <a:close/>
                </a:path>
              </a:pathLst>
            </a:custGeom>
            <a:solidFill>
              <a:srgbClr val="4D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7" name="Freeform 55"/>
            <p:cNvSpPr>
              <a:spLocks/>
            </p:cNvSpPr>
            <p:nvPr/>
          </p:nvSpPr>
          <p:spPr bwMode="auto">
            <a:xfrm>
              <a:off x="2909" y="2467"/>
              <a:ext cx="165" cy="94"/>
            </a:xfrm>
            <a:custGeom>
              <a:avLst/>
              <a:gdLst>
                <a:gd name="T0" fmla="*/ 978 w 991"/>
                <a:gd name="T1" fmla="*/ 243 h 567"/>
                <a:gd name="T2" fmla="*/ 964 w 991"/>
                <a:gd name="T3" fmla="*/ 504 h 567"/>
                <a:gd name="T4" fmla="*/ 814 w 991"/>
                <a:gd name="T5" fmla="*/ 515 h 567"/>
                <a:gd name="T6" fmla="*/ 630 w 991"/>
                <a:gd name="T7" fmla="*/ 531 h 567"/>
                <a:gd name="T8" fmla="*/ 421 w 991"/>
                <a:gd name="T9" fmla="*/ 551 h 567"/>
                <a:gd name="T10" fmla="*/ 405 w 991"/>
                <a:gd name="T11" fmla="*/ 516 h 567"/>
                <a:gd name="T12" fmla="*/ 411 w 991"/>
                <a:gd name="T13" fmla="*/ 475 h 567"/>
                <a:gd name="T14" fmla="*/ 357 w 991"/>
                <a:gd name="T15" fmla="*/ 557 h 567"/>
                <a:gd name="T16" fmla="*/ 335 w 991"/>
                <a:gd name="T17" fmla="*/ 531 h 567"/>
                <a:gd name="T18" fmla="*/ 368 w 991"/>
                <a:gd name="T19" fmla="*/ 484 h 567"/>
                <a:gd name="T20" fmla="*/ 291 w 991"/>
                <a:gd name="T21" fmla="*/ 528 h 567"/>
                <a:gd name="T22" fmla="*/ 338 w 991"/>
                <a:gd name="T23" fmla="*/ 465 h 567"/>
                <a:gd name="T24" fmla="*/ 254 w 991"/>
                <a:gd name="T25" fmla="*/ 515 h 567"/>
                <a:gd name="T26" fmla="*/ 223 w 991"/>
                <a:gd name="T27" fmla="*/ 543 h 567"/>
                <a:gd name="T28" fmla="*/ 271 w 991"/>
                <a:gd name="T29" fmla="*/ 483 h 567"/>
                <a:gd name="T30" fmla="*/ 180 w 991"/>
                <a:gd name="T31" fmla="*/ 513 h 567"/>
                <a:gd name="T32" fmla="*/ 235 w 991"/>
                <a:gd name="T33" fmla="*/ 453 h 567"/>
                <a:gd name="T34" fmla="*/ 198 w 991"/>
                <a:gd name="T35" fmla="*/ 460 h 567"/>
                <a:gd name="T36" fmla="*/ 163 w 991"/>
                <a:gd name="T37" fmla="*/ 493 h 567"/>
                <a:gd name="T38" fmla="*/ 183 w 991"/>
                <a:gd name="T39" fmla="*/ 459 h 567"/>
                <a:gd name="T40" fmla="*/ 182 w 991"/>
                <a:gd name="T41" fmla="*/ 424 h 567"/>
                <a:gd name="T42" fmla="*/ 161 w 991"/>
                <a:gd name="T43" fmla="*/ 401 h 567"/>
                <a:gd name="T44" fmla="*/ 150 w 991"/>
                <a:gd name="T45" fmla="*/ 402 h 567"/>
                <a:gd name="T46" fmla="*/ 195 w 991"/>
                <a:gd name="T47" fmla="*/ 322 h 567"/>
                <a:gd name="T48" fmla="*/ 276 w 991"/>
                <a:gd name="T49" fmla="*/ 195 h 567"/>
                <a:gd name="T50" fmla="*/ 251 w 991"/>
                <a:gd name="T51" fmla="*/ 224 h 567"/>
                <a:gd name="T52" fmla="*/ 167 w 991"/>
                <a:gd name="T53" fmla="*/ 319 h 567"/>
                <a:gd name="T54" fmla="*/ 122 w 991"/>
                <a:gd name="T55" fmla="*/ 372 h 567"/>
                <a:gd name="T56" fmla="*/ 157 w 991"/>
                <a:gd name="T57" fmla="*/ 330 h 567"/>
                <a:gd name="T58" fmla="*/ 200 w 991"/>
                <a:gd name="T59" fmla="*/ 259 h 567"/>
                <a:gd name="T60" fmla="*/ 264 w 991"/>
                <a:gd name="T61" fmla="*/ 158 h 567"/>
                <a:gd name="T62" fmla="*/ 213 w 991"/>
                <a:gd name="T63" fmla="*/ 203 h 567"/>
                <a:gd name="T64" fmla="*/ 155 w 991"/>
                <a:gd name="T65" fmla="*/ 269 h 567"/>
                <a:gd name="T66" fmla="*/ 151 w 991"/>
                <a:gd name="T67" fmla="*/ 260 h 567"/>
                <a:gd name="T68" fmla="*/ 114 w 991"/>
                <a:gd name="T69" fmla="*/ 282 h 567"/>
                <a:gd name="T70" fmla="*/ 56 w 991"/>
                <a:gd name="T71" fmla="*/ 336 h 567"/>
                <a:gd name="T72" fmla="*/ 28 w 991"/>
                <a:gd name="T73" fmla="*/ 371 h 567"/>
                <a:gd name="T74" fmla="*/ 7 w 991"/>
                <a:gd name="T75" fmla="*/ 379 h 567"/>
                <a:gd name="T76" fmla="*/ 78 w 991"/>
                <a:gd name="T77" fmla="*/ 300 h 567"/>
                <a:gd name="T78" fmla="*/ 119 w 991"/>
                <a:gd name="T79" fmla="*/ 245 h 567"/>
                <a:gd name="T80" fmla="*/ 123 w 991"/>
                <a:gd name="T81" fmla="*/ 256 h 567"/>
                <a:gd name="T82" fmla="*/ 150 w 991"/>
                <a:gd name="T83" fmla="*/ 248 h 567"/>
                <a:gd name="T84" fmla="*/ 172 w 991"/>
                <a:gd name="T85" fmla="*/ 213 h 567"/>
                <a:gd name="T86" fmla="*/ 213 w 991"/>
                <a:gd name="T87" fmla="*/ 171 h 567"/>
                <a:gd name="T88" fmla="*/ 147 w 991"/>
                <a:gd name="T89" fmla="*/ 188 h 567"/>
                <a:gd name="T90" fmla="*/ 191 w 991"/>
                <a:gd name="T91" fmla="*/ 125 h 567"/>
                <a:gd name="T92" fmla="*/ 211 w 991"/>
                <a:gd name="T93" fmla="*/ 94 h 567"/>
                <a:gd name="T94" fmla="*/ 198 w 991"/>
                <a:gd name="T95" fmla="*/ 94 h 567"/>
                <a:gd name="T96" fmla="*/ 130 w 991"/>
                <a:gd name="T97" fmla="*/ 168 h 567"/>
                <a:gd name="T98" fmla="*/ 80 w 991"/>
                <a:gd name="T99" fmla="*/ 244 h 567"/>
                <a:gd name="T100" fmla="*/ 68 w 991"/>
                <a:gd name="T101" fmla="*/ 241 h 567"/>
                <a:gd name="T102" fmla="*/ 86 w 991"/>
                <a:gd name="T103" fmla="*/ 202 h 567"/>
                <a:gd name="T104" fmla="*/ 139 w 991"/>
                <a:gd name="T105" fmla="*/ 131 h 567"/>
                <a:gd name="T106" fmla="*/ 175 w 991"/>
                <a:gd name="T107" fmla="*/ 82 h 567"/>
                <a:gd name="T108" fmla="*/ 219 w 991"/>
                <a:gd name="T109" fmla="*/ 43 h 567"/>
                <a:gd name="T110" fmla="*/ 370 w 991"/>
                <a:gd name="T111" fmla="*/ 30 h 567"/>
                <a:gd name="T112" fmla="*/ 482 w 991"/>
                <a:gd name="T113" fmla="*/ 89 h 567"/>
                <a:gd name="T114" fmla="*/ 618 w 991"/>
                <a:gd name="T115" fmla="*/ 68 h 567"/>
                <a:gd name="T116" fmla="*/ 747 w 991"/>
                <a:gd name="T117" fmla="*/ 5 h 567"/>
                <a:gd name="T118" fmla="*/ 938 w 991"/>
                <a:gd name="T119" fmla="*/ 1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91" h="567">
                  <a:moveTo>
                    <a:pt x="937" y="1"/>
                  </a:moveTo>
                  <a:lnTo>
                    <a:pt x="945" y="49"/>
                  </a:lnTo>
                  <a:lnTo>
                    <a:pt x="953" y="98"/>
                  </a:lnTo>
                  <a:lnTo>
                    <a:pt x="962" y="145"/>
                  </a:lnTo>
                  <a:lnTo>
                    <a:pt x="970" y="194"/>
                  </a:lnTo>
                  <a:lnTo>
                    <a:pt x="978" y="243"/>
                  </a:lnTo>
                  <a:lnTo>
                    <a:pt x="984" y="292"/>
                  </a:lnTo>
                  <a:lnTo>
                    <a:pt x="989" y="341"/>
                  </a:lnTo>
                  <a:lnTo>
                    <a:pt x="991" y="391"/>
                  </a:lnTo>
                  <a:lnTo>
                    <a:pt x="991" y="442"/>
                  </a:lnTo>
                  <a:lnTo>
                    <a:pt x="988" y="493"/>
                  </a:lnTo>
                  <a:lnTo>
                    <a:pt x="964" y="504"/>
                  </a:lnTo>
                  <a:lnTo>
                    <a:pt x="940" y="511"/>
                  </a:lnTo>
                  <a:lnTo>
                    <a:pt x="916" y="515"/>
                  </a:lnTo>
                  <a:lnTo>
                    <a:pt x="890" y="516"/>
                  </a:lnTo>
                  <a:lnTo>
                    <a:pt x="865" y="516"/>
                  </a:lnTo>
                  <a:lnTo>
                    <a:pt x="840" y="516"/>
                  </a:lnTo>
                  <a:lnTo>
                    <a:pt x="814" y="515"/>
                  </a:lnTo>
                  <a:lnTo>
                    <a:pt x="788" y="516"/>
                  </a:lnTo>
                  <a:lnTo>
                    <a:pt x="763" y="519"/>
                  </a:lnTo>
                  <a:lnTo>
                    <a:pt x="738" y="527"/>
                  </a:lnTo>
                  <a:lnTo>
                    <a:pt x="701" y="528"/>
                  </a:lnTo>
                  <a:lnTo>
                    <a:pt x="665" y="529"/>
                  </a:lnTo>
                  <a:lnTo>
                    <a:pt x="630" y="531"/>
                  </a:lnTo>
                  <a:lnTo>
                    <a:pt x="594" y="535"/>
                  </a:lnTo>
                  <a:lnTo>
                    <a:pt x="558" y="538"/>
                  </a:lnTo>
                  <a:lnTo>
                    <a:pt x="524" y="542"/>
                  </a:lnTo>
                  <a:lnTo>
                    <a:pt x="489" y="546"/>
                  </a:lnTo>
                  <a:lnTo>
                    <a:pt x="455" y="549"/>
                  </a:lnTo>
                  <a:lnTo>
                    <a:pt x="421" y="551"/>
                  </a:lnTo>
                  <a:lnTo>
                    <a:pt x="388" y="555"/>
                  </a:lnTo>
                  <a:lnTo>
                    <a:pt x="389" y="548"/>
                  </a:lnTo>
                  <a:lnTo>
                    <a:pt x="392" y="540"/>
                  </a:lnTo>
                  <a:lnTo>
                    <a:pt x="395" y="532"/>
                  </a:lnTo>
                  <a:lnTo>
                    <a:pt x="400" y="524"/>
                  </a:lnTo>
                  <a:lnTo>
                    <a:pt x="405" y="516"/>
                  </a:lnTo>
                  <a:lnTo>
                    <a:pt x="410" y="508"/>
                  </a:lnTo>
                  <a:lnTo>
                    <a:pt x="415" y="499"/>
                  </a:lnTo>
                  <a:lnTo>
                    <a:pt x="420" y="491"/>
                  </a:lnTo>
                  <a:lnTo>
                    <a:pt x="425" y="483"/>
                  </a:lnTo>
                  <a:lnTo>
                    <a:pt x="429" y="474"/>
                  </a:lnTo>
                  <a:lnTo>
                    <a:pt x="411" y="475"/>
                  </a:lnTo>
                  <a:lnTo>
                    <a:pt x="398" y="483"/>
                  </a:lnTo>
                  <a:lnTo>
                    <a:pt x="387" y="496"/>
                  </a:lnTo>
                  <a:lnTo>
                    <a:pt x="380" y="512"/>
                  </a:lnTo>
                  <a:lnTo>
                    <a:pt x="373" y="529"/>
                  </a:lnTo>
                  <a:lnTo>
                    <a:pt x="365" y="544"/>
                  </a:lnTo>
                  <a:lnTo>
                    <a:pt x="357" y="557"/>
                  </a:lnTo>
                  <a:lnTo>
                    <a:pt x="346" y="565"/>
                  </a:lnTo>
                  <a:lnTo>
                    <a:pt x="332" y="565"/>
                  </a:lnTo>
                  <a:lnTo>
                    <a:pt x="314" y="555"/>
                  </a:lnTo>
                  <a:lnTo>
                    <a:pt x="320" y="547"/>
                  </a:lnTo>
                  <a:lnTo>
                    <a:pt x="326" y="540"/>
                  </a:lnTo>
                  <a:lnTo>
                    <a:pt x="335" y="531"/>
                  </a:lnTo>
                  <a:lnTo>
                    <a:pt x="342" y="524"/>
                  </a:lnTo>
                  <a:lnTo>
                    <a:pt x="349" y="516"/>
                  </a:lnTo>
                  <a:lnTo>
                    <a:pt x="356" y="509"/>
                  </a:lnTo>
                  <a:lnTo>
                    <a:pt x="362" y="500"/>
                  </a:lnTo>
                  <a:lnTo>
                    <a:pt x="365" y="492"/>
                  </a:lnTo>
                  <a:lnTo>
                    <a:pt x="368" y="484"/>
                  </a:lnTo>
                  <a:lnTo>
                    <a:pt x="367" y="474"/>
                  </a:lnTo>
                  <a:lnTo>
                    <a:pt x="262" y="567"/>
                  </a:lnTo>
                  <a:lnTo>
                    <a:pt x="266" y="557"/>
                  </a:lnTo>
                  <a:lnTo>
                    <a:pt x="271" y="548"/>
                  </a:lnTo>
                  <a:lnTo>
                    <a:pt x="281" y="538"/>
                  </a:lnTo>
                  <a:lnTo>
                    <a:pt x="291" y="528"/>
                  </a:lnTo>
                  <a:lnTo>
                    <a:pt x="301" y="517"/>
                  </a:lnTo>
                  <a:lnTo>
                    <a:pt x="311" y="505"/>
                  </a:lnTo>
                  <a:lnTo>
                    <a:pt x="320" y="494"/>
                  </a:lnTo>
                  <a:lnTo>
                    <a:pt x="329" y="485"/>
                  </a:lnTo>
                  <a:lnTo>
                    <a:pt x="335" y="474"/>
                  </a:lnTo>
                  <a:lnTo>
                    <a:pt x="338" y="465"/>
                  </a:lnTo>
                  <a:lnTo>
                    <a:pt x="321" y="472"/>
                  </a:lnTo>
                  <a:lnTo>
                    <a:pt x="307" y="479"/>
                  </a:lnTo>
                  <a:lnTo>
                    <a:pt x="293" y="487"/>
                  </a:lnTo>
                  <a:lnTo>
                    <a:pt x="279" y="496"/>
                  </a:lnTo>
                  <a:lnTo>
                    <a:pt x="266" y="505"/>
                  </a:lnTo>
                  <a:lnTo>
                    <a:pt x="254" y="515"/>
                  </a:lnTo>
                  <a:lnTo>
                    <a:pt x="243" y="527"/>
                  </a:lnTo>
                  <a:lnTo>
                    <a:pt x="231" y="538"/>
                  </a:lnTo>
                  <a:lnTo>
                    <a:pt x="222" y="551"/>
                  </a:lnTo>
                  <a:lnTo>
                    <a:pt x="212" y="567"/>
                  </a:lnTo>
                  <a:lnTo>
                    <a:pt x="217" y="554"/>
                  </a:lnTo>
                  <a:lnTo>
                    <a:pt x="223" y="543"/>
                  </a:lnTo>
                  <a:lnTo>
                    <a:pt x="231" y="532"/>
                  </a:lnTo>
                  <a:lnTo>
                    <a:pt x="241" y="523"/>
                  </a:lnTo>
                  <a:lnTo>
                    <a:pt x="250" y="513"/>
                  </a:lnTo>
                  <a:lnTo>
                    <a:pt x="258" y="504"/>
                  </a:lnTo>
                  <a:lnTo>
                    <a:pt x="267" y="493"/>
                  </a:lnTo>
                  <a:lnTo>
                    <a:pt x="271" y="483"/>
                  </a:lnTo>
                  <a:lnTo>
                    <a:pt x="275" y="471"/>
                  </a:lnTo>
                  <a:lnTo>
                    <a:pt x="274" y="458"/>
                  </a:lnTo>
                  <a:lnTo>
                    <a:pt x="167" y="550"/>
                  </a:lnTo>
                  <a:lnTo>
                    <a:pt x="168" y="537"/>
                  </a:lnTo>
                  <a:lnTo>
                    <a:pt x="173" y="524"/>
                  </a:lnTo>
                  <a:lnTo>
                    <a:pt x="180" y="513"/>
                  </a:lnTo>
                  <a:lnTo>
                    <a:pt x="188" y="503"/>
                  </a:lnTo>
                  <a:lnTo>
                    <a:pt x="198" y="493"/>
                  </a:lnTo>
                  <a:lnTo>
                    <a:pt x="208" y="483"/>
                  </a:lnTo>
                  <a:lnTo>
                    <a:pt x="218" y="473"/>
                  </a:lnTo>
                  <a:lnTo>
                    <a:pt x="227" y="464"/>
                  </a:lnTo>
                  <a:lnTo>
                    <a:pt x="235" y="453"/>
                  </a:lnTo>
                  <a:lnTo>
                    <a:pt x="241" y="441"/>
                  </a:lnTo>
                  <a:lnTo>
                    <a:pt x="231" y="440"/>
                  </a:lnTo>
                  <a:lnTo>
                    <a:pt x="223" y="441"/>
                  </a:lnTo>
                  <a:lnTo>
                    <a:pt x="214" y="446"/>
                  </a:lnTo>
                  <a:lnTo>
                    <a:pt x="205" y="452"/>
                  </a:lnTo>
                  <a:lnTo>
                    <a:pt x="198" y="460"/>
                  </a:lnTo>
                  <a:lnTo>
                    <a:pt x="189" y="468"/>
                  </a:lnTo>
                  <a:lnTo>
                    <a:pt x="181" y="477"/>
                  </a:lnTo>
                  <a:lnTo>
                    <a:pt x="174" y="485"/>
                  </a:lnTo>
                  <a:lnTo>
                    <a:pt x="167" y="492"/>
                  </a:lnTo>
                  <a:lnTo>
                    <a:pt x="160" y="498"/>
                  </a:lnTo>
                  <a:lnTo>
                    <a:pt x="163" y="493"/>
                  </a:lnTo>
                  <a:lnTo>
                    <a:pt x="167" y="487"/>
                  </a:lnTo>
                  <a:lnTo>
                    <a:pt x="172" y="481"/>
                  </a:lnTo>
                  <a:lnTo>
                    <a:pt x="175" y="477"/>
                  </a:lnTo>
                  <a:lnTo>
                    <a:pt x="179" y="471"/>
                  </a:lnTo>
                  <a:lnTo>
                    <a:pt x="181" y="465"/>
                  </a:lnTo>
                  <a:lnTo>
                    <a:pt x="183" y="459"/>
                  </a:lnTo>
                  <a:lnTo>
                    <a:pt x="185" y="453"/>
                  </a:lnTo>
                  <a:lnTo>
                    <a:pt x="185" y="447"/>
                  </a:lnTo>
                  <a:lnTo>
                    <a:pt x="183" y="441"/>
                  </a:lnTo>
                  <a:lnTo>
                    <a:pt x="185" y="434"/>
                  </a:lnTo>
                  <a:lnTo>
                    <a:pt x="185" y="429"/>
                  </a:lnTo>
                  <a:lnTo>
                    <a:pt x="182" y="424"/>
                  </a:lnTo>
                  <a:lnTo>
                    <a:pt x="180" y="420"/>
                  </a:lnTo>
                  <a:lnTo>
                    <a:pt x="176" y="416"/>
                  </a:lnTo>
                  <a:lnTo>
                    <a:pt x="172" y="412"/>
                  </a:lnTo>
                  <a:lnTo>
                    <a:pt x="168" y="409"/>
                  </a:lnTo>
                  <a:lnTo>
                    <a:pt x="164" y="404"/>
                  </a:lnTo>
                  <a:lnTo>
                    <a:pt x="161" y="401"/>
                  </a:lnTo>
                  <a:lnTo>
                    <a:pt x="160" y="396"/>
                  </a:lnTo>
                  <a:lnTo>
                    <a:pt x="119" y="446"/>
                  </a:lnTo>
                  <a:lnTo>
                    <a:pt x="125" y="435"/>
                  </a:lnTo>
                  <a:lnTo>
                    <a:pt x="132" y="424"/>
                  </a:lnTo>
                  <a:lnTo>
                    <a:pt x="141" y="414"/>
                  </a:lnTo>
                  <a:lnTo>
                    <a:pt x="150" y="402"/>
                  </a:lnTo>
                  <a:lnTo>
                    <a:pt x="161" y="390"/>
                  </a:lnTo>
                  <a:lnTo>
                    <a:pt x="170" y="378"/>
                  </a:lnTo>
                  <a:lnTo>
                    <a:pt x="180" y="365"/>
                  </a:lnTo>
                  <a:lnTo>
                    <a:pt x="187" y="351"/>
                  </a:lnTo>
                  <a:lnTo>
                    <a:pt x="192" y="336"/>
                  </a:lnTo>
                  <a:lnTo>
                    <a:pt x="195" y="322"/>
                  </a:lnTo>
                  <a:lnTo>
                    <a:pt x="291" y="201"/>
                  </a:lnTo>
                  <a:lnTo>
                    <a:pt x="288" y="197"/>
                  </a:lnTo>
                  <a:lnTo>
                    <a:pt x="286" y="196"/>
                  </a:lnTo>
                  <a:lnTo>
                    <a:pt x="282" y="195"/>
                  </a:lnTo>
                  <a:lnTo>
                    <a:pt x="280" y="195"/>
                  </a:lnTo>
                  <a:lnTo>
                    <a:pt x="276" y="195"/>
                  </a:lnTo>
                  <a:lnTo>
                    <a:pt x="273" y="197"/>
                  </a:lnTo>
                  <a:lnTo>
                    <a:pt x="270" y="199"/>
                  </a:lnTo>
                  <a:lnTo>
                    <a:pt x="267" y="201"/>
                  </a:lnTo>
                  <a:lnTo>
                    <a:pt x="264" y="204"/>
                  </a:lnTo>
                  <a:lnTo>
                    <a:pt x="262" y="208"/>
                  </a:lnTo>
                  <a:lnTo>
                    <a:pt x="251" y="224"/>
                  </a:lnTo>
                  <a:lnTo>
                    <a:pt x="239" y="239"/>
                  </a:lnTo>
                  <a:lnTo>
                    <a:pt x="225" y="254"/>
                  </a:lnTo>
                  <a:lnTo>
                    <a:pt x="211" y="271"/>
                  </a:lnTo>
                  <a:lnTo>
                    <a:pt x="195" y="286"/>
                  </a:lnTo>
                  <a:lnTo>
                    <a:pt x="181" y="303"/>
                  </a:lnTo>
                  <a:lnTo>
                    <a:pt x="167" y="319"/>
                  </a:lnTo>
                  <a:lnTo>
                    <a:pt x="156" y="336"/>
                  </a:lnTo>
                  <a:lnTo>
                    <a:pt x="148" y="354"/>
                  </a:lnTo>
                  <a:lnTo>
                    <a:pt x="143" y="372"/>
                  </a:lnTo>
                  <a:lnTo>
                    <a:pt x="126" y="389"/>
                  </a:lnTo>
                  <a:lnTo>
                    <a:pt x="122" y="379"/>
                  </a:lnTo>
                  <a:lnTo>
                    <a:pt x="122" y="372"/>
                  </a:lnTo>
                  <a:lnTo>
                    <a:pt x="124" y="365"/>
                  </a:lnTo>
                  <a:lnTo>
                    <a:pt x="129" y="358"/>
                  </a:lnTo>
                  <a:lnTo>
                    <a:pt x="136" y="351"/>
                  </a:lnTo>
                  <a:lnTo>
                    <a:pt x="143" y="345"/>
                  </a:lnTo>
                  <a:lnTo>
                    <a:pt x="151" y="338"/>
                  </a:lnTo>
                  <a:lnTo>
                    <a:pt x="157" y="330"/>
                  </a:lnTo>
                  <a:lnTo>
                    <a:pt x="163" y="323"/>
                  </a:lnTo>
                  <a:lnTo>
                    <a:pt x="167" y="315"/>
                  </a:lnTo>
                  <a:lnTo>
                    <a:pt x="160" y="310"/>
                  </a:lnTo>
                  <a:lnTo>
                    <a:pt x="173" y="292"/>
                  </a:lnTo>
                  <a:lnTo>
                    <a:pt x="187" y="276"/>
                  </a:lnTo>
                  <a:lnTo>
                    <a:pt x="200" y="259"/>
                  </a:lnTo>
                  <a:lnTo>
                    <a:pt x="214" y="243"/>
                  </a:lnTo>
                  <a:lnTo>
                    <a:pt x="226" y="226"/>
                  </a:lnTo>
                  <a:lnTo>
                    <a:pt x="238" y="210"/>
                  </a:lnTo>
                  <a:lnTo>
                    <a:pt x="249" y="193"/>
                  </a:lnTo>
                  <a:lnTo>
                    <a:pt x="258" y="176"/>
                  </a:lnTo>
                  <a:lnTo>
                    <a:pt x="264" y="158"/>
                  </a:lnTo>
                  <a:lnTo>
                    <a:pt x="269" y="139"/>
                  </a:lnTo>
                  <a:lnTo>
                    <a:pt x="255" y="150"/>
                  </a:lnTo>
                  <a:lnTo>
                    <a:pt x="242" y="162"/>
                  </a:lnTo>
                  <a:lnTo>
                    <a:pt x="231" y="175"/>
                  </a:lnTo>
                  <a:lnTo>
                    <a:pt x="222" y="189"/>
                  </a:lnTo>
                  <a:lnTo>
                    <a:pt x="213" y="203"/>
                  </a:lnTo>
                  <a:lnTo>
                    <a:pt x="204" y="218"/>
                  </a:lnTo>
                  <a:lnTo>
                    <a:pt x="194" y="232"/>
                  </a:lnTo>
                  <a:lnTo>
                    <a:pt x="182" y="246"/>
                  </a:lnTo>
                  <a:lnTo>
                    <a:pt x="170" y="258"/>
                  </a:lnTo>
                  <a:lnTo>
                    <a:pt x="155" y="270"/>
                  </a:lnTo>
                  <a:lnTo>
                    <a:pt x="155" y="269"/>
                  </a:lnTo>
                  <a:lnTo>
                    <a:pt x="155" y="267"/>
                  </a:lnTo>
                  <a:lnTo>
                    <a:pt x="154" y="265"/>
                  </a:lnTo>
                  <a:lnTo>
                    <a:pt x="154" y="264"/>
                  </a:lnTo>
                  <a:lnTo>
                    <a:pt x="153" y="263"/>
                  </a:lnTo>
                  <a:lnTo>
                    <a:pt x="153" y="262"/>
                  </a:lnTo>
                  <a:lnTo>
                    <a:pt x="151" y="260"/>
                  </a:lnTo>
                  <a:lnTo>
                    <a:pt x="150" y="259"/>
                  </a:lnTo>
                  <a:lnTo>
                    <a:pt x="149" y="259"/>
                  </a:lnTo>
                  <a:lnTo>
                    <a:pt x="148" y="258"/>
                  </a:lnTo>
                  <a:lnTo>
                    <a:pt x="138" y="266"/>
                  </a:lnTo>
                  <a:lnTo>
                    <a:pt x="126" y="275"/>
                  </a:lnTo>
                  <a:lnTo>
                    <a:pt x="114" y="282"/>
                  </a:lnTo>
                  <a:lnTo>
                    <a:pt x="103" y="289"/>
                  </a:lnTo>
                  <a:lnTo>
                    <a:pt x="91" y="297"/>
                  </a:lnTo>
                  <a:lnTo>
                    <a:pt x="80" y="306"/>
                  </a:lnTo>
                  <a:lnTo>
                    <a:pt x="70" y="314"/>
                  </a:lnTo>
                  <a:lnTo>
                    <a:pt x="62" y="325"/>
                  </a:lnTo>
                  <a:lnTo>
                    <a:pt x="56" y="336"/>
                  </a:lnTo>
                  <a:lnTo>
                    <a:pt x="53" y="351"/>
                  </a:lnTo>
                  <a:lnTo>
                    <a:pt x="45" y="352"/>
                  </a:lnTo>
                  <a:lnTo>
                    <a:pt x="41" y="355"/>
                  </a:lnTo>
                  <a:lnTo>
                    <a:pt x="36" y="360"/>
                  </a:lnTo>
                  <a:lnTo>
                    <a:pt x="31" y="365"/>
                  </a:lnTo>
                  <a:lnTo>
                    <a:pt x="28" y="371"/>
                  </a:lnTo>
                  <a:lnTo>
                    <a:pt x="23" y="378"/>
                  </a:lnTo>
                  <a:lnTo>
                    <a:pt x="18" y="383"/>
                  </a:lnTo>
                  <a:lnTo>
                    <a:pt x="13" y="389"/>
                  </a:lnTo>
                  <a:lnTo>
                    <a:pt x="7" y="392"/>
                  </a:lnTo>
                  <a:lnTo>
                    <a:pt x="0" y="396"/>
                  </a:lnTo>
                  <a:lnTo>
                    <a:pt x="7" y="379"/>
                  </a:lnTo>
                  <a:lnTo>
                    <a:pt x="17" y="365"/>
                  </a:lnTo>
                  <a:lnTo>
                    <a:pt x="28" y="351"/>
                  </a:lnTo>
                  <a:lnTo>
                    <a:pt x="41" y="338"/>
                  </a:lnTo>
                  <a:lnTo>
                    <a:pt x="53" y="325"/>
                  </a:lnTo>
                  <a:lnTo>
                    <a:pt x="66" y="313"/>
                  </a:lnTo>
                  <a:lnTo>
                    <a:pt x="78" y="300"/>
                  </a:lnTo>
                  <a:lnTo>
                    <a:pt x="88" y="286"/>
                  </a:lnTo>
                  <a:lnTo>
                    <a:pt x="97" y="273"/>
                  </a:lnTo>
                  <a:lnTo>
                    <a:pt x="103" y="258"/>
                  </a:lnTo>
                  <a:lnTo>
                    <a:pt x="119" y="241"/>
                  </a:lnTo>
                  <a:lnTo>
                    <a:pt x="119" y="243"/>
                  </a:lnTo>
                  <a:lnTo>
                    <a:pt x="119" y="245"/>
                  </a:lnTo>
                  <a:lnTo>
                    <a:pt x="119" y="246"/>
                  </a:lnTo>
                  <a:lnTo>
                    <a:pt x="119" y="248"/>
                  </a:lnTo>
                  <a:lnTo>
                    <a:pt x="120" y="251"/>
                  </a:lnTo>
                  <a:lnTo>
                    <a:pt x="120" y="252"/>
                  </a:lnTo>
                  <a:lnTo>
                    <a:pt x="122" y="254"/>
                  </a:lnTo>
                  <a:lnTo>
                    <a:pt x="123" y="256"/>
                  </a:lnTo>
                  <a:lnTo>
                    <a:pt x="124" y="257"/>
                  </a:lnTo>
                  <a:lnTo>
                    <a:pt x="126" y="258"/>
                  </a:lnTo>
                  <a:lnTo>
                    <a:pt x="137" y="259"/>
                  </a:lnTo>
                  <a:lnTo>
                    <a:pt x="143" y="258"/>
                  </a:lnTo>
                  <a:lnTo>
                    <a:pt x="148" y="254"/>
                  </a:lnTo>
                  <a:lnTo>
                    <a:pt x="150" y="248"/>
                  </a:lnTo>
                  <a:lnTo>
                    <a:pt x="153" y="243"/>
                  </a:lnTo>
                  <a:lnTo>
                    <a:pt x="154" y="235"/>
                  </a:lnTo>
                  <a:lnTo>
                    <a:pt x="156" y="228"/>
                  </a:lnTo>
                  <a:lnTo>
                    <a:pt x="158" y="222"/>
                  </a:lnTo>
                  <a:lnTo>
                    <a:pt x="163" y="216"/>
                  </a:lnTo>
                  <a:lnTo>
                    <a:pt x="172" y="213"/>
                  </a:lnTo>
                  <a:lnTo>
                    <a:pt x="178" y="206"/>
                  </a:lnTo>
                  <a:lnTo>
                    <a:pt x="185" y="199"/>
                  </a:lnTo>
                  <a:lnTo>
                    <a:pt x="192" y="193"/>
                  </a:lnTo>
                  <a:lnTo>
                    <a:pt x="200" y="185"/>
                  </a:lnTo>
                  <a:lnTo>
                    <a:pt x="207" y="178"/>
                  </a:lnTo>
                  <a:lnTo>
                    <a:pt x="213" y="171"/>
                  </a:lnTo>
                  <a:lnTo>
                    <a:pt x="218" y="164"/>
                  </a:lnTo>
                  <a:lnTo>
                    <a:pt x="220" y="156"/>
                  </a:lnTo>
                  <a:lnTo>
                    <a:pt x="220" y="147"/>
                  </a:lnTo>
                  <a:lnTo>
                    <a:pt x="217" y="139"/>
                  </a:lnTo>
                  <a:lnTo>
                    <a:pt x="143" y="201"/>
                  </a:lnTo>
                  <a:lnTo>
                    <a:pt x="147" y="188"/>
                  </a:lnTo>
                  <a:lnTo>
                    <a:pt x="151" y="176"/>
                  </a:lnTo>
                  <a:lnTo>
                    <a:pt x="158" y="164"/>
                  </a:lnTo>
                  <a:lnTo>
                    <a:pt x="166" y="153"/>
                  </a:lnTo>
                  <a:lnTo>
                    <a:pt x="174" y="144"/>
                  </a:lnTo>
                  <a:lnTo>
                    <a:pt x="182" y="134"/>
                  </a:lnTo>
                  <a:lnTo>
                    <a:pt x="191" y="125"/>
                  </a:lnTo>
                  <a:lnTo>
                    <a:pt x="200" y="115"/>
                  </a:lnTo>
                  <a:lnTo>
                    <a:pt x="208" y="107"/>
                  </a:lnTo>
                  <a:lnTo>
                    <a:pt x="217" y="99"/>
                  </a:lnTo>
                  <a:lnTo>
                    <a:pt x="216" y="96"/>
                  </a:lnTo>
                  <a:lnTo>
                    <a:pt x="213" y="94"/>
                  </a:lnTo>
                  <a:lnTo>
                    <a:pt x="211" y="94"/>
                  </a:lnTo>
                  <a:lnTo>
                    <a:pt x="210" y="93"/>
                  </a:lnTo>
                  <a:lnTo>
                    <a:pt x="207" y="93"/>
                  </a:lnTo>
                  <a:lnTo>
                    <a:pt x="205" y="93"/>
                  </a:lnTo>
                  <a:lnTo>
                    <a:pt x="202" y="93"/>
                  </a:lnTo>
                  <a:lnTo>
                    <a:pt x="200" y="94"/>
                  </a:lnTo>
                  <a:lnTo>
                    <a:pt x="198" y="94"/>
                  </a:lnTo>
                  <a:lnTo>
                    <a:pt x="195" y="94"/>
                  </a:lnTo>
                  <a:lnTo>
                    <a:pt x="178" y="106"/>
                  </a:lnTo>
                  <a:lnTo>
                    <a:pt x="163" y="120"/>
                  </a:lnTo>
                  <a:lnTo>
                    <a:pt x="150" y="136"/>
                  </a:lnTo>
                  <a:lnTo>
                    <a:pt x="139" y="151"/>
                  </a:lnTo>
                  <a:lnTo>
                    <a:pt x="130" y="168"/>
                  </a:lnTo>
                  <a:lnTo>
                    <a:pt x="122" y="185"/>
                  </a:lnTo>
                  <a:lnTo>
                    <a:pt x="112" y="201"/>
                  </a:lnTo>
                  <a:lnTo>
                    <a:pt x="104" y="218"/>
                  </a:lnTo>
                  <a:lnTo>
                    <a:pt x="93" y="232"/>
                  </a:lnTo>
                  <a:lnTo>
                    <a:pt x="81" y="246"/>
                  </a:lnTo>
                  <a:lnTo>
                    <a:pt x="80" y="244"/>
                  </a:lnTo>
                  <a:lnTo>
                    <a:pt x="78" y="243"/>
                  </a:lnTo>
                  <a:lnTo>
                    <a:pt x="76" y="241"/>
                  </a:lnTo>
                  <a:lnTo>
                    <a:pt x="74" y="241"/>
                  </a:lnTo>
                  <a:lnTo>
                    <a:pt x="73" y="241"/>
                  </a:lnTo>
                  <a:lnTo>
                    <a:pt x="70" y="241"/>
                  </a:lnTo>
                  <a:lnTo>
                    <a:pt x="68" y="241"/>
                  </a:lnTo>
                  <a:lnTo>
                    <a:pt x="66" y="241"/>
                  </a:lnTo>
                  <a:lnTo>
                    <a:pt x="64" y="241"/>
                  </a:lnTo>
                  <a:lnTo>
                    <a:pt x="62" y="241"/>
                  </a:lnTo>
                  <a:lnTo>
                    <a:pt x="67" y="227"/>
                  </a:lnTo>
                  <a:lnTo>
                    <a:pt x="75" y="214"/>
                  </a:lnTo>
                  <a:lnTo>
                    <a:pt x="86" y="202"/>
                  </a:lnTo>
                  <a:lnTo>
                    <a:pt x="98" y="190"/>
                  </a:lnTo>
                  <a:lnTo>
                    <a:pt x="109" y="180"/>
                  </a:lnTo>
                  <a:lnTo>
                    <a:pt x="120" y="169"/>
                  </a:lnTo>
                  <a:lnTo>
                    <a:pt x="129" y="158"/>
                  </a:lnTo>
                  <a:lnTo>
                    <a:pt x="136" y="145"/>
                  </a:lnTo>
                  <a:lnTo>
                    <a:pt x="139" y="131"/>
                  </a:lnTo>
                  <a:lnTo>
                    <a:pt x="138" y="115"/>
                  </a:lnTo>
                  <a:lnTo>
                    <a:pt x="144" y="107"/>
                  </a:lnTo>
                  <a:lnTo>
                    <a:pt x="151" y="100"/>
                  </a:lnTo>
                  <a:lnTo>
                    <a:pt x="160" y="94"/>
                  </a:lnTo>
                  <a:lnTo>
                    <a:pt x="168" y="88"/>
                  </a:lnTo>
                  <a:lnTo>
                    <a:pt x="175" y="82"/>
                  </a:lnTo>
                  <a:lnTo>
                    <a:pt x="183" y="77"/>
                  </a:lnTo>
                  <a:lnTo>
                    <a:pt x="189" y="70"/>
                  </a:lnTo>
                  <a:lnTo>
                    <a:pt x="194" y="63"/>
                  </a:lnTo>
                  <a:lnTo>
                    <a:pt x="195" y="56"/>
                  </a:lnTo>
                  <a:lnTo>
                    <a:pt x="195" y="46"/>
                  </a:lnTo>
                  <a:lnTo>
                    <a:pt x="219" y="43"/>
                  </a:lnTo>
                  <a:lnTo>
                    <a:pt x="244" y="39"/>
                  </a:lnTo>
                  <a:lnTo>
                    <a:pt x="269" y="36"/>
                  </a:lnTo>
                  <a:lnTo>
                    <a:pt x="294" y="33"/>
                  </a:lnTo>
                  <a:lnTo>
                    <a:pt x="319" y="32"/>
                  </a:lnTo>
                  <a:lnTo>
                    <a:pt x="345" y="31"/>
                  </a:lnTo>
                  <a:lnTo>
                    <a:pt x="370" y="30"/>
                  </a:lnTo>
                  <a:lnTo>
                    <a:pt x="394" y="31"/>
                  </a:lnTo>
                  <a:lnTo>
                    <a:pt x="418" y="33"/>
                  </a:lnTo>
                  <a:lnTo>
                    <a:pt x="440" y="37"/>
                  </a:lnTo>
                  <a:lnTo>
                    <a:pt x="440" y="94"/>
                  </a:lnTo>
                  <a:lnTo>
                    <a:pt x="459" y="89"/>
                  </a:lnTo>
                  <a:lnTo>
                    <a:pt x="482" y="89"/>
                  </a:lnTo>
                  <a:lnTo>
                    <a:pt x="508" y="89"/>
                  </a:lnTo>
                  <a:lnTo>
                    <a:pt x="534" y="90"/>
                  </a:lnTo>
                  <a:lnTo>
                    <a:pt x="561" y="90"/>
                  </a:lnTo>
                  <a:lnTo>
                    <a:pt x="584" y="88"/>
                  </a:lnTo>
                  <a:lnTo>
                    <a:pt x="603" y="81"/>
                  </a:lnTo>
                  <a:lnTo>
                    <a:pt x="618" y="68"/>
                  </a:lnTo>
                  <a:lnTo>
                    <a:pt x="625" y="48"/>
                  </a:lnTo>
                  <a:lnTo>
                    <a:pt x="624" y="18"/>
                  </a:lnTo>
                  <a:lnTo>
                    <a:pt x="653" y="14"/>
                  </a:lnTo>
                  <a:lnTo>
                    <a:pt x="684" y="11"/>
                  </a:lnTo>
                  <a:lnTo>
                    <a:pt x="716" y="7"/>
                  </a:lnTo>
                  <a:lnTo>
                    <a:pt x="747" y="5"/>
                  </a:lnTo>
                  <a:lnTo>
                    <a:pt x="780" y="4"/>
                  </a:lnTo>
                  <a:lnTo>
                    <a:pt x="812" y="2"/>
                  </a:lnTo>
                  <a:lnTo>
                    <a:pt x="844" y="1"/>
                  </a:lnTo>
                  <a:lnTo>
                    <a:pt x="875" y="0"/>
                  </a:lnTo>
                  <a:lnTo>
                    <a:pt x="907" y="0"/>
                  </a:lnTo>
                  <a:lnTo>
                    <a:pt x="938" y="1"/>
                  </a:lnTo>
                  <a:lnTo>
                    <a:pt x="938" y="1"/>
                  </a:lnTo>
                  <a:lnTo>
                    <a:pt x="937" y="1"/>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8" name="Freeform 56"/>
            <p:cNvSpPr>
              <a:spLocks/>
            </p:cNvSpPr>
            <p:nvPr/>
          </p:nvSpPr>
          <p:spPr bwMode="auto">
            <a:xfrm>
              <a:off x="2906" y="2475"/>
              <a:ext cx="33" cy="32"/>
            </a:xfrm>
            <a:custGeom>
              <a:avLst/>
              <a:gdLst>
                <a:gd name="T0" fmla="*/ 189 w 199"/>
                <a:gd name="T1" fmla="*/ 9 h 195"/>
                <a:gd name="T2" fmla="*/ 165 w 199"/>
                <a:gd name="T3" fmla="*/ 29 h 195"/>
                <a:gd name="T4" fmla="*/ 144 w 199"/>
                <a:gd name="T5" fmla="*/ 50 h 195"/>
                <a:gd name="T6" fmla="*/ 127 w 199"/>
                <a:gd name="T7" fmla="*/ 74 h 195"/>
                <a:gd name="T8" fmla="*/ 119 w 199"/>
                <a:gd name="T9" fmla="*/ 98 h 195"/>
                <a:gd name="T10" fmla="*/ 73 w 199"/>
                <a:gd name="T11" fmla="*/ 150 h 195"/>
                <a:gd name="T12" fmla="*/ 4 w 199"/>
                <a:gd name="T13" fmla="*/ 195 h 195"/>
                <a:gd name="T14" fmla="*/ 3 w 199"/>
                <a:gd name="T15" fmla="*/ 179 h 195"/>
                <a:gd name="T16" fmla="*/ 10 w 199"/>
                <a:gd name="T17" fmla="*/ 164 h 195"/>
                <a:gd name="T18" fmla="*/ 23 w 199"/>
                <a:gd name="T19" fmla="*/ 151 h 195"/>
                <a:gd name="T20" fmla="*/ 35 w 199"/>
                <a:gd name="T21" fmla="*/ 139 h 195"/>
                <a:gd name="T22" fmla="*/ 45 w 199"/>
                <a:gd name="T23" fmla="*/ 126 h 195"/>
                <a:gd name="T24" fmla="*/ 71 w 199"/>
                <a:gd name="T25" fmla="*/ 125 h 195"/>
                <a:gd name="T26" fmla="*/ 91 w 199"/>
                <a:gd name="T27" fmla="*/ 109 h 195"/>
                <a:gd name="T28" fmla="*/ 109 w 199"/>
                <a:gd name="T29" fmla="*/ 84 h 195"/>
                <a:gd name="T30" fmla="*/ 129 w 199"/>
                <a:gd name="T31" fmla="*/ 56 h 195"/>
                <a:gd name="T32" fmla="*/ 154 w 199"/>
                <a:gd name="T33" fmla="*/ 36 h 195"/>
                <a:gd name="T34" fmla="*/ 154 w 199"/>
                <a:gd name="T35" fmla="*/ 31 h 195"/>
                <a:gd name="T36" fmla="*/ 154 w 199"/>
                <a:gd name="T37" fmla="*/ 28 h 195"/>
                <a:gd name="T38" fmla="*/ 153 w 199"/>
                <a:gd name="T39" fmla="*/ 24 h 195"/>
                <a:gd name="T40" fmla="*/ 151 w 199"/>
                <a:gd name="T41" fmla="*/ 22 h 195"/>
                <a:gd name="T42" fmla="*/ 147 w 199"/>
                <a:gd name="T43" fmla="*/ 19 h 195"/>
                <a:gd name="T44" fmla="*/ 4 w 199"/>
                <a:gd name="T45" fmla="*/ 130 h 195"/>
                <a:gd name="T46" fmla="*/ 23 w 199"/>
                <a:gd name="T47" fmla="*/ 104 h 195"/>
                <a:gd name="T48" fmla="*/ 48 w 199"/>
                <a:gd name="T49" fmla="*/ 78 h 195"/>
                <a:gd name="T50" fmla="*/ 73 w 199"/>
                <a:gd name="T51" fmla="*/ 52 h 195"/>
                <a:gd name="T52" fmla="*/ 95 w 199"/>
                <a:gd name="T53" fmla="*/ 25 h 195"/>
                <a:gd name="T54" fmla="*/ 111 w 199"/>
                <a:gd name="T55" fmla="*/ 11 h 195"/>
                <a:gd name="T56" fmla="*/ 130 w 199"/>
                <a:gd name="T57" fmla="*/ 8 h 195"/>
                <a:gd name="T58" fmla="*/ 149 w 199"/>
                <a:gd name="T59" fmla="*/ 4 h 195"/>
                <a:gd name="T60" fmla="*/ 169 w 199"/>
                <a:gd name="T61" fmla="*/ 0 h 195"/>
                <a:gd name="T62" fmla="*/ 189 w 199"/>
                <a:gd name="T63" fmla="*/ 0 h 195"/>
                <a:gd name="T64" fmla="*/ 199 w 199"/>
                <a:gd name="T65" fmla="*/ 0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9" h="195">
                  <a:moveTo>
                    <a:pt x="199" y="0"/>
                  </a:moveTo>
                  <a:lnTo>
                    <a:pt x="189" y="9"/>
                  </a:lnTo>
                  <a:lnTo>
                    <a:pt x="177" y="18"/>
                  </a:lnTo>
                  <a:lnTo>
                    <a:pt x="165" y="29"/>
                  </a:lnTo>
                  <a:lnTo>
                    <a:pt x="154" y="40"/>
                  </a:lnTo>
                  <a:lnTo>
                    <a:pt x="144" y="50"/>
                  </a:lnTo>
                  <a:lnTo>
                    <a:pt x="134" y="62"/>
                  </a:lnTo>
                  <a:lnTo>
                    <a:pt x="127" y="74"/>
                  </a:lnTo>
                  <a:lnTo>
                    <a:pt x="122" y="86"/>
                  </a:lnTo>
                  <a:lnTo>
                    <a:pt x="119" y="98"/>
                  </a:lnTo>
                  <a:lnTo>
                    <a:pt x="119" y="110"/>
                  </a:lnTo>
                  <a:lnTo>
                    <a:pt x="73" y="150"/>
                  </a:lnTo>
                  <a:lnTo>
                    <a:pt x="69" y="143"/>
                  </a:lnTo>
                  <a:lnTo>
                    <a:pt x="4" y="195"/>
                  </a:lnTo>
                  <a:lnTo>
                    <a:pt x="2" y="186"/>
                  </a:lnTo>
                  <a:lnTo>
                    <a:pt x="3" y="179"/>
                  </a:lnTo>
                  <a:lnTo>
                    <a:pt x="6" y="172"/>
                  </a:lnTo>
                  <a:lnTo>
                    <a:pt x="10" y="164"/>
                  </a:lnTo>
                  <a:lnTo>
                    <a:pt x="16" y="158"/>
                  </a:lnTo>
                  <a:lnTo>
                    <a:pt x="23" y="151"/>
                  </a:lnTo>
                  <a:lnTo>
                    <a:pt x="29" y="145"/>
                  </a:lnTo>
                  <a:lnTo>
                    <a:pt x="35" y="139"/>
                  </a:lnTo>
                  <a:lnTo>
                    <a:pt x="41" y="134"/>
                  </a:lnTo>
                  <a:lnTo>
                    <a:pt x="45" y="126"/>
                  </a:lnTo>
                  <a:lnTo>
                    <a:pt x="59" y="128"/>
                  </a:lnTo>
                  <a:lnTo>
                    <a:pt x="71" y="125"/>
                  </a:lnTo>
                  <a:lnTo>
                    <a:pt x="82" y="118"/>
                  </a:lnTo>
                  <a:lnTo>
                    <a:pt x="91" y="109"/>
                  </a:lnTo>
                  <a:lnTo>
                    <a:pt x="101" y="97"/>
                  </a:lnTo>
                  <a:lnTo>
                    <a:pt x="109" y="84"/>
                  </a:lnTo>
                  <a:lnTo>
                    <a:pt x="119" y="69"/>
                  </a:lnTo>
                  <a:lnTo>
                    <a:pt x="129" y="56"/>
                  </a:lnTo>
                  <a:lnTo>
                    <a:pt x="141" y="46"/>
                  </a:lnTo>
                  <a:lnTo>
                    <a:pt x="154" y="36"/>
                  </a:lnTo>
                  <a:lnTo>
                    <a:pt x="154" y="34"/>
                  </a:lnTo>
                  <a:lnTo>
                    <a:pt x="154" y="31"/>
                  </a:lnTo>
                  <a:lnTo>
                    <a:pt x="154" y="30"/>
                  </a:lnTo>
                  <a:lnTo>
                    <a:pt x="154" y="28"/>
                  </a:lnTo>
                  <a:lnTo>
                    <a:pt x="153" y="25"/>
                  </a:lnTo>
                  <a:lnTo>
                    <a:pt x="153" y="24"/>
                  </a:lnTo>
                  <a:lnTo>
                    <a:pt x="152" y="23"/>
                  </a:lnTo>
                  <a:lnTo>
                    <a:pt x="151" y="22"/>
                  </a:lnTo>
                  <a:lnTo>
                    <a:pt x="149" y="21"/>
                  </a:lnTo>
                  <a:lnTo>
                    <a:pt x="147" y="19"/>
                  </a:lnTo>
                  <a:lnTo>
                    <a:pt x="0" y="143"/>
                  </a:lnTo>
                  <a:lnTo>
                    <a:pt x="4" y="130"/>
                  </a:lnTo>
                  <a:lnTo>
                    <a:pt x="13" y="117"/>
                  </a:lnTo>
                  <a:lnTo>
                    <a:pt x="23" y="104"/>
                  </a:lnTo>
                  <a:lnTo>
                    <a:pt x="35" y="91"/>
                  </a:lnTo>
                  <a:lnTo>
                    <a:pt x="48" y="78"/>
                  </a:lnTo>
                  <a:lnTo>
                    <a:pt x="61" y="65"/>
                  </a:lnTo>
                  <a:lnTo>
                    <a:pt x="73" y="52"/>
                  </a:lnTo>
                  <a:lnTo>
                    <a:pt x="85" y="38"/>
                  </a:lnTo>
                  <a:lnTo>
                    <a:pt x="95" y="25"/>
                  </a:lnTo>
                  <a:lnTo>
                    <a:pt x="102" y="12"/>
                  </a:lnTo>
                  <a:lnTo>
                    <a:pt x="111" y="11"/>
                  </a:lnTo>
                  <a:lnTo>
                    <a:pt x="121" y="9"/>
                  </a:lnTo>
                  <a:lnTo>
                    <a:pt x="130" y="8"/>
                  </a:lnTo>
                  <a:lnTo>
                    <a:pt x="140" y="5"/>
                  </a:lnTo>
                  <a:lnTo>
                    <a:pt x="149" y="4"/>
                  </a:lnTo>
                  <a:lnTo>
                    <a:pt x="159" y="2"/>
                  </a:lnTo>
                  <a:lnTo>
                    <a:pt x="169" y="0"/>
                  </a:lnTo>
                  <a:lnTo>
                    <a:pt x="179" y="0"/>
                  </a:lnTo>
                  <a:lnTo>
                    <a:pt x="189" y="0"/>
                  </a:lnTo>
                  <a:lnTo>
                    <a:pt x="199" y="0"/>
                  </a:lnTo>
                  <a:lnTo>
                    <a:pt x="199" y="0"/>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09" name="Freeform 57"/>
            <p:cNvSpPr>
              <a:spLocks/>
            </p:cNvSpPr>
            <p:nvPr/>
          </p:nvSpPr>
          <p:spPr bwMode="auto">
            <a:xfrm>
              <a:off x="2906" y="2478"/>
              <a:ext cx="9" cy="11"/>
            </a:xfrm>
            <a:custGeom>
              <a:avLst/>
              <a:gdLst>
                <a:gd name="T0" fmla="*/ 0 w 57"/>
                <a:gd name="T1" fmla="*/ 67 h 67"/>
                <a:gd name="T2" fmla="*/ 1 w 57"/>
                <a:gd name="T3" fmla="*/ 59 h 67"/>
                <a:gd name="T4" fmla="*/ 3 w 57"/>
                <a:gd name="T5" fmla="*/ 50 h 67"/>
                <a:gd name="T6" fmla="*/ 8 w 57"/>
                <a:gd name="T7" fmla="*/ 43 h 67"/>
                <a:gd name="T8" fmla="*/ 14 w 57"/>
                <a:gd name="T9" fmla="*/ 36 h 67"/>
                <a:gd name="T10" fmla="*/ 20 w 57"/>
                <a:gd name="T11" fmla="*/ 29 h 67"/>
                <a:gd name="T12" fmla="*/ 27 w 57"/>
                <a:gd name="T13" fmla="*/ 23 h 67"/>
                <a:gd name="T14" fmla="*/ 35 w 57"/>
                <a:gd name="T15" fmla="*/ 17 h 67"/>
                <a:gd name="T16" fmla="*/ 42 w 57"/>
                <a:gd name="T17" fmla="*/ 11 h 67"/>
                <a:gd name="T18" fmla="*/ 50 w 57"/>
                <a:gd name="T19" fmla="*/ 5 h 67"/>
                <a:gd name="T20" fmla="*/ 57 w 57"/>
                <a:gd name="T21" fmla="*/ 0 h 67"/>
                <a:gd name="T22" fmla="*/ 54 w 57"/>
                <a:gd name="T23" fmla="*/ 6 h 67"/>
                <a:gd name="T24" fmla="*/ 51 w 57"/>
                <a:gd name="T25" fmla="*/ 12 h 67"/>
                <a:gd name="T26" fmla="*/ 47 w 57"/>
                <a:gd name="T27" fmla="*/ 19 h 67"/>
                <a:gd name="T28" fmla="*/ 42 w 57"/>
                <a:gd name="T29" fmla="*/ 27 h 67"/>
                <a:gd name="T30" fmla="*/ 36 w 57"/>
                <a:gd name="T31" fmla="*/ 35 h 67"/>
                <a:gd name="T32" fmla="*/ 29 w 57"/>
                <a:gd name="T33" fmla="*/ 42 h 67"/>
                <a:gd name="T34" fmla="*/ 22 w 57"/>
                <a:gd name="T35" fmla="*/ 49 h 67"/>
                <a:gd name="T36" fmla="*/ 15 w 57"/>
                <a:gd name="T37" fmla="*/ 56 h 67"/>
                <a:gd name="T38" fmla="*/ 7 w 57"/>
                <a:gd name="T39" fmla="*/ 62 h 67"/>
                <a:gd name="T40" fmla="*/ 0 w 57"/>
                <a:gd name="T41" fmla="*/ 67 h 67"/>
                <a:gd name="T42" fmla="*/ 0 w 57"/>
                <a:gd name="T43"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67">
                  <a:moveTo>
                    <a:pt x="0" y="67"/>
                  </a:moveTo>
                  <a:lnTo>
                    <a:pt x="1" y="59"/>
                  </a:lnTo>
                  <a:lnTo>
                    <a:pt x="3" y="50"/>
                  </a:lnTo>
                  <a:lnTo>
                    <a:pt x="8" y="43"/>
                  </a:lnTo>
                  <a:lnTo>
                    <a:pt x="14" y="36"/>
                  </a:lnTo>
                  <a:lnTo>
                    <a:pt x="20" y="29"/>
                  </a:lnTo>
                  <a:lnTo>
                    <a:pt x="27" y="23"/>
                  </a:lnTo>
                  <a:lnTo>
                    <a:pt x="35" y="17"/>
                  </a:lnTo>
                  <a:lnTo>
                    <a:pt x="42" y="11"/>
                  </a:lnTo>
                  <a:lnTo>
                    <a:pt x="50" y="5"/>
                  </a:lnTo>
                  <a:lnTo>
                    <a:pt x="57" y="0"/>
                  </a:lnTo>
                  <a:lnTo>
                    <a:pt x="54" y="6"/>
                  </a:lnTo>
                  <a:lnTo>
                    <a:pt x="51" y="12"/>
                  </a:lnTo>
                  <a:lnTo>
                    <a:pt x="47" y="19"/>
                  </a:lnTo>
                  <a:lnTo>
                    <a:pt x="42" y="27"/>
                  </a:lnTo>
                  <a:lnTo>
                    <a:pt x="36" y="35"/>
                  </a:lnTo>
                  <a:lnTo>
                    <a:pt x="29" y="42"/>
                  </a:lnTo>
                  <a:lnTo>
                    <a:pt x="22" y="49"/>
                  </a:lnTo>
                  <a:lnTo>
                    <a:pt x="15" y="56"/>
                  </a:lnTo>
                  <a:lnTo>
                    <a:pt x="7" y="62"/>
                  </a:lnTo>
                  <a:lnTo>
                    <a:pt x="0" y="67"/>
                  </a:lnTo>
                  <a:lnTo>
                    <a:pt x="0" y="67"/>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0" name="Freeform 58"/>
            <p:cNvSpPr>
              <a:spLocks/>
            </p:cNvSpPr>
            <p:nvPr/>
          </p:nvSpPr>
          <p:spPr bwMode="auto">
            <a:xfrm>
              <a:off x="2839" y="2481"/>
              <a:ext cx="63" cy="147"/>
            </a:xfrm>
            <a:custGeom>
              <a:avLst/>
              <a:gdLst>
                <a:gd name="T0" fmla="*/ 366 w 376"/>
                <a:gd name="T1" fmla="*/ 123 h 879"/>
                <a:gd name="T2" fmla="*/ 354 w 376"/>
                <a:gd name="T3" fmla="*/ 134 h 879"/>
                <a:gd name="T4" fmla="*/ 347 w 376"/>
                <a:gd name="T5" fmla="*/ 148 h 879"/>
                <a:gd name="T6" fmla="*/ 341 w 376"/>
                <a:gd name="T7" fmla="*/ 166 h 879"/>
                <a:gd name="T8" fmla="*/ 332 w 376"/>
                <a:gd name="T9" fmla="*/ 182 h 879"/>
                <a:gd name="T10" fmla="*/ 269 w 376"/>
                <a:gd name="T11" fmla="*/ 228 h 879"/>
                <a:gd name="T12" fmla="*/ 285 w 376"/>
                <a:gd name="T13" fmla="*/ 240 h 879"/>
                <a:gd name="T14" fmla="*/ 293 w 376"/>
                <a:gd name="T15" fmla="*/ 258 h 879"/>
                <a:gd name="T16" fmla="*/ 291 w 376"/>
                <a:gd name="T17" fmla="*/ 279 h 879"/>
                <a:gd name="T18" fmla="*/ 288 w 376"/>
                <a:gd name="T19" fmla="*/ 302 h 879"/>
                <a:gd name="T20" fmla="*/ 285 w 376"/>
                <a:gd name="T21" fmla="*/ 321 h 879"/>
                <a:gd name="T22" fmla="*/ 126 w 376"/>
                <a:gd name="T23" fmla="*/ 879 h 879"/>
                <a:gd name="T24" fmla="*/ 3 w 376"/>
                <a:gd name="T25" fmla="*/ 764 h 879"/>
                <a:gd name="T26" fmla="*/ 19 w 376"/>
                <a:gd name="T27" fmla="*/ 720 h 879"/>
                <a:gd name="T28" fmla="*/ 40 w 376"/>
                <a:gd name="T29" fmla="*/ 680 h 879"/>
                <a:gd name="T30" fmla="*/ 64 w 376"/>
                <a:gd name="T31" fmla="*/ 640 h 879"/>
                <a:gd name="T32" fmla="*/ 83 w 376"/>
                <a:gd name="T33" fmla="*/ 599 h 879"/>
                <a:gd name="T34" fmla="*/ 91 w 376"/>
                <a:gd name="T35" fmla="*/ 575 h 879"/>
                <a:gd name="T36" fmla="*/ 95 w 376"/>
                <a:gd name="T37" fmla="*/ 575 h 879"/>
                <a:gd name="T38" fmla="*/ 100 w 376"/>
                <a:gd name="T39" fmla="*/ 579 h 879"/>
                <a:gd name="T40" fmla="*/ 106 w 376"/>
                <a:gd name="T41" fmla="*/ 580 h 879"/>
                <a:gd name="T42" fmla="*/ 112 w 376"/>
                <a:gd name="T43" fmla="*/ 575 h 879"/>
                <a:gd name="T44" fmla="*/ 108 w 376"/>
                <a:gd name="T45" fmla="*/ 562 h 879"/>
                <a:gd name="T46" fmla="*/ 106 w 376"/>
                <a:gd name="T47" fmla="*/ 542 h 879"/>
                <a:gd name="T48" fmla="*/ 115 w 376"/>
                <a:gd name="T49" fmla="*/ 517 h 879"/>
                <a:gd name="T50" fmla="*/ 128 w 376"/>
                <a:gd name="T51" fmla="*/ 491 h 879"/>
                <a:gd name="T52" fmla="*/ 139 w 376"/>
                <a:gd name="T53" fmla="*/ 463 h 879"/>
                <a:gd name="T54" fmla="*/ 204 w 376"/>
                <a:gd name="T55" fmla="*/ 216 h 879"/>
                <a:gd name="T56" fmla="*/ 218 w 376"/>
                <a:gd name="T57" fmla="*/ 217 h 879"/>
                <a:gd name="T58" fmla="*/ 231 w 376"/>
                <a:gd name="T59" fmla="*/ 216 h 879"/>
                <a:gd name="T60" fmla="*/ 243 w 376"/>
                <a:gd name="T61" fmla="*/ 213 h 879"/>
                <a:gd name="T62" fmla="*/ 252 w 376"/>
                <a:gd name="T63" fmla="*/ 207 h 879"/>
                <a:gd name="T64" fmla="*/ 262 w 376"/>
                <a:gd name="T65" fmla="*/ 199 h 879"/>
                <a:gd name="T66" fmla="*/ 259 w 376"/>
                <a:gd name="T67" fmla="*/ 188 h 879"/>
                <a:gd name="T68" fmla="*/ 252 w 376"/>
                <a:gd name="T69" fmla="*/ 182 h 879"/>
                <a:gd name="T70" fmla="*/ 241 w 376"/>
                <a:gd name="T71" fmla="*/ 177 h 879"/>
                <a:gd name="T72" fmla="*/ 229 w 376"/>
                <a:gd name="T73" fmla="*/ 173 h 879"/>
                <a:gd name="T74" fmla="*/ 221 w 376"/>
                <a:gd name="T75" fmla="*/ 166 h 879"/>
                <a:gd name="T76" fmla="*/ 235 w 376"/>
                <a:gd name="T77" fmla="*/ 161 h 879"/>
                <a:gd name="T78" fmla="*/ 252 w 376"/>
                <a:gd name="T79" fmla="*/ 160 h 879"/>
                <a:gd name="T80" fmla="*/ 269 w 376"/>
                <a:gd name="T81" fmla="*/ 160 h 879"/>
                <a:gd name="T82" fmla="*/ 284 w 376"/>
                <a:gd name="T83" fmla="*/ 158 h 879"/>
                <a:gd name="T84" fmla="*/ 297 w 376"/>
                <a:gd name="T85" fmla="*/ 150 h 879"/>
                <a:gd name="T86" fmla="*/ 371 w 376"/>
                <a:gd name="T87" fmla="*/ 0 h 879"/>
                <a:gd name="T88" fmla="*/ 376 w 376"/>
                <a:gd name="T89" fmla="*/ 121 h 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76" h="879">
                  <a:moveTo>
                    <a:pt x="376" y="121"/>
                  </a:moveTo>
                  <a:lnTo>
                    <a:pt x="366" y="123"/>
                  </a:lnTo>
                  <a:lnTo>
                    <a:pt x="360" y="128"/>
                  </a:lnTo>
                  <a:lnTo>
                    <a:pt x="354" y="134"/>
                  </a:lnTo>
                  <a:lnTo>
                    <a:pt x="351" y="141"/>
                  </a:lnTo>
                  <a:lnTo>
                    <a:pt x="347" y="148"/>
                  </a:lnTo>
                  <a:lnTo>
                    <a:pt x="344" y="157"/>
                  </a:lnTo>
                  <a:lnTo>
                    <a:pt x="341" y="166"/>
                  </a:lnTo>
                  <a:lnTo>
                    <a:pt x="337" y="173"/>
                  </a:lnTo>
                  <a:lnTo>
                    <a:pt x="332" y="182"/>
                  </a:lnTo>
                  <a:lnTo>
                    <a:pt x="326" y="188"/>
                  </a:lnTo>
                  <a:lnTo>
                    <a:pt x="269" y="228"/>
                  </a:lnTo>
                  <a:lnTo>
                    <a:pt x="279" y="233"/>
                  </a:lnTo>
                  <a:lnTo>
                    <a:pt x="285" y="240"/>
                  </a:lnTo>
                  <a:lnTo>
                    <a:pt x="290" y="248"/>
                  </a:lnTo>
                  <a:lnTo>
                    <a:pt x="293" y="258"/>
                  </a:lnTo>
                  <a:lnTo>
                    <a:pt x="293" y="268"/>
                  </a:lnTo>
                  <a:lnTo>
                    <a:pt x="291" y="279"/>
                  </a:lnTo>
                  <a:lnTo>
                    <a:pt x="289" y="290"/>
                  </a:lnTo>
                  <a:lnTo>
                    <a:pt x="288" y="302"/>
                  </a:lnTo>
                  <a:lnTo>
                    <a:pt x="285" y="311"/>
                  </a:lnTo>
                  <a:lnTo>
                    <a:pt x="285" y="321"/>
                  </a:lnTo>
                  <a:lnTo>
                    <a:pt x="147" y="879"/>
                  </a:lnTo>
                  <a:lnTo>
                    <a:pt x="126" y="879"/>
                  </a:lnTo>
                  <a:lnTo>
                    <a:pt x="0" y="787"/>
                  </a:lnTo>
                  <a:lnTo>
                    <a:pt x="3" y="764"/>
                  </a:lnTo>
                  <a:lnTo>
                    <a:pt x="11" y="741"/>
                  </a:lnTo>
                  <a:lnTo>
                    <a:pt x="19" y="720"/>
                  </a:lnTo>
                  <a:lnTo>
                    <a:pt x="30" y="700"/>
                  </a:lnTo>
                  <a:lnTo>
                    <a:pt x="40" y="680"/>
                  </a:lnTo>
                  <a:lnTo>
                    <a:pt x="52" y="661"/>
                  </a:lnTo>
                  <a:lnTo>
                    <a:pt x="64" y="640"/>
                  </a:lnTo>
                  <a:lnTo>
                    <a:pt x="74" y="620"/>
                  </a:lnTo>
                  <a:lnTo>
                    <a:pt x="83" y="599"/>
                  </a:lnTo>
                  <a:lnTo>
                    <a:pt x="90" y="577"/>
                  </a:lnTo>
                  <a:lnTo>
                    <a:pt x="91" y="575"/>
                  </a:lnTo>
                  <a:lnTo>
                    <a:pt x="93" y="575"/>
                  </a:lnTo>
                  <a:lnTo>
                    <a:pt x="95" y="575"/>
                  </a:lnTo>
                  <a:lnTo>
                    <a:pt x="97" y="577"/>
                  </a:lnTo>
                  <a:lnTo>
                    <a:pt x="100" y="579"/>
                  </a:lnTo>
                  <a:lnTo>
                    <a:pt x="103" y="579"/>
                  </a:lnTo>
                  <a:lnTo>
                    <a:pt x="106" y="580"/>
                  </a:lnTo>
                  <a:lnTo>
                    <a:pt x="109" y="579"/>
                  </a:lnTo>
                  <a:lnTo>
                    <a:pt x="112" y="575"/>
                  </a:lnTo>
                  <a:lnTo>
                    <a:pt x="114" y="570"/>
                  </a:lnTo>
                  <a:lnTo>
                    <a:pt x="108" y="562"/>
                  </a:lnTo>
                  <a:lnTo>
                    <a:pt x="106" y="552"/>
                  </a:lnTo>
                  <a:lnTo>
                    <a:pt x="106" y="542"/>
                  </a:lnTo>
                  <a:lnTo>
                    <a:pt x="109" y="530"/>
                  </a:lnTo>
                  <a:lnTo>
                    <a:pt x="115" y="517"/>
                  </a:lnTo>
                  <a:lnTo>
                    <a:pt x="121" y="504"/>
                  </a:lnTo>
                  <a:lnTo>
                    <a:pt x="128" y="491"/>
                  </a:lnTo>
                  <a:lnTo>
                    <a:pt x="134" y="476"/>
                  </a:lnTo>
                  <a:lnTo>
                    <a:pt x="139" y="463"/>
                  </a:lnTo>
                  <a:lnTo>
                    <a:pt x="143" y="451"/>
                  </a:lnTo>
                  <a:lnTo>
                    <a:pt x="204" y="216"/>
                  </a:lnTo>
                  <a:lnTo>
                    <a:pt x="212" y="217"/>
                  </a:lnTo>
                  <a:lnTo>
                    <a:pt x="218" y="217"/>
                  </a:lnTo>
                  <a:lnTo>
                    <a:pt x="225" y="217"/>
                  </a:lnTo>
                  <a:lnTo>
                    <a:pt x="231" y="216"/>
                  </a:lnTo>
                  <a:lnTo>
                    <a:pt x="237" y="215"/>
                  </a:lnTo>
                  <a:lnTo>
                    <a:pt x="243" y="213"/>
                  </a:lnTo>
                  <a:lnTo>
                    <a:pt x="247" y="210"/>
                  </a:lnTo>
                  <a:lnTo>
                    <a:pt x="252" y="207"/>
                  </a:lnTo>
                  <a:lnTo>
                    <a:pt x="257" y="203"/>
                  </a:lnTo>
                  <a:lnTo>
                    <a:pt x="262" y="199"/>
                  </a:lnTo>
                  <a:lnTo>
                    <a:pt x="262" y="192"/>
                  </a:lnTo>
                  <a:lnTo>
                    <a:pt x="259" y="188"/>
                  </a:lnTo>
                  <a:lnTo>
                    <a:pt x="256" y="184"/>
                  </a:lnTo>
                  <a:lnTo>
                    <a:pt x="252" y="182"/>
                  </a:lnTo>
                  <a:lnTo>
                    <a:pt x="246" y="179"/>
                  </a:lnTo>
                  <a:lnTo>
                    <a:pt x="241" y="177"/>
                  </a:lnTo>
                  <a:lnTo>
                    <a:pt x="235" y="176"/>
                  </a:lnTo>
                  <a:lnTo>
                    <a:pt x="229" y="173"/>
                  </a:lnTo>
                  <a:lnTo>
                    <a:pt x="225" y="170"/>
                  </a:lnTo>
                  <a:lnTo>
                    <a:pt x="221" y="166"/>
                  </a:lnTo>
                  <a:lnTo>
                    <a:pt x="228" y="163"/>
                  </a:lnTo>
                  <a:lnTo>
                    <a:pt x="235" y="161"/>
                  </a:lnTo>
                  <a:lnTo>
                    <a:pt x="244" y="160"/>
                  </a:lnTo>
                  <a:lnTo>
                    <a:pt x="252" y="160"/>
                  </a:lnTo>
                  <a:lnTo>
                    <a:pt x="260" y="160"/>
                  </a:lnTo>
                  <a:lnTo>
                    <a:pt x="269" y="160"/>
                  </a:lnTo>
                  <a:lnTo>
                    <a:pt x="276" y="160"/>
                  </a:lnTo>
                  <a:lnTo>
                    <a:pt x="284" y="158"/>
                  </a:lnTo>
                  <a:lnTo>
                    <a:pt x="291" y="154"/>
                  </a:lnTo>
                  <a:lnTo>
                    <a:pt x="297" y="150"/>
                  </a:lnTo>
                  <a:lnTo>
                    <a:pt x="278" y="126"/>
                  </a:lnTo>
                  <a:lnTo>
                    <a:pt x="371" y="0"/>
                  </a:lnTo>
                  <a:lnTo>
                    <a:pt x="376" y="121"/>
                  </a:lnTo>
                  <a:lnTo>
                    <a:pt x="376" y="121"/>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1" name="Freeform 59"/>
            <p:cNvSpPr>
              <a:spLocks/>
            </p:cNvSpPr>
            <p:nvPr/>
          </p:nvSpPr>
          <p:spPr bwMode="auto">
            <a:xfrm>
              <a:off x="2907" y="2505"/>
              <a:ext cx="9" cy="12"/>
            </a:xfrm>
            <a:custGeom>
              <a:avLst/>
              <a:gdLst>
                <a:gd name="T0" fmla="*/ 57 w 57"/>
                <a:gd name="T1" fmla="*/ 17 h 69"/>
                <a:gd name="T2" fmla="*/ 53 w 57"/>
                <a:gd name="T3" fmla="*/ 17 h 69"/>
                <a:gd name="T4" fmla="*/ 49 w 57"/>
                <a:gd name="T5" fmla="*/ 21 h 69"/>
                <a:gd name="T6" fmla="*/ 44 w 57"/>
                <a:gd name="T7" fmla="*/ 25 h 69"/>
                <a:gd name="T8" fmla="*/ 40 w 57"/>
                <a:gd name="T9" fmla="*/ 31 h 69"/>
                <a:gd name="T10" fmla="*/ 34 w 57"/>
                <a:gd name="T11" fmla="*/ 38 h 69"/>
                <a:gd name="T12" fmla="*/ 29 w 57"/>
                <a:gd name="T13" fmla="*/ 46 h 69"/>
                <a:gd name="T14" fmla="*/ 23 w 57"/>
                <a:gd name="T15" fmla="*/ 53 h 69"/>
                <a:gd name="T16" fmla="*/ 16 w 57"/>
                <a:gd name="T17" fmla="*/ 60 h 69"/>
                <a:gd name="T18" fmla="*/ 9 w 57"/>
                <a:gd name="T19" fmla="*/ 66 h 69"/>
                <a:gd name="T20" fmla="*/ 0 w 57"/>
                <a:gd name="T21" fmla="*/ 69 h 69"/>
                <a:gd name="T22" fmla="*/ 2 w 57"/>
                <a:gd name="T23" fmla="*/ 61 h 69"/>
                <a:gd name="T24" fmla="*/ 4 w 57"/>
                <a:gd name="T25" fmla="*/ 53 h 69"/>
                <a:gd name="T26" fmla="*/ 7 w 57"/>
                <a:gd name="T27" fmla="*/ 46 h 69"/>
                <a:gd name="T28" fmla="*/ 11 w 57"/>
                <a:gd name="T29" fmla="*/ 38 h 69"/>
                <a:gd name="T30" fmla="*/ 16 w 57"/>
                <a:gd name="T31" fmla="*/ 33 h 69"/>
                <a:gd name="T32" fmla="*/ 21 w 57"/>
                <a:gd name="T33" fmla="*/ 25 h 69"/>
                <a:gd name="T34" fmla="*/ 27 w 57"/>
                <a:gd name="T35" fmla="*/ 19 h 69"/>
                <a:gd name="T36" fmla="*/ 32 w 57"/>
                <a:gd name="T37" fmla="*/ 14 h 69"/>
                <a:gd name="T38" fmla="*/ 40 w 57"/>
                <a:gd name="T39" fmla="*/ 6 h 69"/>
                <a:gd name="T40" fmla="*/ 46 w 57"/>
                <a:gd name="T41" fmla="*/ 0 h 69"/>
                <a:gd name="T42" fmla="*/ 46 w 57"/>
                <a:gd name="T43" fmla="*/ 3 h 69"/>
                <a:gd name="T44" fmla="*/ 46 w 57"/>
                <a:gd name="T45" fmla="*/ 5 h 69"/>
                <a:gd name="T46" fmla="*/ 46 w 57"/>
                <a:gd name="T47" fmla="*/ 8 h 69"/>
                <a:gd name="T48" fmla="*/ 47 w 57"/>
                <a:gd name="T49" fmla="*/ 9 h 69"/>
                <a:gd name="T50" fmla="*/ 49 w 57"/>
                <a:gd name="T51" fmla="*/ 10 h 69"/>
                <a:gd name="T52" fmla="*/ 50 w 57"/>
                <a:gd name="T53" fmla="*/ 12 h 69"/>
                <a:gd name="T54" fmla="*/ 53 w 57"/>
                <a:gd name="T55" fmla="*/ 14 h 69"/>
                <a:gd name="T56" fmla="*/ 54 w 57"/>
                <a:gd name="T57" fmla="*/ 15 h 69"/>
                <a:gd name="T58" fmla="*/ 56 w 57"/>
                <a:gd name="T59" fmla="*/ 16 h 69"/>
                <a:gd name="T60" fmla="*/ 57 w 57"/>
                <a:gd name="T61" fmla="*/ 17 h 69"/>
                <a:gd name="T62" fmla="*/ 57 w 57"/>
                <a:gd name="T63" fmla="*/ 1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7" h="69">
                  <a:moveTo>
                    <a:pt x="57" y="17"/>
                  </a:moveTo>
                  <a:lnTo>
                    <a:pt x="53" y="17"/>
                  </a:lnTo>
                  <a:lnTo>
                    <a:pt x="49" y="21"/>
                  </a:lnTo>
                  <a:lnTo>
                    <a:pt x="44" y="25"/>
                  </a:lnTo>
                  <a:lnTo>
                    <a:pt x="40" y="31"/>
                  </a:lnTo>
                  <a:lnTo>
                    <a:pt x="34" y="38"/>
                  </a:lnTo>
                  <a:lnTo>
                    <a:pt x="29" y="46"/>
                  </a:lnTo>
                  <a:lnTo>
                    <a:pt x="23" y="53"/>
                  </a:lnTo>
                  <a:lnTo>
                    <a:pt x="16" y="60"/>
                  </a:lnTo>
                  <a:lnTo>
                    <a:pt x="9" y="66"/>
                  </a:lnTo>
                  <a:lnTo>
                    <a:pt x="0" y="69"/>
                  </a:lnTo>
                  <a:lnTo>
                    <a:pt x="2" y="61"/>
                  </a:lnTo>
                  <a:lnTo>
                    <a:pt x="4" y="53"/>
                  </a:lnTo>
                  <a:lnTo>
                    <a:pt x="7" y="46"/>
                  </a:lnTo>
                  <a:lnTo>
                    <a:pt x="11" y="38"/>
                  </a:lnTo>
                  <a:lnTo>
                    <a:pt x="16" y="33"/>
                  </a:lnTo>
                  <a:lnTo>
                    <a:pt x="21" y="25"/>
                  </a:lnTo>
                  <a:lnTo>
                    <a:pt x="27" y="19"/>
                  </a:lnTo>
                  <a:lnTo>
                    <a:pt x="32" y="14"/>
                  </a:lnTo>
                  <a:lnTo>
                    <a:pt x="40" y="6"/>
                  </a:lnTo>
                  <a:lnTo>
                    <a:pt x="46" y="0"/>
                  </a:lnTo>
                  <a:lnTo>
                    <a:pt x="46" y="3"/>
                  </a:lnTo>
                  <a:lnTo>
                    <a:pt x="46" y="5"/>
                  </a:lnTo>
                  <a:lnTo>
                    <a:pt x="46" y="8"/>
                  </a:lnTo>
                  <a:lnTo>
                    <a:pt x="47" y="9"/>
                  </a:lnTo>
                  <a:lnTo>
                    <a:pt x="49" y="10"/>
                  </a:lnTo>
                  <a:lnTo>
                    <a:pt x="50" y="12"/>
                  </a:lnTo>
                  <a:lnTo>
                    <a:pt x="53" y="14"/>
                  </a:lnTo>
                  <a:lnTo>
                    <a:pt x="54" y="15"/>
                  </a:lnTo>
                  <a:lnTo>
                    <a:pt x="56" y="16"/>
                  </a:lnTo>
                  <a:lnTo>
                    <a:pt x="57" y="17"/>
                  </a:lnTo>
                  <a:lnTo>
                    <a:pt x="57" y="17"/>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2" name="Freeform 60"/>
            <p:cNvSpPr>
              <a:spLocks/>
            </p:cNvSpPr>
            <p:nvPr/>
          </p:nvSpPr>
          <p:spPr bwMode="auto">
            <a:xfrm>
              <a:off x="2910" y="2515"/>
              <a:ext cx="6" cy="8"/>
            </a:xfrm>
            <a:custGeom>
              <a:avLst/>
              <a:gdLst>
                <a:gd name="T0" fmla="*/ 0 w 40"/>
                <a:gd name="T1" fmla="*/ 53 h 53"/>
                <a:gd name="T2" fmla="*/ 5 w 40"/>
                <a:gd name="T3" fmla="*/ 47 h 53"/>
                <a:gd name="T4" fmla="*/ 8 w 40"/>
                <a:gd name="T5" fmla="*/ 42 h 53"/>
                <a:gd name="T6" fmla="*/ 11 w 40"/>
                <a:gd name="T7" fmla="*/ 35 h 53"/>
                <a:gd name="T8" fmla="*/ 14 w 40"/>
                <a:gd name="T9" fmla="*/ 29 h 53"/>
                <a:gd name="T10" fmla="*/ 17 w 40"/>
                <a:gd name="T11" fmla="*/ 23 h 53"/>
                <a:gd name="T12" fmla="*/ 19 w 40"/>
                <a:gd name="T13" fmla="*/ 17 h 53"/>
                <a:gd name="T14" fmla="*/ 24 w 40"/>
                <a:gd name="T15" fmla="*/ 11 h 53"/>
                <a:gd name="T16" fmla="*/ 27 w 40"/>
                <a:gd name="T17" fmla="*/ 6 h 53"/>
                <a:gd name="T18" fmla="*/ 33 w 40"/>
                <a:gd name="T19" fmla="*/ 3 h 53"/>
                <a:gd name="T20" fmla="*/ 40 w 40"/>
                <a:gd name="T21" fmla="*/ 0 h 53"/>
                <a:gd name="T22" fmla="*/ 0 w 40"/>
                <a:gd name="T23" fmla="*/ 53 h 53"/>
                <a:gd name="T24" fmla="*/ 0 w 40"/>
                <a:gd name="T2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53">
                  <a:moveTo>
                    <a:pt x="0" y="53"/>
                  </a:moveTo>
                  <a:lnTo>
                    <a:pt x="5" y="47"/>
                  </a:lnTo>
                  <a:lnTo>
                    <a:pt x="8" y="42"/>
                  </a:lnTo>
                  <a:lnTo>
                    <a:pt x="11" y="35"/>
                  </a:lnTo>
                  <a:lnTo>
                    <a:pt x="14" y="29"/>
                  </a:lnTo>
                  <a:lnTo>
                    <a:pt x="17" y="23"/>
                  </a:lnTo>
                  <a:lnTo>
                    <a:pt x="19" y="17"/>
                  </a:lnTo>
                  <a:lnTo>
                    <a:pt x="24" y="11"/>
                  </a:lnTo>
                  <a:lnTo>
                    <a:pt x="27" y="6"/>
                  </a:lnTo>
                  <a:lnTo>
                    <a:pt x="33" y="3"/>
                  </a:lnTo>
                  <a:lnTo>
                    <a:pt x="40" y="0"/>
                  </a:lnTo>
                  <a:lnTo>
                    <a:pt x="0" y="53"/>
                  </a:lnTo>
                  <a:lnTo>
                    <a:pt x="0" y="53"/>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3" name="Freeform 61"/>
            <p:cNvSpPr>
              <a:spLocks/>
            </p:cNvSpPr>
            <p:nvPr/>
          </p:nvSpPr>
          <p:spPr bwMode="auto">
            <a:xfrm>
              <a:off x="2924" y="2517"/>
              <a:ext cx="9" cy="9"/>
            </a:xfrm>
            <a:custGeom>
              <a:avLst/>
              <a:gdLst>
                <a:gd name="T0" fmla="*/ 52 w 52"/>
                <a:gd name="T1" fmla="*/ 17 h 57"/>
                <a:gd name="T2" fmla="*/ 46 w 52"/>
                <a:gd name="T3" fmla="*/ 21 h 57"/>
                <a:gd name="T4" fmla="*/ 41 w 52"/>
                <a:gd name="T5" fmla="*/ 24 h 57"/>
                <a:gd name="T6" fmla="*/ 37 w 52"/>
                <a:gd name="T7" fmla="*/ 28 h 57"/>
                <a:gd name="T8" fmla="*/ 32 w 52"/>
                <a:gd name="T9" fmla="*/ 31 h 57"/>
                <a:gd name="T10" fmla="*/ 28 w 52"/>
                <a:gd name="T11" fmla="*/ 35 h 57"/>
                <a:gd name="T12" fmla="*/ 25 w 52"/>
                <a:gd name="T13" fmla="*/ 40 h 57"/>
                <a:gd name="T14" fmla="*/ 21 w 52"/>
                <a:gd name="T15" fmla="*/ 43 h 57"/>
                <a:gd name="T16" fmla="*/ 16 w 52"/>
                <a:gd name="T17" fmla="*/ 48 h 57"/>
                <a:gd name="T18" fmla="*/ 12 w 52"/>
                <a:gd name="T19" fmla="*/ 53 h 57"/>
                <a:gd name="T20" fmla="*/ 7 w 52"/>
                <a:gd name="T21" fmla="*/ 57 h 57"/>
                <a:gd name="T22" fmla="*/ 1 w 52"/>
                <a:gd name="T23" fmla="*/ 48 h 57"/>
                <a:gd name="T24" fmla="*/ 0 w 52"/>
                <a:gd name="T25" fmla="*/ 41 h 57"/>
                <a:gd name="T26" fmla="*/ 1 w 52"/>
                <a:gd name="T27" fmla="*/ 35 h 57"/>
                <a:gd name="T28" fmla="*/ 6 w 52"/>
                <a:gd name="T29" fmla="*/ 30 h 57"/>
                <a:gd name="T30" fmla="*/ 10 w 52"/>
                <a:gd name="T31" fmla="*/ 27 h 57"/>
                <a:gd name="T32" fmla="*/ 18 w 52"/>
                <a:gd name="T33" fmla="*/ 22 h 57"/>
                <a:gd name="T34" fmla="*/ 25 w 52"/>
                <a:gd name="T35" fmla="*/ 18 h 57"/>
                <a:gd name="T36" fmla="*/ 32 w 52"/>
                <a:gd name="T37" fmla="*/ 13 h 57"/>
                <a:gd name="T38" fmla="*/ 37 w 52"/>
                <a:gd name="T39" fmla="*/ 8 h 57"/>
                <a:gd name="T40" fmla="*/ 40 w 52"/>
                <a:gd name="T41" fmla="*/ 0 h 57"/>
                <a:gd name="T42" fmla="*/ 40 w 52"/>
                <a:gd name="T43" fmla="*/ 3 h 57"/>
                <a:gd name="T44" fmla="*/ 40 w 52"/>
                <a:gd name="T45" fmla="*/ 5 h 57"/>
                <a:gd name="T46" fmla="*/ 40 w 52"/>
                <a:gd name="T47" fmla="*/ 8 h 57"/>
                <a:gd name="T48" fmla="*/ 41 w 52"/>
                <a:gd name="T49" fmla="*/ 9 h 57"/>
                <a:gd name="T50" fmla="*/ 44 w 52"/>
                <a:gd name="T51" fmla="*/ 10 h 57"/>
                <a:gd name="T52" fmla="*/ 45 w 52"/>
                <a:gd name="T53" fmla="*/ 12 h 57"/>
                <a:gd name="T54" fmla="*/ 47 w 52"/>
                <a:gd name="T55" fmla="*/ 13 h 57"/>
                <a:gd name="T56" fmla="*/ 48 w 52"/>
                <a:gd name="T57" fmla="*/ 15 h 57"/>
                <a:gd name="T58" fmla="*/ 51 w 52"/>
                <a:gd name="T59" fmla="*/ 16 h 57"/>
                <a:gd name="T60" fmla="*/ 52 w 52"/>
                <a:gd name="T61" fmla="*/ 17 h 57"/>
                <a:gd name="T62" fmla="*/ 52 w 52"/>
                <a:gd name="T63" fmla="*/ 1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2" h="57">
                  <a:moveTo>
                    <a:pt x="52" y="17"/>
                  </a:moveTo>
                  <a:lnTo>
                    <a:pt x="46" y="21"/>
                  </a:lnTo>
                  <a:lnTo>
                    <a:pt x="41" y="24"/>
                  </a:lnTo>
                  <a:lnTo>
                    <a:pt x="37" y="28"/>
                  </a:lnTo>
                  <a:lnTo>
                    <a:pt x="32" y="31"/>
                  </a:lnTo>
                  <a:lnTo>
                    <a:pt x="28" y="35"/>
                  </a:lnTo>
                  <a:lnTo>
                    <a:pt x="25" y="40"/>
                  </a:lnTo>
                  <a:lnTo>
                    <a:pt x="21" y="43"/>
                  </a:lnTo>
                  <a:lnTo>
                    <a:pt x="16" y="48"/>
                  </a:lnTo>
                  <a:lnTo>
                    <a:pt x="12" y="53"/>
                  </a:lnTo>
                  <a:lnTo>
                    <a:pt x="7" y="57"/>
                  </a:lnTo>
                  <a:lnTo>
                    <a:pt x="1" y="48"/>
                  </a:lnTo>
                  <a:lnTo>
                    <a:pt x="0" y="41"/>
                  </a:lnTo>
                  <a:lnTo>
                    <a:pt x="1" y="35"/>
                  </a:lnTo>
                  <a:lnTo>
                    <a:pt x="6" y="30"/>
                  </a:lnTo>
                  <a:lnTo>
                    <a:pt x="10" y="27"/>
                  </a:lnTo>
                  <a:lnTo>
                    <a:pt x="18" y="22"/>
                  </a:lnTo>
                  <a:lnTo>
                    <a:pt x="25" y="18"/>
                  </a:lnTo>
                  <a:lnTo>
                    <a:pt x="32" y="13"/>
                  </a:lnTo>
                  <a:lnTo>
                    <a:pt x="37" y="8"/>
                  </a:lnTo>
                  <a:lnTo>
                    <a:pt x="40" y="0"/>
                  </a:lnTo>
                  <a:lnTo>
                    <a:pt x="40" y="3"/>
                  </a:lnTo>
                  <a:lnTo>
                    <a:pt x="40" y="5"/>
                  </a:lnTo>
                  <a:lnTo>
                    <a:pt x="40" y="8"/>
                  </a:lnTo>
                  <a:lnTo>
                    <a:pt x="41" y="9"/>
                  </a:lnTo>
                  <a:lnTo>
                    <a:pt x="44" y="10"/>
                  </a:lnTo>
                  <a:lnTo>
                    <a:pt x="45" y="12"/>
                  </a:lnTo>
                  <a:lnTo>
                    <a:pt x="47" y="13"/>
                  </a:lnTo>
                  <a:lnTo>
                    <a:pt x="48" y="15"/>
                  </a:lnTo>
                  <a:lnTo>
                    <a:pt x="51" y="16"/>
                  </a:lnTo>
                  <a:lnTo>
                    <a:pt x="52" y="17"/>
                  </a:lnTo>
                  <a:lnTo>
                    <a:pt x="52" y="17"/>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4" name="Freeform 62"/>
            <p:cNvSpPr>
              <a:spLocks/>
            </p:cNvSpPr>
            <p:nvPr/>
          </p:nvSpPr>
          <p:spPr bwMode="auto">
            <a:xfrm>
              <a:off x="2938" y="2517"/>
              <a:ext cx="13" cy="17"/>
            </a:xfrm>
            <a:custGeom>
              <a:avLst/>
              <a:gdLst>
                <a:gd name="T0" fmla="*/ 0 w 76"/>
                <a:gd name="T1" fmla="*/ 98 h 98"/>
                <a:gd name="T2" fmla="*/ 4 w 76"/>
                <a:gd name="T3" fmla="*/ 86 h 98"/>
                <a:gd name="T4" fmla="*/ 9 w 76"/>
                <a:gd name="T5" fmla="*/ 75 h 98"/>
                <a:gd name="T6" fmla="*/ 16 w 76"/>
                <a:gd name="T7" fmla="*/ 65 h 98"/>
                <a:gd name="T8" fmla="*/ 24 w 76"/>
                <a:gd name="T9" fmla="*/ 56 h 98"/>
                <a:gd name="T10" fmla="*/ 34 w 76"/>
                <a:gd name="T11" fmla="*/ 46 h 98"/>
                <a:gd name="T12" fmla="*/ 43 w 76"/>
                <a:gd name="T13" fmla="*/ 38 h 98"/>
                <a:gd name="T14" fmla="*/ 53 w 76"/>
                <a:gd name="T15" fmla="*/ 29 h 98"/>
                <a:gd name="T16" fmla="*/ 62 w 76"/>
                <a:gd name="T17" fmla="*/ 20 h 98"/>
                <a:gd name="T18" fmla="*/ 69 w 76"/>
                <a:gd name="T19" fmla="*/ 11 h 98"/>
                <a:gd name="T20" fmla="*/ 76 w 76"/>
                <a:gd name="T21" fmla="*/ 0 h 98"/>
                <a:gd name="T22" fmla="*/ 75 w 76"/>
                <a:gd name="T23" fmla="*/ 10 h 98"/>
                <a:gd name="T24" fmla="*/ 72 w 76"/>
                <a:gd name="T25" fmla="*/ 20 h 98"/>
                <a:gd name="T26" fmla="*/ 66 w 76"/>
                <a:gd name="T27" fmla="*/ 31 h 98"/>
                <a:gd name="T28" fmla="*/ 59 w 76"/>
                <a:gd name="T29" fmla="*/ 42 h 98"/>
                <a:gd name="T30" fmla="*/ 50 w 76"/>
                <a:gd name="T31" fmla="*/ 52 h 98"/>
                <a:gd name="T32" fmla="*/ 42 w 76"/>
                <a:gd name="T33" fmla="*/ 62 h 98"/>
                <a:gd name="T34" fmla="*/ 31 w 76"/>
                <a:gd name="T35" fmla="*/ 73 h 98"/>
                <a:gd name="T36" fmla="*/ 21 w 76"/>
                <a:gd name="T37" fmla="*/ 81 h 98"/>
                <a:gd name="T38" fmla="*/ 10 w 76"/>
                <a:gd name="T39" fmla="*/ 90 h 98"/>
                <a:gd name="T40" fmla="*/ 0 w 76"/>
                <a:gd name="T41" fmla="*/ 98 h 98"/>
                <a:gd name="T42" fmla="*/ 0 w 76"/>
                <a:gd name="T43"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6" h="98">
                  <a:moveTo>
                    <a:pt x="0" y="98"/>
                  </a:moveTo>
                  <a:lnTo>
                    <a:pt x="4" y="86"/>
                  </a:lnTo>
                  <a:lnTo>
                    <a:pt x="9" y="75"/>
                  </a:lnTo>
                  <a:lnTo>
                    <a:pt x="16" y="65"/>
                  </a:lnTo>
                  <a:lnTo>
                    <a:pt x="24" y="56"/>
                  </a:lnTo>
                  <a:lnTo>
                    <a:pt x="34" y="46"/>
                  </a:lnTo>
                  <a:lnTo>
                    <a:pt x="43" y="38"/>
                  </a:lnTo>
                  <a:lnTo>
                    <a:pt x="53" y="29"/>
                  </a:lnTo>
                  <a:lnTo>
                    <a:pt x="62" y="20"/>
                  </a:lnTo>
                  <a:lnTo>
                    <a:pt x="69" y="11"/>
                  </a:lnTo>
                  <a:lnTo>
                    <a:pt x="76" y="0"/>
                  </a:lnTo>
                  <a:lnTo>
                    <a:pt x="75" y="10"/>
                  </a:lnTo>
                  <a:lnTo>
                    <a:pt x="72" y="20"/>
                  </a:lnTo>
                  <a:lnTo>
                    <a:pt x="66" y="31"/>
                  </a:lnTo>
                  <a:lnTo>
                    <a:pt x="59" y="42"/>
                  </a:lnTo>
                  <a:lnTo>
                    <a:pt x="50" y="52"/>
                  </a:lnTo>
                  <a:lnTo>
                    <a:pt x="42" y="62"/>
                  </a:lnTo>
                  <a:lnTo>
                    <a:pt x="31" y="73"/>
                  </a:lnTo>
                  <a:lnTo>
                    <a:pt x="21" y="81"/>
                  </a:lnTo>
                  <a:lnTo>
                    <a:pt x="10" y="90"/>
                  </a:lnTo>
                  <a:lnTo>
                    <a:pt x="0" y="98"/>
                  </a:lnTo>
                  <a:lnTo>
                    <a:pt x="0" y="98"/>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5" name="Freeform 63"/>
            <p:cNvSpPr>
              <a:spLocks/>
            </p:cNvSpPr>
            <p:nvPr/>
          </p:nvSpPr>
          <p:spPr bwMode="auto">
            <a:xfrm>
              <a:off x="2943" y="2526"/>
              <a:ext cx="11" cy="14"/>
            </a:xfrm>
            <a:custGeom>
              <a:avLst/>
              <a:gdLst>
                <a:gd name="T0" fmla="*/ 64 w 64"/>
                <a:gd name="T1" fmla="*/ 0 h 86"/>
                <a:gd name="T2" fmla="*/ 61 w 64"/>
                <a:gd name="T3" fmla="*/ 10 h 86"/>
                <a:gd name="T4" fmla="*/ 56 w 64"/>
                <a:gd name="T5" fmla="*/ 19 h 86"/>
                <a:gd name="T6" fmla="*/ 50 w 64"/>
                <a:gd name="T7" fmla="*/ 29 h 86"/>
                <a:gd name="T8" fmla="*/ 44 w 64"/>
                <a:gd name="T9" fmla="*/ 38 h 86"/>
                <a:gd name="T10" fmla="*/ 37 w 64"/>
                <a:gd name="T11" fmla="*/ 47 h 86"/>
                <a:gd name="T12" fmla="*/ 30 w 64"/>
                <a:gd name="T13" fmla="*/ 55 h 86"/>
                <a:gd name="T14" fmla="*/ 22 w 64"/>
                <a:gd name="T15" fmla="*/ 63 h 86"/>
                <a:gd name="T16" fmla="*/ 14 w 64"/>
                <a:gd name="T17" fmla="*/ 71 h 86"/>
                <a:gd name="T18" fmla="*/ 7 w 64"/>
                <a:gd name="T19" fmla="*/ 79 h 86"/>
                <a:gd name="T20" fmla="*/ 0 w 64"/>
                <a:gd name="T21" fmla="*/ 86 h 86"/>
                <a:gd name="T22" fmla="*/ 2 w 64"/>
                <a:gd name="T23" fmla="*/ 75 h 86"/>
                <a:gd name="T24" fmla="*/ 6 w 64"/>
                <a:gd name="T25" fmla="*/ 65 h 86"/>
                <a:gd name="T26" fmla="*/ 11 w 64"/>
                <a:gd name="T27" fmla="*/ 55 h 86"/>
                <a:gd name="T28" fmla="*/ 17 w 64"/>
                <a:gd name="T29" fmla="*/ 46 h 86"/>
                <a:gd name="T30" fmla="*/ 24 w 64"/>
                <a:gd name="T31" fmla="*/ 36 h 86"/>
                <a:gd name="T32" fmla="*/ 32 w 64"/>
                <a:gd name="T33" fmla="*/ 28 h 86"/>
                <a:gd name="T34" fmla="*/ 39 w 64"/>
                <a:gd name="T35" fmla="*/ 19 h 86"/>
                <a:gd name="T36" fmla="*/ 47 w 64"/>
                <a:gd name="T37" fmla="*/ 12 h 86"/>
                <a:gd name="T38" fmla="*/ 56 w 64"/>
                <a:gd name="T39" fmla="*/ 6 h 86"/>
                <a:gd name="T40" fmla="*/ 64 w 64"/>
                <a:gd name="T41" fmla="*/ 0 h 86"/>
                <a:gd name="T42" fmla="*/ 64 w 64"/>
                <a:gd name="T43"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4" h="86">
                  <a:moveTo>
                    <a:pt x="64" y="0"/>
                  </a:moveTo>
                  <a:lnTo>
                    <a:pt x="61" y="10"/>
                  </a:lnTo>
                  <a:lnTo>
                    <a:pt x="56" y="19"/>
                  </a:lnTo>
                  <a:lnTo>
                    <a:pt x="50" y="29"/>
                  </a:lnTo>
                  <a:lnTo>
                    <a:pt x="44" y="38"/>
                  </a:lnTo>
                  <a:lnTo>
                    <a:pt x="37" y="47"/>
                  </a:lnTo>
                  <a:lnTo>
                    <a:pt x="30" y="55"/>
                  </a:lnTo>
                  <a:lnTo>
                    <a:pt x="22" y="63"/>
                  </a:lnTo>
                  <a:lnTo>
                    <a:pt x="14" y="71"/>
                  </a:lnTo>
                  <a:lnTo>
                    <a:pt x="7" y="79"/>
                  </a:lnTo>
                  <a:lnTo>
                    <a:pt x="0" y="86"/>
                  </a:lnTo>
                  <a:lnTo>
                    <a:pt x="2" y="75"/>
                  </a:lnTo>
                  <a:lnTo>
                    <a:pt x="6" y="65"/>
                  </a:lnTo>
                  <a:lnTo>
                    <a:pt x="11" y="55"/>
                  </a:lnTo>
                  <a:lnTo>
                    <a:pt x="17" y="46"/>
                  </a:lnTo>
                  <a:lnTo>
                    <a:pt x="24" y="36"/>
                  </a:lnTo>
                  <a:lnTo>
                    <a:pt x="32" y="28"/>
                  </a:lnTo>
                  <a:lnTo>
                    <a:pt x="39" y="19"/>
                  </a:lnTo>
                  <a:lnTo>
                    <a:pt x="47" y="12"/>
                  </a:lnTo>
                  <a:lnTo>
                    <a:pt x="56" y="6"/>
                  </a:lnTo>
                  <a:lnTo>
                    <a:pt x="64" y="0"/>
                  </a:lnTo>
                  <a:lnTo>
                    <a:pt x="64"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6" name="Freeform 64"/>
            <p:cNvSpPr>
              <a:spLocks/>
            </p:cNvSpPr>
            <p:nvPr/>
          </p:nvSpPr>
          <p:spPr bwMode="auto">
            <a:xfrm>
              <a:off x="2915" y="2527"/>
              <a:ext cx="7" cy="9"/>
            </a:xfrm>
            <a:custGeom>
              <a:avLst/>
              <a:gdLst>
                <a:gd name="T0" fmla="*/ 0 w 40"/>
                <a:gd name="T1" fmla="*/ 52 h 52"/>
                <a:gd name="T2" fmla="*/ 0 w 40"/>
                <a:gd name="T3" fmla="*/ 45 h 52"/>
                <a:gd name="T4" fmla="*/ 1 w 40"/>
                <a:gd name="T5" fmla="*/ 39 h 52"/>
                <a:gd name="T6" fmla="*/ 3 w 40"/>
                <a:gd name="T7" fmla="*/ 32 h 52"/>
                <a:gd name="T8" fmla="*/ 7 w 40"/>
                <a:gd name="T9" fmla="*/ 28 h 52"/>
                <a:gd name="T10" fmla="*/ 12 w 40"/>
                <a:gd name="T11" fmla="*/ 22 h 52"/>
                <a:gd name="T12" fmla="*/ 16 w 40"/>
                <a:gd name="T13" fmla="*/ 17 h 52"/>
                <a:gd name="T14" fmla="*/ 22 w 40"/>
                <a:gd name="T15" fmla="*/ 12 h 52"/>
                <a:gd name="T16" fmla="*/ 28 w 40"/>
                <a:gd name="T17" fmla="*/ 7 h 52"/>
                <a:gd name="T18" fmla="*/ 34 w 40"/>
                <a:gd name="T19" fmla="*/ 4 h 52"/>
                <a:gd name="T20" fmla="*/ 40 w 40"/>
                <a:gd name="T21" fmla="*/ 0 h 52"/>
                <a:gd name="T22" fmla="*/ 38 w 40"/>
                <a:gd name="T23" fmla="*/ 6 h 52"/>
                <a:gd name="T24" fmla="*/ 35 w 40"/>
                <a:gd name="T25" fmla="*/ 13 h 52"/>
                <a:gd name="T26" fmla="*/ 32 w 40"/>
                <a:gd name="T27" fmla="*/ 20 h 52"/>
                <a:gd name="T28" fmla="*/ 28 w 40"/>
                <a:gd name="T29" fmla="*/ 26 h 52"/>
                <a:gd name="T30" fmla="*/ 25 w 40"/>
                <a:gd name="T31" fmla="*/ 32 h 52"/>
                <a:gd name="T32" fmla="*/ 20 w 40"/>
                <a:gd name="T33" fmla="*/ 38 h 52"/>
                <a:gd name="T34" fmla="*/ 15 w 40"/>
                <a:gd name="T35" fmla="*/ 43 h 52"/>
                <a:gd name="T36" fmla="*/ 10 w 40"/>
                <a:gd name="T37" fmla="*/ 48 h 52"/>
                <a:gd name="T38" fmla="*/ 6 w 40"/>
                <a:gd name="T39" fmla="*/ 50 h 52"/>
                <a:gd name="T40" fmla="*/ 0 w 40"/>
                <a:gd name="T41" fmla="*/ 52 h 52"/>
                <a:gd name="T42" fmla="*/ 0 w 40"/>
                <a:gd name="T4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0" h="52">
                  <a:moveTo>
                    <a:pt x="0" y="52"/>
                  </a:moveTo>
                  <a:lnTo>
                    <a:pt x="0" y="45"/>
                  </a:lnTo>
                  <a:lnTo>
                    <a:pt x="1" y="39"/>
                  </a:lnTo>
                  <a:lnTo>
                    <a:pt x="3" y="32"/>
                  </a:lnTo>
                  <a:lnTo>
                    <a:pt x="7" y="28"/>
                  </a:lnTo>
                  <a:lnTo>
                    <a:pt x="12" y="22"/>
                  </a:lnTo>
                  <a:lnTo>
                    <a:pt x="16" y="17"/>
                  </a:lnTo>
                  <a:lnTo>
                    <a:pt x="22" y="12"/>
                  </a:lnTo>
                  <a:lnTo>
                    <a:pt x="28" y="7"/>
                  </a:lnTo>
                  <a:lnTo>
                    <a:pt x="34" y="4"/>
                  </a:lnTo>
                  <a:lnTo>
                    <a:pt x="40" y="0"/>
                  </a:lnTo>
                  <a:lnTo>
                    <a:pt x="38" y="6"/>
                  </a:lnTo>
                  <a:lnTo>
                    <a:pt x="35" y="13"/>
                  </a:lnTo>
                  <a:lnTo>
                    <a:pt x="32" y="20"/>
                  </a:lnTo>
                  <a:lnTo>
                    <a:pt x="28" y="26"/>
                  </a:lnTo>
                  <a:lnTo>
                    <a:pt x="25" y="32"/>
                  </a:lnTo>
                  <a:lnTo>
                    <a:pt x="20" y="38"/>
                  </a:lnTo>
                  <a:lnTo>
                    <a:pt x="15" y="43"/>
                  </a:lnTo>
                  <a:lnTo>
                    <a:pt x="10" y="48"/>
                  </a:lnTo>
                  <a:lnTo>
                    <a:pt x="6" y="50"/>
                  </a:lnTo>
                  <a:lnTo>
                    <a:pt x="0" y="52"/>
                  </a:lnTo>
                  <a:lnTo>
                    <a:pt x="0" y="52"/>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7" name="Freeform 65"/>
            <p:cNvSpPr>
              <a:spLocks/>
            </p:cNvSpPr>
            <p:nvPr/>
          </p:nvSpPr>
          <p:spPr bwMode="auto">
            <a:xfrm>
              <a:off x="2953" y="2529"/>
              <a:ext cx="7" cy="13"/>
            </a:xfrm>
            <a:custGeom>
              <a:avLst/>
              <a:gdLst>
                <a:gd name="T0" fmla="*/ 3 w 45"/>
                <a:gd name="T1" fmla="*/ 81 h 81"/>
                <a:gd name="T2" fmla="*/ 0 w 45"/>
                <a:gd name="T3" fmla="*/ 71 h 81"/>
                <a:gd name="T4" fmla="*/ 0 w 45"/>
                <a:gd name="T5" fmla="*/ 63 h 81"/>
                <a:gd name="T6" fmla="*/ 2 w 45"/>
                <a:gd name="T7" fmla="*/ 55 h 81"/>
                <a:gd name="T8" fmla="*/ 5 w 45"/>
                <a:gd name="T9" fmla="*/ 48 h 81"/>
                <a:gd name="T10" fmla="*/ 11 w 45"/>
                <a:gd name="T11" fmla="*/ 39 h 81"/>
                <a:gd name="T12" fmla="*/ 19 w 45"/>
                <a:gd name="T13" fmla="*/ 32 h 81"/>
                <a:gd name="T14" fmla="*/ 26 w 45"/>
                <a:gd name="T15" fmla="*/ 24 h 81"/>
                <a:gd name="T16" fmla="*/ 32 w 45"/>
                <a:gd name="T17" fmla="*/ 17 h 81"/>
                <a:gd name="T18" fmla="*/ 39 w 45"/>
                <a:gd name="T19" fmla="*/ 8 h 81"/>
                <a:gd name="T20" fmla="*/ 44 w 45"/>
                <a:gd name="T21" fmla="*/ 0 h 81"/>
                <a:gd name="T22" fmla="*/ 45 w 45"/>
                <a:gd name="T23" fmla="*/ 8 h 81"/>
                <a:gd name="T24" fmla="*/ 44 w 45"/>
                <a:gd name="T25" fmla="*/ 17 h 81"/>
                <a:gd name="T26" fmla="*/ 40 w 45"/>
                <a:gd name="T27" fmla="*/ 25 h 81"/>
                <a:gd name="T28" fmla="*/ 35 w 45"/>
                <a:gd name="T29" fmla="*/ 32 h 81"/>
                <a:gd name="T30" fmla="*/ 30 w 45"/>
                <a:gd name="T31" fmla="*/ 40 h 81"/>
                <a:gd name="T32" fmla="*/ 25 w 45"/>
                <a:gd name="T33" fmla="*/ 49 h 81"/>
                <a:gd name="T34" fmla="*/ 19 w 45"/>
                <a:gd name="T35" fmla="*/ 56 h 81"/>
                <a:gd name="T36" fmla="*/ 13 w 45"/>
                <a:gd name="T37" fmla="*/ 64 h 81"/>
                <a:gd name="T38" fmla="*/ 7 w 45"/>
                <a:gd name="T39" fmla="*/ 73 h 81"/>
                <a:gd name="T40" fmla="*/ 3 w 45"/>
                <a:gd name="T41" fmla="*/ 81 h 81"/>
                <a:gd name="T42" fmla="*/ 3 w 45"/>
                <a:gd name="T43" fmla="*/ 8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 h="81">
                  <a:moveTo>
                    <a:pt x="3" y="81"/>
                  </a:moveTo>
                  <a:lnTo>
                    <a:pt x="0" y="71"/>
                  </a:lnTo>
                  <a:lnTo>
                    <a:pt x="0" y="63"/>
                  </a:lnTo>
                  <a:lnTo>
                    <a:pt x="2" y="55"/>
                  </a:lnTo>
                  <a:lnTo>
                    <a:pt x="5" y="48"/>
                  </a:lnTo>
                  <a:lnTo>
                    <a:pt x="11" y="39"/>
                  </a:lnTo>
                  <a:lnTo>
                    <a:pt x="19" y="32"/>
                  </a:lnTo>
                  <a:lnTo>
                    <a:pt x="26" y="24"/>
                  </a:lnTo>
                  <a:lnTo>
                    <a:pt x="32" y="17"/>
                  </a:lnTo>
                  <a:lnTo>
                    <a:pt x="39" y="8"/>
                  </a:lnTo>
                  <a:lnTo>
                    <a:pt x="44" y="0"/>
                  </a:lnTo>
                  <a:lnTo>
                    <a:pt x="45" y="8"/>
                  </a:lnTo>
                  <a:lnTo>
                    <a:pt x="44" y="17"/>
                  </a:lnTo>
                  <a:lnTo>
                    <a:pt x="40" y="25"/>
                  </a:lnTo>
                  <a:lnTo>
                    <a:pt x="35" y="32"/>
                  </a:lnTo>
                  <a:lnTo>
                    <a:pt x="30" y="40"/>
                  </a:lnTo>
                  <a:lnTo>
                    <a:pt x="25" y="49"/>
                  </a:lnTo>
                  <a:lnTo>
                    <a:pt x="19" y="56"/>
                  </a:lnTo>
                  <a:lnTo>
                    <a:pt x="13" y="64"/>
                  </a:lnTo>
                  <a:lnTo>
                    <a:pt x="7" y="73"/>
                  </a:lnTo>
                  <a:lnTo>
                    <a:pt x="3" y="81"/>
                  </a:lnTo>
                  <a:lnTo>
                    <a:pt x="3" y="81"/>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8" name="Freeform 66"/>
            <p:cNvSpPr>
              <a:spLocks/>
            </p:cNvSpPr>
            <p:nvPr/>
          </p:nvSpPr>
          <p:spPr bwMode="auto">
            <a:xfrm>
              <a:off x="2924" y="2531"/>
              <a:ext cx="2" cy="5"/>
            </a:xfrm>
            <a:custGeom>
              <a:avLst/>
              <a:gdLst>
                <a:gd name="T0" fmla="*/ 0 w 12"/>
                <a:gd name="T1" fmla="*/ 28 h 28"/>
                <a:gd name="T2" fmla="*/ 12 w 12"/>
                <a:gd name="T3" fmla="*/ 0 h 28"/>
                <a:gd name="T4" fmla="*/ 7 w 12"/>
                <a:gd name="T5" fmla="*/ 24 h 28"/>
                <a:gd name="T6" fmla="*/ 0 w 12"/>
                <a:gd name="T7" fmla="*/ 28 h 28"/>
                <a:gd name="T8" fmla="*/ 0 w 12"/>
                <a:gd name="T9" fmla="*/ 28 h 28"/>
              </a:gdLst>
              <a:ahLst/>
              <a:cxnLst>
                <a:cxn ang="0">
                  <a:pos x="T0" y="T1"/>
                </a:cxn>
                <a:cxn ang="0">
                  <a:pos x="T2" y="T3"/>
                </a:cxn>
                <a:cxn ang="0">
                  <a:pos x="T4" y="T5"/>
                </a:cxn>
                <a:cxn ang="0">
                  <a:pos x="T6" y="T7"/>
                </a:cxn>
                <a:cxn ang="0">
                  <a:pos x="T8" y="T9"/>
                </a:cxn>
              </a:cxnLst>
              <a:rect l="0" t="0" r="r" b="b"/>
              <a:pathLst>
                <a:path w="12" h="28">
                  <a:moveTo>
                    <a:pt x="0" y="28"/>
                  </a:moveTo>
                  <a:lnTo>
                    <a:pt x="12" y="0"/>
                  </a:lnTo>
                  <a:lnTo>
                    <a:pt x="7" y="24"/>
                  </a:lnTo>
                  <a:lnTo>
                    <a:pt x="0" y="28"/>
                  </a:lnTo>
                  <a:lnTo>
                    <a:pt x="0" y="28"/>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19" name="Freeform 67"/>
            <p:cNvSpPr>
              <a:spLocks/>
            </p:cNvSpPr>
            <p:nvPr/>
          </p:nvSpPr>
          <p:spPr bwMode="auto">
            <a:xfrm>
              <a:off x="2968" y="2531"/>
              <a:ext cx="4" cy="5"/>
            </a:xfrm>
            <a:custGeom>
              <a:avLst/>
              <a:gdLst>
                <a:gd name="T0" fmla="*/ 12 w 22"/>
                <a:gd name="T1" fmla="*/ 28 h 28"/>
                <a:gd name="T2" fmla="*/ 0 w 22"/>
                <a:gd name="T3" fmla="*/ 28 h 28"/>
                <a:gd name="T4" fmla="*/ 16 w 22"/>
                <a:gd name="T5" fmla="*/ 0 h 28"/>
                <a:gd name="T6" fmla="*/ 20 w 22"/>
                <a:gd name="T7" fmla="*/ 1 h 28"/>
                <a:gd name="T8" fmla="*/ 22 w 22"/>
                <a:gd name="T9" fmla="*/ 4 h 28"/>
                <a:gd name="T10" fmla="*/ 22 w 22"/>
                <a:gd name="T11" fmla="*/ 6 h 28"/>
                <a:gd name="T12" fmla="*/ 22 w 22"/>
                <a:gd name="T13" fmla="*/ 9 h 28"/>
                <a:gd name="T14" fmla="*/ 20 w 22"/>
                <a:gd name="T15" fmla="*/ 12 h 28"/>
                <a:gd name="T16" fmla="*/ 18 w 22"/>
                <a:gd name="T17" fmla="*/ 15 h 28"/>
                <a:gd name="T18" fmla="*/ 15 w 22"/>
                <a:gd name="T19" fmla="*/ 19 h 28"/>
                <a:gd name="T20" fmla="*/ 14 w 22"/>
                <a:gd name="T21" fmla="*/ 23 h 28"/>
                <a:gd name="T22" fmla="*/ 12 w 22"/>
                <a:gd name="T23" fmla="*/ 25 h 28"/>
                <a:gd name="T24" fmla="*/ 12 w 22"/>
                <a:gd name="T25" fmla="*/ 28 h 28"/>
                <a:gd name="T26" fmla="*/ 12 w 22"/>
                <a:gd name="T27"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28">
                  <a:moveTo>
                    <a:pt x="12" y="28"/>
                  </a:moveTo>
                  <a:lnTo>
                    <a:pt x="0" y="28"/>
                  </a:lnTo>
                  <a:lnTo>
                    <a:pt x="16" y="0"/>
                  </a:lnTo>
                  <a:lnTo>
                    <a:pt x="20" y="1"/>
                  </a:lnTo>
                  <a:lnTo>
                    <a:pt x="22" y="4"/>
                  </a:lnTo>
                  <a:lnTo>
                    <a:pt x="22" y="6"/>
                  </a:lnTo>
                  <a:lnTo>
                    <a:pt x="22" y="9"/>
                  </a:lnTo>
                  <a:lnTo>
                    <a:pt x="20" y="12"/>
                  </a:lnTo>
                  <a:lnTo>
                    <a:pt x="18" y="15"/>
                  </a:lnTo>
                  <a:lnTo>
                    <a:pt x="15" y="19"/>
                  </a:lnTo>
                  <a:lnTo>
                    <a:pt x="14" y="23"/>
                  </a:lnTo>
                  <a:lnTo>
                    <a:pt x="12" y="25"/>
                  </a:lnTo>
                  <a:lnTo>
                    <a:pt x="12" y="28"/>
                  </a:lnTo>
                  <a:lnTo>
                    <a:pt x="12" y="28"/>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0" name="Freeform 68"/>
            <p:cNvSpPr>
              <a:spLocks/>
            </p:cNvSpPr>
            <p:nvPr/>
          </p:nvSpPr>
          <p:spPr bwMode="auto">
            <a:xfrm>
              <a:off x="2999" y="2541"/>
              <a:ext cx="5" cy="6"/>
            </a:xfrm>
            <a:custGeom>
              <a:avLst/>
              <a:gdLst>
                <a:gd name="T0" fmla="*/ 15 w 32"/>
                <a:gd name="T1" fmla="*/ 35 h 35"/>
                <a:gd name="T2" fmla="*/ 3 w 32"/>
                <a:gd name="T3" fmla="*/ 35 h 35"/>
                <a:gd name="T4" fmla="*/ 0 w 32"/>
                <a:gd name="T5" fmla="*/ 29 h 35"/>
                <a:gd name="T6" fmla="*/ 0 w 32"/>
                <a:gd name="T7" fmla="*/ 25 h 35"/>
                <a:gd name="T8" fmla="*/ 3 w 32"/>
                <a:gd name="T9" fmla="*/ 21 h 35"/>
                <a:gd name="T10" fmla="*/ 5 w 32"/>
                <a:gd name="T11" fmla="*/ 18 h 35"/>
                <a:gd name="T12" fmla="*/ 9 w 32"/>
                <a:gd name="T13" fmla="*/ 15 h 35"/>
                <a:gd name="T14" fmla="*/ 12 w 32"/>
                <a:gd name="T15" fmla="*/ 14 h 35"/>
                <a:gd name="T16" fmla="*/ 16 w 32"/>
                <a:gd name="T17" fmla="*/ 12 h 35"/>
                <a:gd name="T18" fmla="*/ 21 w 32"/>
                <a:gd name="T19" fmla="*/ 8 h 35"/>
                <a:gd name="T20" fmla="*/ 24 w 32"/>
                <a:gd name="T21" fmla="*/ 4 h 35"/>
                <a:gd name="T22" fmla="*/ 27 w 32"/>
                <a:gd name="T23" fmla="*/ 0 h 35"/>
                <a:gd name="T24" fmla="*/ 30 w 32"/>
                <a:gd name="T25" fmla="*/ 3 h 35"/>
                <a:gd name="T26" fmla="*/ 32 w 32"/>
                <a:gd name="T27" fmla="*/ 7 h 35"/>
                <a:gd name="T28" fmla="*/ 31 w 32"/>
                <a:gd name="T29" fmla="*/ 10 h 35"/>
                <a:gd name="T30" fmla="*/ 30 w 32"/>
                <a:gd name="T31" fmla="*/ 14 h 35"/>
                <a:gd name="T32" fmla="*/ 27 w 32"/>
                <a:gd name="T33" fmla="*/ 18 h 35"/>
                <a:gd name="T34" fmla="*/ 23 w 32"/>
                <a:gd name="T35" fmla="*/ 21 h 35"/>
                <a:gd name="T36" fmla="*/ 19 w 32"/>
                <a:gd name="T37" fmla="*/ 24 h 35"/>
                <a:gd name="T38" fmla="*/ 17 w 32"/>
                <a:gd name="T39" fmla="*/ 27 h 35"/>
                <a:gd name="T40" fmla="*/ 15 w 32"/>
                <a:gd name="T41" fmla="*/ 31 h 35"/>
                <a:gd name="T42" fmla="*/ 15 w 32"/>
                <a:gd name="T43" fmla="*/ 35 h 35"/>
                <a:gd name="T44" fmla="*/ 15 w 32"/>
                <a:gd name="T45"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2" h="35">
                  <a:moveTo>
                    <a:pt x="15" y="35"/>
                  </a:moveTo>
                  <a:lnTo>
                    <a:pt x="3" y="35"/>
                  </a:lnTo>
                  <a:lnTo>
                    <a:pt x="0" y="29"/>
                  </a:lnTo>
                  <a:lnTo>
                    <a:pt x="0" y="25"/>
                  </a:lnTo>
                  <a:lnTo>
                    <a:pt x="3" y="21"/>
                  </a:lnTo>
                  <a:lnTo>
                    <a:pt x="5" y="18"/>
                  </a:lnTo>
                  <a:lnTo>
                    <a:pt x="9" y="15"/>
                  </a:lnTo>
                  <a:lnTo>
                    <a:pt x="12" y="14"/>
                  </a:lnTo>
                  <a:lnTo>
                    <a:pt x="16" y="12"/>
                  </a:lnTo>
                  <a:lnTo>
                    <a:pt x="21" y="8"/>
                  </a:lnTo>
                  <a:lnTo>
                    <a:pt x="24" y="4"/>
                  </a:lnTo>
                  <a:lnTo>
                    <a:pt x="27" y="0"/>
                  </a:lnTo>
                  <a:lnTo>
                    <a:pt x="30" y="3"/>
                  </a:lnTo>
                  <a:lnTo>
                    <a:pt x="32" y="7"/>
                  </a:lnTo>
                  <a:lnTo>
                    <a:pt x="31" y="10"/>
                  </a:lnTo>
                  <a:lnTo>
                    <a:pt x="30" y="14"/>
                  </a:lnTo>
                  <a:lnTo>
                    <a:pt x="27" y="18"/>
                  </a:lnTo>
                  <a:lnTo>
                    <a:pt x="23" y="21"/>
                  </a:lnTo>
                  <a:lnTo>
                    <a:pt x="19" y="24"/>
                  </a:lnTo>
                  <a:lnTo>
                    <a:pt x="17" y="27"/>
                  </a:lnTo>
                  <a:lnTo>
                    <a:pt x="15" y="31"/>
                  </a:lnTo>
                  <a:lnTo>
                    <a:pt x="15" y="35"/>
                  </a:lnTo>
                  <a:lnTo>
                    <a:pt x="15" y="35"/>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1" name="Freeform 69"/>
            <p:cNvSpPr>
              <a:spLocks/>
            </p:cNvSpPr>
            <p:nvPr/>
          </p:nvSpPr>
          <p:spPr bwMode="auto">
            <a:xfrm>
              <a:off x="2983" y="2546"/>
              <a:ext cx="6" cy="9"/>
            </a:xfrm>
            <a:custGeom>
              <a:avLst/>
              <a:gdLst>
                <a:gd name="T0" fmla="*/ 37 w 37"/>
                <a:gd name="T1" fmla="*/ 0 h 53"/>
                <a:gd name="T2" fmla="*/ 33 w 37"/>
                <a:gd name="T3" fmla="*/ 6 h 53"/>
                <a:gd name="T4" fmla="*/ 31 w 37"/>
                <a:gd name="T5" fmla="*/ 12 h 53"/>
                <a:gd name="T6" fmla="*/ 29 w 37"/>
                <a:gd name="T7" fmla="*/ 19 h 53"/>
                <a:gd name="T8" fmla="*/ 26 w 37"/>
                <a:gd name="T9" fmla="*/ 25 h 53"/>
                <a:gd name="T10" fmla="*/ 24 w 37"/>
                <a:gd name="T11" fmla="*/ 31 h 53"/>
                <a:gd name="T12" fmla="*/ 21 w 37"/>
                <a:gd name="T13" fmla="*/ 37 h 53"/>
                <a:gd name="T14" fmla="*/ 18 w 37"/>
                <a:gd name="T15" fmla="*/ 43 h 53"/>
                <a:gd name="T16" fmla="*/ 14 w 37"/>
                <a:gd name="T17" fmla="*/ 47 h 53"/>
                <a:gd name="T18" fmla="*/ 8 w 37"/>
                <a:gd name="T19" fmla="*/ 50 h 53"/>
                <a:gd name="T20" fmla="*/ 1 w 37"/>
                <a:gd name="T21" fmla="*/ 53 h 53"/>
                <a:gd name="T22" fmla="*/ 0 w 37"/>
                <a:gd name="T23" fmla="*/ 47 h 53"/>
                <a:gd name="T24" fmla="*/ 0 w 37"/>
                <a:gd name="T25" fmla="*/ 39 h 53"/>
                <a:gd name="T26" fmla="*/ 1 w 37"/>
                <a:gd name="T27" fmla="*/ 34 h 53"/>
                <a:gd name="T28" fmla="*/ 4 w 37"/>
                <a:gd name="T29" fmla="*/ 26 h 53"/>
                <a:gd name="T30" fmla="*/ 6 w 37"/>
                <a:gd name="T31" fmla="*/ 20 h 53"/>
                <a:gd name="T32" fmla="*/ 11 w 37"/>
                <a:gd name="T33" fmla="*/ 15 h 53"/>
                <a:gd name="T34" fmla="*/ 17 w 37"/>
                <a:gd name="T35" fmla="*/ 9 h 53"/>
                <a:gd name="T36" fmla="*/ 23 w 37"/>
                <a:gd name="T37" fmla="*/ 5 h 53"/>
                <a:gd name="T38" fmla="*/ 30 w 37"/>
                <a:gd name="T39" fmla="*/ 1 h 53"/>
                <a:gd name="T40" fmla="*/ 37 w 37"/>
                <a:gd name="T41" fmla="*/ 0 h 53"/>
                <a:gd name="T42" fmla="*/ 37 w 37"/>
                <a:gd name="T43"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53">
                  <a:moveTo>
                    <a:pt x="37" y="0"/>
                  </a:moveTo>
                  <a:lnTo>
                    <a:pt x="33" y="6"/>
                  </a:lnTo>
                  <a:lnTo>
                    <a:pt x="31" y="12"/>
                  </a:lnTo>
                  <a:lnTo>
                    <a:pt x="29" y="19"/>
                  </a:lnTo>
                  <a:lnTo>
                    <a:pt x="26" y="25"/>
                  </a:lnTo>
                  <a:lnTo>
                    <a:pt x="24" y="31"/>
                  </a:lnTo>
                  <a:lnTo>
                    <a:pt x="21" y="37"/>
                  </a:lnTo>
                  <a:lnTo>
                    <a:pt x="18" y="43"/>
                  </a:lnTo>
                  <a:lnTo>
                    <a:pt x="14" y="47"/>
                  </a:lnTo>
                  <a:lnTo>
                    <a:pt x="8" y="50"/>
                  </a:lnTo>
                  <a:lnTo>
                    <a:pt x="1" y="53"/>
                  </a:lnTo>
                  <a:lnTo>
                    <a:pt x="0" y="47"/>
                  </a:lnTo>
                  <a:lnTo>
                    <a:pt x="0" y="39"/>
                  </a:lnTo>
                  <a:lnTo>
                    <a:pt x="1" y="34"/>
                  </a:lnTo>
                  <a:lnTo>
                    <a:pt x="4" y="26"/>
                  </a:lnTo>
                  <a:lnTo>
                    <a:pt x="6" y="20"/>
                  </a:lnTo>
                  <a:lnTo>
                    <a:pt x="11" y="15"/>
                  </a:lnTo>
                  <a:lnTo>
                    <a:pt x="17" y="9"/>
                  </a:lnTo>
                  <a:lnTo>
                    <a:pt x="23" y="5"/>
                  </a:lnTo>
                  <a:lnTo>
                    <a:pt x="30" y="1"/>
                  </a:lnTo>
                  <a:lnTo>
                    <a:pt x="37" y="0"/>
                  </a:lnTo>
                  <a:lnTo>
                    <a:pt x="37"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2" name="Freeform 70"/>
            <p:cNvSpPr>
              <a:spLocks/>
            </p:cNvSpPr>
            <p:nvPr/>
          </p:nvSpPr>
          <p:spPr bwMode="auto">
            <a:xfrm>
              <a:off x="2922" y="2553"/>
              <a:ext cx="2" cy="4"/>
            </a:xfrm>
            <a:custGeom>
              <a:avLst/>
              <a:gdLst>
                <a:gd name="T0" fmla="*/ 0 w 10"/>
                <a:gd name="T1" fmla="*/ 28 h 28"/>
                <a:gd name="T2" fmla="*/ 10 w 10"/>
                <a:gd name="T3" fmla="*/ 0 h 28"/>
                <a:gd name="T4" fmla="*/ 10 w 10"/>
                <a:gd name="T5" fmla="*/ 16 h 28"/>
                <a:gd name="T6" fmla="*/ 0 w 10"/>
                <a:gd name="T7" fmla="*/ 28 h 28"/>
                <a:gd name="T8" fmla="*/ 0 w 10"/>
                <a:gd name="T9" fmla="*/ 28 h 28"/>
              </a:gdLst>
              <a:ahLst/>
              <a:cxnLst>
                <a:cxn ang="0">
                  <a:pos x="T0" y="T1"/>
                </a:cxn>
                <a:cxn ang="0">
                  <a:pos x="T2" y="T3"/>
                </a:cxn>
                <a:cxn ang="0">
                  <a:pos x="T4" y="T5"/>
                </a:cxn>
                <a:cxn ang="0">
                  <a:pos x="T6" y="T7"/>
                </a:cxn>
                <a:cxn ang="0">
                  <a:pos x="T8" y="T9"/>
                </a:cxn>
              </a:cxnLst>
              <a:rect l="0" t="0" r="r" b="b"/>
              <a:pathLst>
                <a:path w="10" h="28">
                  <a:moveTo>
                    <a:pt x="0" y="28"/>
                  </a:moveTo>
                  <a:lnTo>
                    <a:pt x="10" y="0"/>
                  </a:lnTo>
                  <a:lnTo>
                    <a:pt x="10" y="16"/>
                  </a:lnTo>
                  <a:lnTo>
                    <a:pt x="0" y="28"/>
                  </a:lnTo>
                  <a:lnTo>
                    <a:pt x="0" y="28"/>
                  </a:lnTo>
                  <a:close/>
                </a:path>
              </a:pathLst>
            </a:custGeom>
            <a:solidFill>
              <a:srgbClr val="B34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3" name="Freeform 71"/>
            <p:cNvSpPr>
              <a:spLocks/>
            </p:cNvSpPr>
            <p:nvPr/>
          </p:nvSpPr>
          <p:spPr bwMode="auto">
            <a:xfrm>
              <a:off x="2829" y="2557"/>
              <a:ext cx="6" cy="3"/>
            </a:xfrm>
            <a:custGeom>
              <a:avLst/>
              <a:gdLst>
                <a:gd name="T0" fmla="*/ 40 w 40"/>
                <a:gd name="T1" fmla="*/ 7 h 17"/>
                <a:gd name="T2" fmla="*/ 0 w 40"/>
                <a:gd name="T3" fmla="*/ 17 h 17"/>
                <a:gd name="T4" fmla="*/ 2 w 40"/>
                <a:gd name="T5" fmla="*/ 13 h 17"/>
                <a:gd name="T6" fmla="*/ 4 w 40"/>
                <a:gd name="T7" fmla="*/ 10 h 17"/>
                <a:gd name="T8" fmla="*/ 8 w 40"/>
                <a:gd name="T9" fmla="*/ 6 h 17"/>
                <a:gd name="T10" fmla="*/ 13 w 40"/>
                <a:gd name="T11" fmla="*/ 4 h 17"/>
                <a:gd name="T12" fmla="*/ 17 w 40"/>
                <a:gd name="T13" fmla="*/ 3 h 17"/>
                <a:gd name="T14" fmla="*/ 22 w 40"/>
                <a:gd name="T15" fmla="*/ 1 h 17"/>
                <a:gd name="T16" fmla="*/ 27 w 40"/>
                <a:gd name="T17" fmla="*/ 0 h 17"/>
                <a:gd name="T18" fmla="*/ 32 w 40"/>
                <a:gd name="T19" fmla="*/ 1 h 17"/>
                <a:gd name="T20" fmla="*/ 36 w 40"/>
                <a:gd name="T21" fmla="*/ 4 h 17"/>
                <a:gd name="T22" fmla="*/ 40 w 40"/>
                <a:gd name="T23" fmla="*/ 7 h 17"/>
                <a:gd name="T24" fmla="*/ 40 w 40"/>
                <a:gd name="T25" fmla="*/ 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17">
                  <a:moveTo>
                    <a:pt x="40" y="7"/>
                  </a:moveTo>
                  <a:lnTo>
                    <a:pt x="0" y="17"/>
                  </a:lnTo>
                  <a:lnTo>
                    <a:pt x="2" y="13"/>
                  </a:lnTo>
                  <a:lnTo>
                    <a:pt x="4" y="10"/>
                  </a:lnTo>
                  <a:lnTo>
                    <a:pt x="8" y="6"/>
                  </a:lnTo>
                  <a:lnTo>
                    <a:pt x="13" y="4"/>
                  </a:lnTo>
                  <a:lnTo>
                    <a:pt x="17" y="3"/>
                  </a:lnTo>
                  <a:lnTo>
                    <a:pt x="22" y="1"/>
                  </a:lnTo>
                  <a:lnTo>
                    <a:pt x="27" y="0"/>
                  </a:lnTo>
                  <a:lnTo>
                    <a:pt x="32" y="1"/>
                  </a:lnTo>
                  <a:lnTo>
                    <a:pt x="36" y="4"/>
                  </a:lnTo>
                  <a:lnTo>
                    <a:pt x="40" y="7"/>
                  </a:lnTo>
                  <a:lnTo>
                    <a:pt x="40" y="7"/>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4" name="Freeform 72"/>
            <p:cNvSpPr>
              <a:spLocks/>
            </p:cNvSpPr>
            <p:nvPr/>
          </p:nvSpPr>
          <p:spPr bwMode="auto">
            <a:xfrm>
              <a:off x="3002" y="2559"/>
              <a:ext cx="7" cy="5"/>
            </a:xfrm>
            <a:custGeom>
              <a:avLst/>
              <a:gdLst>
                <a:gd name="T0" fmla="*/ 36 w 41"/>
                <a:gd name="T1" fmla="*/ 29 h 29"/>
                <a:gd name="T2" fmla="*/ 34 w 41"/>
                <a:gd name="T3" fmla="*/ 27 h 29"/>
                <a:gd name="T4" fmla="*/ 29 w 41"/>
                <a:gd name="T5" fmla="*/ 27 h 29"/>
                <a:gd name="T6" fmla="*/ 24 w 41"/>
                <a:gd name="T7" fmla="*/ 27 h 29"/>
                <a:gd name="T8" fmla="*/ 19 w 41"/>
                <a:gd name="T9" fmla="*/ 26 h 29"/>
                <a:gd name="T10" fmla="*/ 15 w 41"/>
                <a:gd name="T11" fmla="*/ 25 h 29"/>
                <a:gd name="T12" fmla="*/ 10 w 41"/>
                <a:gd name="T13" fmla="*/ 24 h 29"/>
                <a:gd name="T14" fmla="*/ 5 w 41"/>
                <a:gd name="T15" fmla="*/ 21 h 29"/>
                <a:gd name="T16" fmla="*/ 3 w 41"/>
                <a:gd name="T17" fmla="*/ 17 h 29"/>
                <a:gd name="T18" fmla="*/ 0 w 41"/>
                <a:gd name="T19" fmla="*/ 12 h 29"/>
                <a:gd name="T20" fmla="*/ 0 w 41"/>
                <a:gd name="T21" fmla="*/ 5 h 29"/>
                <a:gd name="T22" fmla="*/ 41 w 41"/>
                <a:gd name="T23" fmla="*/ 0 h 29"/>
                <a:gd name="T24" fmla="*/ 40 w 41"/>
                <a:gd name="T25" fmla="*/ 2 h 29"/>
                <a:gd name="T26" fmla="*/ 40 w 41"/>
                <a:gd name="T27" fmla="*/ 6 h 29"/>
                <a:gd name="T28" fmla="*/ 38 w 41"/>
                <a:gd name="T29" fmla="*/ 8 h 29"/>
                <a:gd name="T30" fmla="*/ 37 w 41"/>
                <a:gd name="T31" fmla="*/ 11 h 29"/>
                <a:gd name="T32" fmla="*/ 36 w 41"/>
                <a:gd name="T33" fmla="*/ 13 h 29"/>
                <a:gd name="T34" fmla="*/ 36 w 41"/>
                <a:gd name="T35" fmla="*/ 16 h 29"/>
                <a:gd name="T36" fmla="*/ 36 w 41"/>
                <a:gd name="T37" fmla="*/ 19 h 29"/>
                <a:gd name="T38" fmla="*/ 35 w 41"/>
                <a:gd name="T39" fmla="*/ 21 h 29"/>
                <a:gd name="T40" fmla="*/ 35 w 41"/>
                <a:gd name="T41" fmla="*/ 25 h 29"/>
                <a:gd name="T42" fmla="*/ 36 w 41"/>
                <a:gd name="T43" fmla="*/ 29 h 29"/>
                <a:gd name="T44" fmla="*/ 36 w 41"/>
                <a:gd name="T45"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1" h="29">
                  <a:moveTo>
                    <a:pt x="36" y="29"/>
                  </a:moveTo>
                  <a:lnTo>
                    <a:pt x="34" y="27"/>
                  </a:lnTo>
                  <a:lnTo>
                    <a:pt x="29" y="27"/>
                  </a:lnTo>
                  <a:lnTo>
                    <a:pt x="24" y="27"/>
                  </a:lnTo>
                  <a:lnTo>
                    <a:pt x="19" y="26"/>
                  </a:lnTo>
                  <a:lnTo>
                    <a:pt x="15" y="25"/>
                  </a:lnTo>
                  <a:lnTo>
                    <a:pt x="10" y="24"/>
                  </a:lnTo>
                  <a:lnTo>
                    <a:pt x="5" y="21"/>
                  </a:lnTo>
                  <a:lnTo>
                    <a:pt x="3" y="17"/>
                  </a:lnTo>
                  <a:lnTo>
                    <a:pt x="0" y="12"/>
                  </a:lnTo>
                  <a:lnTo>
                    <a:pt x="0" y="5"/>
                  </a:lnTo>
                  <a:lnTo>
                    <a:pt x="41" y="0"/>
                  </a:lnTo>
                  <a:lnTo>
                    <a:pt x="40" y="2"/>
                  </a:lnTo>
                  <a:lnTo>
                    <a:pt x="40" y="6"/>
                  </a:lnTo>
                  <a:lnTo>
                    <a:pt x="38" y="8"/>
                  </a:lnTo>
                  <a:lnTo>
                    <a:pt x="37" y="11"/>
                  </a:lnTo>
                  <a:lnTo>
                    <a:pt x="36" y="13"/>
                  </a:lnTo>
                  <a:lnTo>
                    <a:pt x="36" y="16"/>
                  </a:lnTo>
                  <a:lnTo>
                    <a:pt x="36" y="19"/>
                  </a:lnTo>
                  <a:lnTo>
                    <a:pt x="35" y="21"/>
                  </a:lnTo>
                  <a:lnTo>
                    <a:pt x="35" y="25"/>
                  </a:lnTo>
                  <a:lnTo>
                    <a:pt x="36" y="29"/>
                  </a:lnTo>
                  <a:lnTo>
                    <a:pt x="36" y="29"/>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5" name="Freeform 73"/>
            <p:cNvSpPr>
              <a:spLocks/>
            </p:cNvSpPr>
            <p:nvPr/>
          </p:nvSpPr>
          <p:spPr bwMode="auto">
            <a:xfrm>
              <a:off x="2995" y="2557"/>
              <a:ext cx="81" cy="63"/>
            </a:xfrm>
            <a:custGeom>
              <a:avLst/>
              <a:gdLst>
                <a:gd name="T0" fmla="*/ 244 w 484"/>
                <a:gd name="T1" fmla="*/ 54 h 377"/>
                <a:gd name="T2" fmla="*/ 296 w 484"/>
                <a:gd name="T3" fmla="*/ 121 h 377"/>
                <a:gd name="T4" fmla="*/ 355 w 484"/>
                <a:gd name="T5" fmla="*/ 184 h 377"/>
                <a:gd name="T6" fmla="*/ 412 w 484"/>
                <a:gd name="T7" fmla="*/ 249 h 377"/>
                <a:gd name="T8" fmla="*/ 463 w 484"/>
                <a:gd name="T9" fmla="*/ 317 h 377"/>
                <a:gd name="T10" fmla="*/ 456 w 484"/>
                <a:gd name="T11" fmla="*/ 367 h 377"/>
                <a:gd name="T12" fmla="*/ 392 w 484"/>
                <a:gd name="T13" fmla="*/ 377 h 377"/>
                <a:gd name="T14" fmla="*/ 324 w 484"/>
                <a:gd name="T15" fmla="*/ 373 h 377"/>
                <a:gd name="T16" fmla="*/ 254 w 484"/>
                <a:gd name="T17" fmla="*/ 364 h 377"/>
                <a:gd name="T18" fmla="*/ 183 w 484"/>
                <a:gd name="T19" fmla="*/ 355 h 377"/>
                <a:gd name="T20" fmla="*/ 142 w 484"/>
                <a:gd name="T21" fmla="*/ 344 h 377"/>
                <a:gd name="T22" fmla="*/ 118 w 484"/>
                <a:gd name="T23" fmla="*/ 333 h 377"/>
                <a:gd name="T24" fmla="*/ 91 w 484"/>
                <a:gd name="T25" fmla="*/ 328 h 377"/>
                <a:gd name="T26" fmla="*/ 67 w 484"/>
                <a:gd name="T27" fmla="*/ 320 h 377"/>
                <a:gd name="T28" fmla="*/ 52 w 484"/>
                <a:gd name="T29" fmla="*/ 302 h 377"/>
                <a:gd name="T30" fmla="*/ 47 w 484"/>
                <a:gd name="T31" fmla="*/ 281 h 377"/>
                <a:gd name="T32" fmla="*/ 61 w 484"/>
                <a:gd name="T33" fmla="*/ 253 h 377"/>
                <a:gd name="T34" fmla="*/ 73 w 484"/>
                <a:gd name="T35" fmla="*/ 224 h 377"/>
                <a:gd name="T36" fmla="*/ 82 w 484"/>
                <a:gd name="T37" fmla="*/ 193 h 377"/>
                <a:gd name="T38" fmla="*/ 89 w 484"/>
                <a:gd name="T39" fmla="*/ 162 h 377"/>
                <a:gd name="T40" fmla="*/ 92 w 484"/>
                <a:gd name="T41" fmla="*/ 131 h 377"/>
                <a:gd name="T42" fmla="*/ 77 w 484"/>
                <a:gd name="T43" fmla="*/ 153 h 377"/>
                <a:gd name="T44" fmla="*/ 64 w 484"/>
                <a:gd name="T45" fmla="*/ 178 h 377"/>
                <a:gd name="T46" fmla="*/ 54 w 484"/>
                <a:gd name="T47" fmla="*/ 205 h 377"/>
                <a:gd name="T48" fmla="*/ 43 w 484"/>
                <a:gd name="T49" fmla="*/ 231 h 377"/>
                <a:gd name="T50" fmla="*/ 35 w 484"/>
                <a:gd name="T51" fmla="*/ 257 h 377"/>
                <a:gd name="T52" fmla="*/ 33 w 484"/>
                <a:gd name="T53" fmla="*/ 235 h 377"/>
                <a:gd name="T54" fmla="*/ 41 w 484"/>
                <a:gd name="T55" fmla="*/ 213 h 377"/>
                <a:gd name="T56" fmla="*/ 49 w 484"/>
                <a:gd name="T57" fmla="*/ 190 h 377"/>
                <a:gd name="T58" fmla="*/ 55 w 484"/>
                <a:gd name="T59" fmla="*/ 169 h 377"/>
                <a:gd name="T60" fmla="*/ 51 w 484"/>
                <a:gd name="T61" fmla="*/ 150 h 377"/>
                <a:gd name="T62" fmla="*/ 5 w 484"/>
                <a:gd name="T63" fmla="*/ 212 h 377"/>
                <a:gd name="T64" fmla="*/ 0 w 484"/>
                <a:gd name="T65" fmla="*/ 207 h 377"/>
                <a:gd name="T66" fmla="*/ 1 w 484"/>
                <a:gd name="T67" fmla="*/ 197 h 377"/>
                <a:gd name="T68" fmla="*/ 7 w 484"/>
                <a:gd name="T69" fmla="*/ 186 h 377"/>
                <a:gd name="T70" fmla="*/ 14 w 484"/>
                <a:gd name="T71" fmla="*/ 175 h 377"/>
                <a:gd name="T72" fmla="*/ 23 w 484"/>
                <a:gd name="T73" fmla="*/ 178 h 377"/>
                <a:gd name="T74" fmla="*/ 49 w 484"/>
                <a:gd name="T75" fmla="*/ 126 h 377"/>
                <a:gd name="T76" fmla="*/ 75 w 484"/>
                <a:gd name="T77" fmla="*/ 70 h 377"/>
                <a:gd name="T78" fmla="*/ 108 w 484"/>
                <a:gd name="T79" fmla="*/ 23 h 377"/>
                <a:gd name="T80" fmla="*/ 155 w 484"/>
                <a:gd name="T81" fmla="*/ 0 h 377"/>
                <a:gd name="T82" fmla="*/ 223 w 484"/>
                <a:gd name="T83" fmla="*/ 17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4" h="377">
                  <a:moveTo>
                    <a:pt x="223" y="17"/>
                  </a:moveTo>
                  <a:lnTo>
                    <a:pt x="244" y="54"/>
                  </a:lnTo>
                  <a:lnTo>
                    <a:pt x="269" y="88"/>
                  </a:lnTo>
                  <a:lnTo>
                    <a:pt x="296" y="121"/>
                  </a:lnTo>
                  <a:lnTo>
                    <a:pt x="325" y="153"/>
                  </a:lnTo>
                  <a:lnTo>
                    <a:pt x="355" y="184"/>
                  </a:lnTo>
                  <a:lnTo>
                    <a:pt x="383" y="216"/>
                  </a:lnTo>
                  <a:lnTo>
                    <a:pt x="412" y="249"/>
                  </a:lnTo>
                  <a:lnTo>
                    <a:pt x="439" y="282"/>
                  </a:lnTo>
                  <a:lnTo>
                    <a:pt x="463" y="317"/>
                  </a:lnTo>
                  <a:lnTo>
                    <a:pt x="484" y="354"/>
                  </a:lnTo>
                  <a:lnTo>
                    <a:pt x="456" y="367"/>
                  </a:lnTo>
                  <a:lnTo>
                    <a:pt x="425" y="375"/>
                  </a:lnTo>
                  <a:lnTo>
                    <a:pt x="392" y="377"/>
                  </a:lnTo>
                  <a:lnTo>
                    <a:pt x="358" y="377"/>
                  </a:lnTo>
                  <a:lnTo>
                    <a:pt x="324" y="373"/>
                  </a:lnTo>
                  <a:lnTo>
                    <a:pt x="288" y="370"/>
                  </a:lnTo>
                  <a:lnTo>
                    <a:pt x="254" y="364"/>
                  </a:lnTo>
                  <a:lnTo>
                    <a:pt x="218" y="359"/>
                  </a:lnTo>
                  <a:lnTo>
                    <a:pt x="183" y="355"/>
                  </a:lnTo>
                  <a:lnTo>
                    <a:pt x="149" y="354"/>
                  </a:lnTo>
                  <a:lnTo>
                    <a:pt x="142" y="344"/>
                  </a:lnTo>
                  <a:lnTo>
                    <a:pt x="131" y="336"/>
                  </a:lnTo>
                  <a:lnTo>
                    <a:pt x="118" y="333"/>
                  </a:lnTo>
                  <a:lnTo>
                    <a:pt x="105" y="329"/>
                  </a:lnTo>
                  <a:lnTo>
                    <a:pt x="91" y="328"/>
                  </a:lnTo>
                  <a:lnTo>
                    <a:pt x="77" y="325"/>
                  </a:lnTo>
                  <a:lnTo>
                    <a:pt x="67" y="320"/>
                  </a:lnTo>
                  <a:lnTo>
                    <a:pt x="57" y="313"/>
                  </a:lnTo>
                  <a:lnTo>
                    <a:pt x="52" y="302"/>
                  </a:lnTo>
                  <a:lnTo>
                    <a:pt x="51" y="285"/>
                  </a:lnTo>
                  <a:lnTo>
                    <a:pt x="47" y="281"/>
                  </a:lnTo>
                  <a:lnTo>
                    <a:pt x="54" y="268"/>
                  </a:lnTo>
                  <a:lnTo>
                    <a:pt x="61" y="253"/>
                  </a:lnTo>
                  <a:lnTo>
                    <a:pt x="67" y="239"/>
                  </a:lnTo>
                  <a:lnTo>
                    <a:pt x="73" y="224"/>
                  </a:lnTo>
                  <a:lnTo>
                    <a:pt x="77" y="208"/>
                  </a:lnTo>
                  <a:lnTo>
                    <a:pt x="82" y="193"/>
                  </a:lnTo>
                  <a:lnTo>
                    <a:pt x="86" y="177"/>
                  </a:lnTo>
                  <a:lnTo>
                    <a:pt x="89" y="162"/>
                  </a:lnTo>
                  <a:lnTo>
                    <a:pt x="91" y="146"/>
                  </a:lnTo>
                  <a:lnTo>
                    <a:pt x="92" y="131"/>
                  </a:lnTo>
                  <a:lnTo>
                    <a:pt x="85" y="142"/>
                  </a:lnTo>
                  <a:lnTo>
                    <a:pt x="77" y="153"/>
                  </a:lnTo>
                  <a:lnTo>
                    <a:pt x="70" y="165"/>
                  </a:lnTo>
                  <a:lnTo>
                    <a:pt x="64" y="178"/>
                  </a:lnTo>
                  <a:lnTo>
                    <a:pt x="58" y="192"/>
                  </a:lnTo>
                  <a:lnTo>
                    <a:pt x="54" y="205"/>
                  </a:lnTo>
                  <a:lnTo>
                    <a:pt x="48" y="218"/>
                  </a:lnTo>
                  <a:lnTo>
                    <a:pt x="43" y="231"/>
                  </a:lnTo>
                  <a:lnTo>
                    <a:pt x="39" y="244"/>
                  </a:lnTo>
                  <a:lnTo>
                    <a:pt x="35" y="257"/>
                  </a:lnTo>
                  <a:lnTo>
                    <a:pt x="32" y="246"/>
                  </a:lnTo>
                  <a:lnTo>
                    <a:pt x="33" y="235"/>
                  </a:lnTo>
                  <a:lnTo>
                    <a:pt x="36" y="224"/>
                  </a:lnTo>
                  <a:lnTo>
                    <a:pt x="41" y="213"/>
                  </a:lnTo>
                  <a:lnTo>
                    <a:pt x="44" y="201"/>
                  </a:lnTo>
                  <a:lnTo>
                    <a:pt x="49" y="190"/>
                  </a:lnTo>
                  <a:lnTo>
                    <a:pt x="52" y="180"/>
                  </a:lnTo>
                  <a:lnTo>
                    <a:pt x="55" y="169"/>
                  </a:lnTo>
                  <a:lnTo>
                    <a:pt x="55" y="159"/>
                  </a:lnTo>
                  <a:lnTo>
                    <a:pt x="51" y="150"/>
                  </a:lnTo>
                  <a:lnTo>
                    <a:pt x="11" y="212"/>
                  </a:lnTo>
                  <a:lnTo>
                    <a:pt x="5" y="212"/>
                  </a:lnTo>
                  <a:lnTo>
                    <a:pt x="3" y="211"/>
                  </a:lnTo>
                  <a:lnTo>
                    <a:pt x="0" y="207"/>
                  </a:lnTo>
                  <a:lnTo>
                    <a:pt x="0" y="203"/>
                  </a:lnTo>
                  <a:lnTo>
                    <a:pt x="1" y="197"/>
                  </a:lnTo>
                  <a:lnTo>
                    <a:pt x="4" y="192"/>
                  </a:lnTo>
                  <a:lnTo>
                    <a:pt x="7" y="186"/>
                  </a:lnTo>
                  <a:lnTo>
                    <a:pt x="11" y="181"/>
                  </a:lnTo>
                  <a:lnTo>
                    <a:pt x="14" y="175"/>
                  </a:lnTo>
                  <a:lnTo>
                    <a:pt x="18" y="171"/>
                  </a:lnTo>
                  <a:lnTo>
                    <a:pt x="23" y="178"/>
                  </a:lnTo>
                  <a:lnTo>
                    <a:pt x="36" y="153"/>
                  </a:lnTo>
                  <a:lnTo>
                    <a:pt x="49" y="126"/>
                  </a:lnTo>
                  <a:lnTo>
                    <a:pt x="62" y="98"/>
                  </a:lnTo>
                  <a:lnTo>
                    <a:pt x="75" y="70"/>
                  </a:lnTo>
                  <a:lnTo>
                    <a:pt x="91" y="44"/>
                  </a:lnTo>
                  <a:lnTo>
                    <a:pt x="108" y="23"/>
                  </a:lnTo>
                  <a:lnTo>
                    <a:pt x="130" y="7"/>
                  </a:lnTo>
                  <a:lnTo>
                    <a:pt x="155" y="0"/>
                  </a:lnTo>
                  <a:lnTo>
                    <a:pt x="186" y="3"/>
                  </a:lnTo>
                  <a:lnTo>
                    <a:pt x="223" y="17"/>
                  </a:lnTo>
                  <a:lnTo>
                    <a:pt x="223" y="17"/>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6" name="Freeform 74"/>
            <p:cNvSpPr>
              <a:spLocks/>
            </p:cNvSpPr>
            <p:nvPr/>
          </p:nvSpPr>
          <p:spPr bwMode="auto">
            <a:xfrm>
              <a:off x="2841" y="2562"/>
              <a:ext cx="11" cy="5"/>
            </a:xfrm>
            <a:custGeom>
              <a:avLst/>
              <a:gdLst>
                <a:gd name="T0" fmla="*/ 66 w 66"/>
                <a:gd name="T1" fmla="*/ 1 h 29"/>
                <a:gd name="T2" fmla="*/ 60 w 66"/>
                <a:gd name="T3" fmla="*/ 4 h 29"/>
                <a:gd name="T4" fmla="*/ 54 w 66"/>
                <a:gd name="T5" fmla="*/ 8 h 29"/>
                <a:gd name="T6" fmla="*/ 49 w 66"/>
                <a:gd name="T7" fmla="*/ 10 h 29"/>
                <a:gd name="T8" fmla="*/ 41 w 66"/>
                <a:gd name="T9" fmla="*/ 13 h 29"/>
                <a:gd name="T10" fmla="*/ 35 w 66"/>
                <a:gd name="T11" fmla="*/ 15 h 29"/>
                <a:gd name="T12" fmla="*/ 29 w 66"/>
                <a:gd name="T13" fmla="*/ 17 h 29"/>
                <a:gd name="T14" fmla="*/ 22 w 66"/>
                <a:gd name="T15" fmla="*/ 20 h 29"/>
                <a:gd name="T16" fmla="*/ 16 w 66"/>
                <a:gd name="T17" fmla="*/ 22 h 29"/>
                <a:gd name="T18" fmla="*/ 10 w 66"/>
                <a:gd name="T19" fmla="*/ 26 h 29"/>
                <a:gd name="T20" fmla="*/ 4 w 66"/>
                <a:gd name="T21" fmla="*/ 29 h 29"/>
                <a:gd name="T22" fmla="*/ 0 w 66"/>
                <a:gd name="T23" fmla="*/ 24 h 29"/>
                <a:gd name="T24" fmla="*/ 4 w 66"/>
                <a:gd name="T25" fmla="*/ 20 h 29"/>
                <a:gd name="T26" fmla="*/ 10 w 66"/>
                <a:gd name="T27" fmla="*/ 15 h 29"/>
                <a:gd name="T28" fmla="*/ 16 w 66"/>
                <a:gd name="T29" fmla="*/ 11 h 29"/>
                <a:gd name="T30" fmla="*/ 24 w 66"/>
                <a:gd name="T31" fmla="*/ 8 h 29"/>
                <a:gd name="T32" fmla="*/ 31 w 66"/>
                <a:gd name="T33" fmla="*/ 4 h 29"/>
                <a:gd name="T34" fmla="*/ 38 w 66"/>
                <a:gd name="T35" fmla="*/ 2 h 29"/>
                <a:gd name="T36" fmla="*/ 45 w 66"/>
                <a:gd name="T37" fmla="*/ 1 h 29"/>
                <a:gd name="T38" fmla="*/ 52 w 66"/>
                <a:gd name="T39" fmla="*/ 0 h 29"/>
                <a:gd name="T40" fmla="*/ 59 w 66"/>
                <a:gd name="T41" fmla="*/ 0 h 29"/>
                <a:gd name="T42" fmla="*/ 66 w 66"/>
                <a:gd name="T43" fmla="*/ 1 h 29"/>
                <a:gd name="T44" fmla="*/ 66 w 66"/>
                <a:gd name="T45" fmla="*/ 1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6" h="29">
                  <a:moveTo>
                    <a:pt x="66" y="1"/>
                  </a:moveTo>
                  <a:lnTo>
                    <a:pt x="60" y="4"/>
                  </a:lnTo>
                  <a:lnTo>
                    <a:pt x="54" y="8"/>
                  </a:lnTo>
                  <a:lnTo>
                    <a:pt x="49" y="10"/>
                  </a:lnTo>
                  <a:lnTo>
                    <a:pt x="41" y="13"/>
                  </a:lnTo>
                  <a:lnTo>
                    <a:pt x="35" y="15"/>
                  </a:lnTo>
                  <a:lnTo>
                    <a:pt x="29" y="17"/>
                  </a:lnTo>
                  <a:lnTo>
                    <a:pt x="22" y="20"/>
                  </a:lnTo>
                  <a:lnTo>
                    <a:pt x="16" y="22"/>
                  </a:lnTo>
                  <a:lnTo>
                    <a:pt x="10" y="26"/>
                  </a:lnTo>
                  <a:lnTo>
                    <a:pt x="4" y="29"/>
                  </a:lnTo>
                  <a:lnTo>
                    <a:pt x="0" y="24"/>
                  </a:lnTo>
                  <a:lnTo>
                    <a:pt x="4" y="20"/>
                  </a:lnTo>
                  <a:lnTo>
                    <a:pt x="10" y="15"/>
                  </a:lnTo>
                  <a:lnTo>
                    <a:pt x="16" y="11"/>
                  </a:lnTo>
                  <a:lnTo>
                    <a:pt x="24" y="8"/>
                  </a:lnTo>
                  <a:lnTo>
                    <a:pt x="31" y="4"/>
                  </a:lnTo>
                  <a:lnTo>
                    <a:pt x="38" y="2"/>
                  </a:lnTo>
                  <a:lnTo>
                    <a:pt x="45" y="1"/>
                  </a:lnTo>
                  <a:lnTo>
                    <a:pt x="52" y="0"/>
                  </a:lnTo>
                  <a:lnTo>
                    <a:pt x="59" y="0"/>
                  </a:lnTo>
                  <a:lnTo>
                    <a:pt x="66" y="1"/>
                  </a:lnTo>
                  <a:lnTo>
                    <a:pt x="66" y="1"/>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7" name="Freeform 75"/>
            <p:cNvSpPr>
              <a:spLocks/>
            </p:cNvSpPr>
            <p:nvPr/>
          </p:nvSpPr>
          <p:spPr bwMode="auto">
            <a:xfrm>
              <a:off x="3017" y="2561"/>
              <a:ext cx="1" cy="3"/>
            </a:xfrm>
            <a:custGeom>
              <a:avLst/>
              <a:gdLst>
                <a:gd name="T0" fmla="*/ 5 w 5"/>
                <a:gd name="T1" fmla="*/ 0 h 17"/>
                <a:gd name="T2" fmla="*/ 5 w 5"/>
                <a:gd name="T3" fmla="*/ 1 h 17"/>
                <a:gd name="T4" fmla="*/ 5 w 5"/>
                <a:gd name="T5" fmla="*/ 4 h 17"/>
                <a:gd name="T6" fmla="*/ 5 w 5"/>
                <a:gd name="T7" fmla="*/ 5 h 17"/>
                <a:gd name="T8" fmla="*/ 5 w 5"/>
                <a:gd name="T9" fmla="*/ 7 h 17"/>
                <a:gd name="T10" fmla="*/ 5 w 5"/>
                <a:gd name="T11" fmla="*/ 9 h 17"/>
                <a:gd name="T12" fmla="*/ 5 w 5"/>
                <a:gd name="T13" fmla="*/ 11 h 17"/>
                <a:gd name="T14" fmla="*/ 4 w 5"/>
                <a:gd name="T15" fmla="*/ 13 h 17"/>
                <a:gd name="T16" fmla="*/ 4 w 5"/>
                <a:gd name="T17" fmla="*/ 14 h 17"/>
                <a:gd name="T18" fmla="*/ 1 w 5"/>
                <a:gd name="T19" fmla="*/ 15 h 17"/>
                <a:gd name="T20" fmla="*/ 0 w 5"/>
                <a:gd name="T21" fmla="*/ 17 h 17"/>
                <a:gd name="T22" fmla="*/ 0 w 5"/>
                <a:gd name="T23" fmla="*/ 0 h 17"/>
                <a:gd name="T24" fmla="*/ 5 w 5"/>
                <a:gd name="T25" fmla="*/ 0 h 17"/>
                <a:gd name="T26" fmla="*/ 5 w 5"/>
                <a:gd name="T2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17">
                  <a:moveTo>
                    <a:pt x="5" y="0"/>
                  </a:moveTo>
                  <a:lnTo>
                    <a:pt x="5" y="1"/>
                  </a:lnTo>
                  <a:lnTo>
                    <a:pt x="5" y="4"/>
                  </a:lnTo>
                  <a:lnTo>
                    <a:pt x="5" y="5"/>
                  </a:lnTo>
                  <a:lnTo>
                    <a:pt x="5" y="7"/>
                  </a:lnTo>
                  <a:lnTo>
                    <a:pt x="5" y="9"/>
                  </a:lnTo>
                  <a:lnTo>
                    <a:pt x="5" y="11"/>
                  </a:lnTo>
                  <a:lnTo>
                    <a:pt x="4" y="13"/>
                  </a:lnTo>
                  <a:lnTo>
                    <a:pt x="4" y="14"/>
                  </a:lnTo>
                  <a:lnTo>
                    <a:pt x="1" y="15"/>
                  </a:lnTo>
                  <a:lnTo>
                    <a:pt x="0" y="17"/>
                  </a:lnTo>
                  <a:lnTo>
                    <a:pt x="0" y="0"/>
                  </a:lnTo>
                  <a:lnTo>
                    <a:pt x="5" y="0"/>
                  </a:lnTo>
                  <a:lnTo>
                    <a:pt x="5"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8" name="Freeform 76"/>
            <p:cNvSpPr>
              <a:spLocks/>
            </p:cNvSpPr>
            <p:nvPr/>
          </p:nvSpPr>
          <p:spPr bwMode="auto">
            <a:xfrm>
              <a:off x="3011" y="2566"/>
              <a:ext cx="6" cy="10"/>
            </a:xfrm>
            <a:custGeom>
              <a:avLst/>
              <a:gdLst>
                <a:gd name="T0" fmla="*/ 4 w 39"/>
                <a:gd name="T1" fmla="*/ 58 h 58"/>
                <a:gd name="T2" fmla="*/ 1 w 39"/>
                <a:gd name="T3" fmla="*/ 52 h 58"/>
                <a:gd name="T4" fmla="*/ 0 w 39"/>
                <a:gd name="T5" fmla="*/ 46 h 58"/>
                <a:gd name="T6" fmla="*/ 0 w 39"/>
                <a:gd name="T7" fmla="*/ 40 h 58"/>
                <a:gd name="T8" fmla="*/ 1 w 39"/>
                <a:gd name="T9" fmla="*/ 34 h 58"/>
                <a:gd name="T10" fmla="*/ 4 w 39"/>
                <a:gd name="T11" fmla="*/ 27 h 58"/>
                <a:gd name="T12" fmla="*/ 7 w 39"/>
                <a:gd name="T13" fmla="*/ 21 h 58"/>
                <a:gd name="T14" fmla="*/ 11 w 39"/>
                <a:gd name="T15" fmla="*/ 16 h 58"/>
                <a:gd name="T16" fmla="*/ 15 w 39"/>
                <a:gd name="T17" fmla="*/ 10 h 58"/>
                <a:gd name="T18" fmla="*/ 21 w 39"/>
                <a:gd name="T19" fmla="*/ 5 h 58"/>
                <a:gd name="T20" fmla="*/ 27 w 39"/>
                <a:gd name="T21" fmla="*/ 0 h 58"/>
                <a:gd name="T22" fmla="*/ 39 w 39"/>
                <a:gd name="T23" fmla="*/ 0 h 58"/>
                <a:gd name="T24" fmla="*/ 4 w 39"/>
                <a:gd name="T25" fmla="*/ 58 h 58"/>
                <a:gd name="T26" fmla="*/ 4 w 39"/>
                <a:gd name="T27"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58">
                  <a:moveTo>
                    <a:pt x="4" y="58"/>
                  </a:moveTo>
                  <a:lnTo>
                    <a:pt x="1" y="52"/>
                  </a:lnTo>
                  <a:lnTo>
                    <a:pt x="0" y="46"/>
                  </a:lnTo>
                  <a:lnTo>
                    <a:pt x="0" y="40"/>
                  </a:lnTo>
                  <a:lnTo>
                    <a:pt x="1" y="34"/>
                  </a:lnTo>
                  <a:lnTo>
                    <a:pt x="4" y="27"/>
                  </a:lnTo>
                  <a:lnTo>
                    <a:pt x="7" y="21"/>
                  </a:lnTo>
                  <a:lnTo>
                    <a:pt x="11" y="16"/>
                  </a:lnTo>
                  <a:lnTo>
                    <a:pt x="15" y="10"/>
                  </a:lnTo>
                  <a:lnTo>
                    <a:pt x="21" y="5"/>
                  </a:lnTo>
                  <a:lnTo>
                    <a:pt x="27" y="0"/>
                  </a:lnTo>
                  <a:lnTo>
                    <a:pt x="39" y="0"/>
                  </a:lnTo>
                  <a:lnTo>
                    <a:pt x="4" y="58"/>
                  </a:lnTo>
                  <a:lnTo>
                    <a:pt x="4" y="58"/>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29" name="Freeform 77"/>
            <p:cNvSpPr>
              <a:spLocks/>
            </p:cNvSpPr>
            <p:nvPr/>
          </p:nvSpPr>
          <p:spPr bwMode="auto">
            <a:xfrm>
              <a:off x="2990" y="2569"/>
              <a:ext cx="13" cy="18"/>
            </a:xfrm>
            <a:custGeom>
              <a:avLst/>
              <a:gdLst>
                <a:gd name="T0" fmla="*/ 8 w 77"/>
                <a:gd name="T1" fmla="*/ 109 h 109"/>
                <a:gd name="T2" fmla="*/ 0 w 77"/>
                <a:gd name="T3" fmla="*/ 102 h 109"/>
                <a:gd name="T4" fmla="*/ 11 w 77"/>
                <a:gd name="T5" fmla="*/ 96 h 109"/>
                <a:gd name="T6" fmla="*/ 21 w 77"/>
                <a:gd name="T7" fmla="*/ 88 h 109"/>
                <a:gd name="T8" fmla="*/ 28 w 77"/>
                <a:gd name="T9" fmla="*/ 77 h 109"/>
                <a:gd name="T10" fmla="*/ 34 w 77"/>
                <a:gd name="T11" fmla="*/ 67 h 109"/>
                <a:gd name="T12" fmla="*/ 38 w 77"/>
                <a:gd name="T13" fmla="*/ 55 h 109"/>
                <a:gd name="T14" fmla="*/ 43 w 77"/>
                <a:gd name="T15" fmla="*/ 43 h 109"/>
                <a:gd name="T16" fmla="*/ 49 w 77"/>
                <a:gd name="T17" fmla="*/ 31 h 109"/>
                <a:gd name="T18" fmla="*/ 56 w 77"/>
                <a:gd name="T19" fmla="*/ 19 h 109"/>
                <a:gd name="T20" fmla="*/ 65 w 77"/>
                <a:gd name="T21" fmla="*/ 8 h 109"/>
                <a:gd name="T22" fmla="*/ 77 w 77"/>
                <a:gd name="T23" fmla="*/ 0 h 109"/>
                <a:gd name="T24" fmla="*/ 74 w 77"/>
                <a:gd name="T25" fmla="*/ 11 h 109"/>
                <a:gd name="T26" fmla="*/ 69 w 77"/>
                <a:gd name="T27" fmla="*/ 21 h 109"/>
                <a:gd name="T28" fmla="*/ 65 w 77"/>
                <a:gd name="T29" fmla="*/ 32 h 109"/>
                <a:gd name="T30" fmla="*/ 58 w 77"/>
                <a:gd name="T31" fmla="*/ 44 h 109"/>
                <a:gd name="T32" fmla="*/ 50 w 77"/>
                <a:gd name="T33" fmla="*/ 56 h 109"/>
                <a:gd name="T34" fmla="*/ 42 w 77"/>
                <a:gd name="T35" fmla="*/ 67 h 109"/>
                <a:gd name="T36" fmla="*/ 33 w 77"/>
                <a:gd name="T37" fmla="*/ 79 h 109"/>
                <a:gd name="T38" fmla="*/ 24 w 77"/>
                <a:gd name="T39" fmla="*/ 89 h 109"/>
                <a:gd name="T40" fmla="*/ 16 w 77"/>
                <a:gd name="T41" fmla="*/ 100 h 109"/>
                <a:gd name="T42" fmla="*/ 8 w 77"/>
                <a:gd name="T43" fmla="*/ 109 h 109"/>
                <a:gd name="T44" fmla="*/ 8 w 77"/>
                <a:gd name="T45"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7" h="109">
                  <a:moveTo>
                    <a:pt x="8" y="109"/>
                  </a:moveTo>
                  <a:lnTo>
                    <a:pt x="0" y="102"/>
                  </a:lnTo>
                  <a:lnTo>
                    <a:pt x="11" y="96"/>
                  </a:lnTo>
                  <a:lnTo>
                    <a:pt x="21" y="88"/>
                  </a:lnTo>
                  <a:lnTo>
                    <a:pt x="28" y="77"/>
                  </a:lnTo>
                  <a:lnTo>
                    <a:pt x="34" y="67"/>
                  </a:lnTo>
                  <a:lnTo>
                    <a:pt x="38" y="55"/>
                  </a:lnTo>
                  <a:lnTo>
                    <a:pt x="43" y="43"/>
                  </a:lnTo>
                  <a:lnTo>
                    <a:pt x="49" y="31"/>
                  </a:lnTo>
                  <a:lnTo>
                    <a:pt x="56" y="19"/>
                  </a:lnTo>
                  <a:lnTo>
                    <a:pt x="65" y="8"/>
                  </a:lnTo>
                  <a:lnTo>
                    <a:pt x="77" y="0"/>
                  </a:lnTo>
                  <a:lnTo>
                    <a:pt x="74" y="11"/>
                  </a:lnTo>
                  <a:lnTo>
                    <a:pt x="69" y="21"/>
                  </a:lnTo>
                  <a:lnTo>
                    <a:pt x="65" y="32"/>
                  </a:lnTo>
                  <a:lnTo>
                    <a:pt x="58" y="44"/>
                  </a:lnTo>
                  <a:lnTo>
                    <a:pt x="50" y="56"/>
                  </a:lnTo>
                  <a:lnTo>
                    <a:pt x="42" y="67"/>
                  </a:lnTo>
                  <a:lnTo>
                    <a:pt x="33" y="79"/>
                  </a:lnTo>
                  <a:lnTo>
                    <a:pt x="24" y="89"/>
                  </a:lnTo>
                  <a:lnTo>
                    <a:pt x="16" y="100"/>
                  </a:lnTo>
                  <a:lnTo>
                    <a:pt x="8" y="109"/>
                  </a:lnTo>
                  <a:lnTo>
                    <a:pt x="8" y="109"/>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0" name="Freeform 78"/>
            <p:cNvSpPr>
              <a:spLocks/>
            </p:cNvSpPr>
            <p:nvPr/>
          </p:nvSpPr>
          <p:spPr bwMode="auto">
            <a:xfrm>
              <a:off x="2823" y="2572"/>
              <a:ext cx="18" cy="6"/>
            </a:xfrm>
            <a:custGeom>
              <a:avLst/>
              <a:gdLst>
                <a:gd name="T0" fmla="*/ 110 w 110"/>
                <a:gd name="T1" fmla="*/ 4 h 37"/>
                <a:gd name="T2" fmla="*/ 98 w 110"/>
                <a:gd name="T3" fmla="*/ 7 h 37"/>
                <a:gd name="T4" fmla="*/ 87 w 110"/>
                <a:gd name="T5" fmla="*/ 11 h 37"/>
                <a:gd name="T6" fmla="*/ 75 w 110"/>
                <a:gd name="T7" fmla="*/ 16 h 37"/>
                <a:gd name="T8" fmla="*/ 65 w 110"/>
                <a:gd name="T9" fmla="*/ 21 h 37"/>
                <a:gd name="T10" fmla="*/ 53 w 110"/>
                <a:gd name="T11" fmla="*/ 25 h 37"/>
                <a:gd name="T12" fmla="*/ 42 w 110"/>
                <a:gd name="T13" fmla="*/ 29 h 37"/>
                <a:gd name="T14" fmla="*/ 31 w 110"/>
                <a:gd name="T15" fmla="*/ 32 h 37"/>
                <a:gd name="T16" fmla="*/ 21 w 110"/>
                <a:gd name="T17" fmla="*/ 36 h 37"/>
                <a:gd name="T18" fmla="*/ 10 w 110"/>
                <a:gd name="T19" fmla="*/ 37 h 37"/>
                <a:gd name="T20" fmla="*/ 0 w 110"/>
                <a:gd name="T21" fmla="*/ 37 h 37"/>
                <a:gd name="T22" fmla="*/ 11 w 110"/>
                <a:gd name="T23" fmla="*/ 32 h 37"/>
                <a:gd name="T24" fmla="*/ 22 w 110"/>
                <a:gd name="T25" fmla="*/ 28 h 37"/>
                <a:gd name="T26" fmla="*/ 32 w 110"/>
                <a:gd name="T27" fmla="*/ 22 h 37"/>
                <a:gd name="T28" fmla="*/ 42 w 110"/>
                <a:gd name="T29" fmla="*/ 16 h 37"/>
                <a:gd name="T30" fmla="*/ 53 w 110"/>
                <a:gd name="T31" fmla="*/ 11 h 37"/>
                <a:gd name="T32" fmla="*/ 63 w 110"/>
                <a:gd name="T33" fmla="*/ 6 h 37"/>
                <a:gd name="T34" fmla="*/ 75 w 110"/>
                <a:gd name="T35" fmla="*/ 3 h 37"/>
                <a:gd name="T36" fmla="*/ 86 w 110"/>
                <a:gd name="T37" fmla="*/ 0 h 37"/>
                <a:gd name="T38" fmla="*/ 98 w 110"/>
                <a:gd name="T39" fmla="*/ 0 h 37"/>
                <a:gd name="T40" fmla="*/ 110 w 110"/>
                <a:gd name="T41" fmla="*/ 4 h 37"/>
                <a:gd name="T42" fmla="*/ 110 w 110"/>
                <a:gd name="T43" fmla="*/ 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0" h="37">
                  <a:moveTo>
                    <a:pt x="110" y="4"/>
                  </a:moveTo>
                  <a:lnTo>
                    <a:pt x="98" y="7"/>
                  </a:lnTo>
                  <a:lnTo>
                    <a:pt x="87" y="11"/>
                  </a:lnTo>
                  <a:lnTo>
                    <a:pt x="75" y="16"/>
                  </a:lnTo>
                  <a:lnTo>
                    <a:pt x="65" y="21"/>
                  </a:lnTo>
                  <a:lnTo>
                    <a:pt x="53" y="25"/>
                  </a:lnTo>
                  <a:lnTo>
                    <a:pt x="42" y="29"/>
                  </a:lnTo>
                  <a:lnTo>
                    <a:pt x="31" y="32"/>
                  </a:lnTo>
                  <a:lnTo>
                    <a:pt x="21" y="36"/>
                  </a:lnTo>
                  <a:lnTo>
                    <a:pt x="10" y="37"/>
                  </a:lnTo>
                  <a:lnTo>
                    <a:pt x="0" y="37"/>
                  </a:lnTo>
                  <a:lnTo>
                    <a:pt x="11" y="32"/>
                  </a:lnTo>
                  <a:lnTo>
                    <a:pt x="22" y="28"/>
                  </a:lnTo>
                  <a:lnTo>
                    <a:pt x="32" y="22"/>
                  </a:lnTo>
                  <a:lnTo>
                    <a:pt x="42" y="16"/>
                  </a:lnTo>
                  <a:lnTo>
                    <a:pt x="53" y="11"/>
                  </a:lnTo>
                  <a:lnTo>
                    <a:pt x="63" y="6"/>
                  </a:lnTo>
                  <a:lnTo>
                    <a:pt x="75" y="3"/>
                  </a:lnTo>
                  <a:lnTo>
                    <a:pt x="86" y="0"/>
                  </a:lnTo>
                  <a:lnTo>
                    <a:pt x="98" y="0"/>
                  </a:lnTo>
                  <a:lnTo>
                    <a:pt x="110" y="4"/>
                  </a:lnTo>
                  <a:lnTo>
                    <a:pt x="110" y="4"/>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1" name="Freeform 79"/>
            <p:cNvSpPr>
              <a:spLocks/>
            </p:cNvSpPr>
            <p:nvPr/>
          </p:nvSpPr>
          <p:spPr bwMode="auto">
            <a:xfrm>
              <a:off x="2987" y="2574"/>
              <a:ext cx="5" cy="8"/>
            </a:xfrm>
            <a:custGeom>
              <a:avLst/>
              <a:gdLst>
                <a:gd name="T0" fmla="*/ 3 w 31"/>
                <a:gd name="T1" fmla="*/ 48 h 48"/>
                <a:gd name="T2" fmla="*/ 0 w 31"/>
                <a:gd name="T3" fmla="*/ 44 h 48"/>
                <a:gd name="T4" fmla="*/ 0 w 31"/>
                <a:gd name="T5" fmla="*/ 40 h 48"/>
                <a:gd name="T6" fmla="*/ 3 w 31"/>
                <a:gd name="T7" fmla="*/ 35 h 48"/>
                <a:gd name="T8" fmla="*/ 5 w 31"/>
                <a:gd name="T9" fmla="*/ 30 h 48"/>
                <a:gd name="T10" fmla="*/ 9 w 31"/>
                <a:gd name="T11" fmla="*/ 25 h 48"/>
                <a:gd name="T12" fmla="*/ 13 w 31"/>
                <a:gd name="T13" fmla="*/ 19 h 48"/>
                <a:gd name="T14" fmla="*/ 18 w 31"/>
                <a:gd name="T15" fmla="*/ 15 h 48"/>
                <a:gd name="T16" fmla="*/ 23 w 31"/>
                <a:gd name="T17" fmla="*/ 10 h 48"/>
                <a:gd name="T18" fmla="*/ 28 w 31"/>
                <a:gd name="T19" fmla="*/ 5 h 48"/>
                <a:gd name="T20" fmla="*/ 31 w 31"/>
                <a:gd name="T21" fmla="*/ 0 h 48"/>
                <a:gd name="T22" fmla="*/ 30 w 31"/>
                <a:gd name="T23" fmla="*/ 6 h 48"/>
                <a:gd name="T24" fmla="*/ 29 w 31"/>
                <a:gd name="T25" fmla="*/ 11 h 48"/>
                <a:gd name="T26" fmla="*/ 27 w 31"/>
                <a:gd name="T27" fmla="*/ 16 h 48"/>
                <a:gd name="T28" fmla="*/ 24 w 31"/>
                <a:gd name="T29" fmla="*/ 21 h 48"/>
                <a:gd name="T30" fmla="*/ 21 w 31"/>
                <a:gd name="T31" fmla="*/ 25 h 48"/>
                <a:gd name="T32" fmla="*/ 17 w 31"/>
                <a:gd name="T33" fmla="*/ 29 h 48"/>
                <a:gd name="T34" fmla="*/ 13 w 31"/>
                <a:gd name="T35" fmla="*/ 34 h 48"/>
                <a:gd name="T36" fmla="*/ 9 w 31"/>
                <a:gd name="T37" fmla="*/ 38 h 48"/>
                <a:gd name="T38" fmla="*/ 6 w 31"/>
                <a:gd name="T39" fmla="*/ 43 h 48"/>
                <a:gd name="T40" fmla="*/ 3 w 31"/>
                <a:gd name="T41" fmla="*/ 48 h 48"/>
                <a:gd name="T42" fmla="*/ 3 w 31"/>
                <a:gd name="T4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 h="48">
                  <a:moveTo>
                    <a:pt x="3" y="48"/>
                  </a:moveTo>
                  <a:lnTo>
                    <a:pt x="0" y="44"/>
                  </a:lnTo>
                  <a:lnTo>
                    <a:pt x="0" y="40"/>
                  </a:lnTo>
                  <a:lnTo>
                    <a:pt x="3" y="35"/>
                  </a:lnTo>
                  <a:lnTo>
                    <a:pt x="5" y="30"/>
                  </a:lnTo>
                  <a:lnTo>
                    <a:pt x="9" y="25"/>
                  </a:lnTo>
                  <a:lnTo>
                    <a:pt x="13" y="19"/>
                  </a:lnTo>
                  <a:lnTo>
                    <a:pt x="18" y="15"/>
                  </a:lnTo>
                  <a:lnTo>
                    <a:pt x="23" y="10"/>
                  </a:lnTo>
                  <a:lnTo>
                    <a:pt x="28" y="5"/>
                  </a:lnTo>
                  <a:lnTo>
                    <a:pt x="31" y="0"/>
                  </a:lnTo>
                  <a:lnTo>
                    <a:pt x="30" y="6"/>
                  </a:lnTo>
                  <a:lnTo>
                    <a:pt x="29" y="11"/>
                  </a:lnTo>
                  <a:lnTo>
                    <a:pt x="27" y="16"/>
                  </a:lnTo>
                  <a:lnTo>
                    <a:pt x="24" y="21"/>
                  </a:lnTo>
                  <a:lnTo>
                    <a:pt x="21" y="25"/>
                  </a:lnTo>
                  <a:lnTo>
                    <a:pt x="17" y="29"/>
                  </a:lnTo>
                  <a:lnTo>
                    <a:pt x="13" y="34"/>
                  </a:lnTo>
                  <a:lnTo>
                    <a:pt x="9" y="38"/>
                  </a:lnTo>
                  <a:lnTo>
                    <a:pt x="6" y="43"/>
                  </a:lnTo>
                  <a:lnTo>
                    <a:pt x="3" y="48"/>
                  </a:lnTo>
                  <a:lnTo>
                    <a:pt x="3" y="48"/>
                  </a:lnTo>
                  <a:close/>
                </a:path>
              </a:pathLst>
            </a:custGeom>
            <a:solidFill>
              <a:srgbClr val="47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2" name="Freeform 80"/>
            <p:cNvSpPr>
              <a:spLocks/>
            </p:cNvSpPr>
            <p:nvPr/>
          </p:nvSpPr>
          <p:spPr bwMode="auto">
            <a:xfrm>
              <a:off x="2826" y="2578"/>
              <a:ext cx="13" cy="7"/>
            </a:xfrm>
            <a:custGeom>
              <a:avLst/>
              <a:gdLst>
                <a:gd name="T0" fmla="*/ 81 w 81"/>
                <a:gd name="T1" fmla="*/ 0 h 41"/>
                <a:gd name="T2" fmla="*/ 76 w 81"/>
                <a:gd name="T3" fmla="*/ 6 h 41"/>
                <a:gd name="T4" fmla="*/ 71 w 81"/>
                <a:gd name="T5" fmla="*/ 11 h 41"/>
                <a:gd name="T6" fmla="*/ 64 w 81"/>
                <a:gd name="T7" fmla="*/ 16 h 41"/>
                <a:gd name="T8" fmla="*/ 57 w 81"/>
                <a:gd name="T9" fmla="*/ 19 h 41"/>
                <a:gd name="T10" fmla="*/ 49 w 81"/>
                <a:gd name="T11" fmla="*/ 23 h 41"/>
                <a:gd name="T12" fmla="*/ 39 w 81"/>
                <a:gd name="T13" fmla="*/ 26 h 41"/>
                <a:gd name="T14" fmla="*/ 31 w 81"/>
                <a:gd name="T15" fmla="*/ 30 h 41"/>
                <a:gd name="T16" fmla="*/ 23 w 81"/>
                <a:gd name="T17" fmla="*/ 32 h 41"/>
                <a:gd name="T18" fmla="*/ 14 w 81"/>
                <a:gd name="T19" fmla="*/ 37 h 41"/>
                <a:gd name="T20" fmla="*/ 7 w 81"/>
                <a:gd name="T21" fmla="*/ 41 h 41"/>
                <a:gd name="T22" fmla="*/ 0 w 81"/>
                <a:gd name="T23" fmla="*/ 33 h 41"/>
                <a:gd name="T24" fmla="*/ 7 w 81"/>
                <a:gd name="T25" fmla="*/ 27 h 41"/>
                <a:gd name="T26" fmla="*/ 14 w 81"/>
                <a:gd name="T27" fmla="*/ 23 h 41"/>
                <a:gd name="T28" fmla="*/ 21 w 81"/>
                <a:gd name="T29" fmla="*/ 19 h 41"/>
                <a:gd name="T30" fmla="*/ 30 w 81"/>
                <a:gd name="T31" fmla="*/ 14 h 41"/>
                <a:gd name="T32" fmla="*/ 38 w 81"/>
                <a:gd name="T33" fmla="*/ 11 h 41"/>
                <a:gd name="T34" fmla="*/ 45 w 81"/>
                <a:gd name="T35" fmla="*/ 8 h 41"/>
                <a:gd name="T36" fmla="*/ 55 w 81"/>
                <a:gd name="T37" fmla="*/ 6 h 41"/>
                <a:gd name="T38" fmla="*/ 63 w 81"/>
                <a:gd name="T39" fmla="*/ 4 h 41"/>
                <a:gd name="T40" fmla="*/ 71 w 81"/>
                <a:gd name="T41" fmla="*/ 1 h 41"/>
                <a:gd name="T42" fmla="*/ 81 w 81"/>
                <a:gd name="T43" fmla="*/ 0 h 41"/>
                <a:gd name="T44" fmla="*/ 81 w 81"/>
                <a:gd name="T45"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1" h="41">
                  <a:moveTo>
                    <a:pt x="81" y="0"/>
                  </a:moveTo>
                  <a:lnTo>
                    <a:pt x="76" y="6"/>
                  </a:lnTo>
                  <a:lnTo>
                    <a:pt x="71" y="11"/>
                  </a:lnTo>
                  <a:lnTo>
                    <a:pt x="64" y="16"/>
                  </a:lnTo>
                  <a:lnTo>
                    <a:pt x="57" y="19"/>
                  </a:lnTo>
                  <a:lnTo>
                    <a:pt x="49" y="23"/>
                  </a:lnTo>
                  <a:lnTo>
                    <a:pt x="39" y="26"/>
                  </a:lnTo>
                  <a:lnTo>
                    <a:pt x="31" y="30"/>
                  </a:lnTo>
                  <a:lnTo>
                    <a:pt x="23" y="32"/>
                  </a:lnTo>
                  <a:lnTo>
                    <a:pt x="14" y="37"/>
                  </a:lnTo>
                  <a:lnTo>
                    <a:pt x="7" y="41"/>
                  </a:lnTo>
                  <a:lnTo>
                    <a:pt x="0" y="33"/>
                  </a:lnTo>
                  <a:lnTo>
                    <a:pt x="7" y="27"/>
                  </a:lnTo>
                  <a:lnTo>
                    <a:pt x="14" y="23"/>
                  </a:lnTo>
                  <a:lnTo>
                    <a:pt x="21" y="19"/>
                  </a:lnTo>
                  <a:lnTo>
                    <a:pt x="30" y="14"/>
                  </a:lnTo>
                  <a:lnTo>
                    <a:pt x="38" y="11"/>
                  </a:lnTo>
                  <a:lnTo>
                    <a:pt x="45" y="8"/>
                  </a:lnTo>
                  <a:lnTo>
                    <a:pt x="55" y="6"/>
                  </a:lnTo>
                  <a:lnTo>
                    <a:pt x="63" y="4"/>
                  </a:lnTo>
                  <a:lnTo>
                    <a:pt x="71" y="1"/>
                  </a:lnTo>
                  <a:lnTo>
                    <a:pt x="81" y="0"/>
                  </a:lnTo>
                  <a:lnTo>
                    <a:pt x="81"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3" name="Freeform 81"/>
            <p:cNvSpPr>
              <a:spLocks/>
            </p:cNvSpPr>
            <p:nvPr/>
          </p:nvSpPr>
          <p:spPr bwMode="auto">
            <a:xfrm>
              <a:off x="2831" y="2584"/>
              <a:ext cx="9" cy="6"/>
            </a:xfrm>
            <a:custGeom>
              <a:avLst/>
              <a:gdLst>
                <a:gd name="T0" fmla="*/ 58 w 58"/>
                <a:gd name="T1" fmla="*/ 0 h 36"/>
                <a:gd name="T2" fmla="*/ 56 w 58"/>
                <a:gd name="T3" fmla="*/ 8 h 36"/>
                <a:gd name="T4" fmla="*/ 54 w 58"/>
                <a:gd name="T5" fmla="*/ 12 h 36"/>
                <a:gd name="T6" fmla="*/ 49 w 58"/>
                <a:gd name="T7" fmla="*/ 16 h 36"/>
                <a:gd name="T8" fmla="*/ 45 w 58"/>
                <a:gd name="T9" fmla="*/ 18 h 36"/>
                <a:gd name="T10" fmla="*/ 37 w 58"/>
                <a:gd name="T11" fmla="*/ 21 h 36"/>
                <a:gd name="T12" fmla="*/ 31 w 58"/>
                <a:gd name="T13" fmla="*/ 23 h 36"/>
                <a:gd name="T14" fmla="*/ 24 w 58"/>
                <a:gd name="T15" fmla="*/ 25 h 36"/>
                <a:gd name="T16" fmla="*/ 18 w 58"/>
                <a:gd name="T17" fmla="*/ 28 h 36"/>
                <a:gd name="T18" fmla="*/ 12 w 58"/>
                <a:gd name="T19" fmla="*/ 31 h 36"/>
                <a:gd name="T20" fmla="*/ 8 w 58"/>
                <a:gd name="T21" fmla="*/ 36 h 36"/>
                <a:gd name="T22" fmla="*/ 0 w 58"/>
                <a:gd name="T23" fmla="*/ 29 h 36"/>
                <a:gd name="T24" fmla="*/ 4 w 58"/>
                <a:gd name="T25" fmla="*/ 24 h 36"/>
                <a:gd name="T26" fmla="*/ 8 w 58"/>
                <a:gd name="T27" fmla="*/ 21 h 36"/>
                <a:gd name="T28" fmla="*/ 14 w 58"/>
                <a:gd name="T29" fmla="*/ 17 h 36"/>
                <a:gd name="T30" fmla="*/ 20 w 58"/>
                <a:gd name="T31" fmla="*/ 13 h 36"/>
                <a:gd name="T32" fmla="*/ 25 w 58"/>
                <a:gd name="T33" fmla="*/ 11 h 36"/>
                <a:gd name="T34" fmla="*/ 31 w 58"/>
                <a:gd name="T35" fmla="*/ 9 h 36"/>
                <a:gd name="T36" fmla="*/ 39 w 58"/>
                <a:gd name="T37" fmla="*/ 6 h 36"/>
                <a:gd name="T38" fmla="*/ 46 w 58"/>
                <a:gd name="T39" fmla="*/ 4 h 36"/>
                <a:gd name="T40" fmla="*/ 52 w 58"/>
                <a:gd name="T41" fmla="*/ 3 h 36"/>
                <a:gd name="T42" fmla="*/ 58 w 58"/>
                <a:gd name="T43" fmla="*/ 0 h 36"/>
                <a:gd name="T44" fmla="*/ 58 w 58"/>
                <a:gd name="T45"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8" h="36">
                  <a:moveTo>
                    <a:pt x="58" y="0"/>
                  </a:moveTo>
                  <a:lnTo>
                    <a:pt x="56" y="8"/>
                  </a:lnTo>
                  <a:lnTo>
                    <a:pt x="54" y="12"/>
                  </a:lnTo>
                  <a:lnTo>
                    <a:pt x="49" y="16"/>
                  </a:lnTo>
                  <a:lnTo>
                    <a:pt x="45" y="18"/>
                  </a:lnTo>
                  <a:lnTo>
                    <a:pt x="37" y="21"/>
                  </a:lnTo>
                  <a:lnTo>
                    <a:pt x="31" y="23"/>
                  </a:lnTo>
                  <a:lnTo>
                    <a:pt x="24" y="25"/>
                  </a:lnTo>
                  <a:lnTo>
                    <a:pt x="18" y="28"/>
                  </a:lnTo>
                  <a:lnTo>
                    <a:pt x="12" y="31"/>
                  </a:lnTo>
                  <a:lnTo>
                    <a:pt x="8" y="36"/>
                  </a:lnTo>
                  <a:lnTo>
                    <a:pt x="0" y="29"/>
                  </a:lnTo>
                  <a:lnTo>
                    <a:pt x="4" y="24"/>
                  </a:lnTo>
                  <a:lnTo>
                    <a:pt x="8" y="21"/>
                  </a:lnTo>
                  <a:lnTo>
                    <a:pt x="14" y="17"/>
                  </a:lnTo>
                  <a:lnTo>
                    <a:pt x="20" y="13"/>
                  </a:lnTo>
                  <a:lnTo>
                    <a:pt x="25" y="11"/>
                  </a:lnTo>
                  <a:lnTo>
                    <a:pt x="31" y="9"/>
                  </a:lnTo>
                  <a:lnTo>
                    <a:pt x="39" y="6"/>
                  </a:lnTo>
                  <a:lnTo>
                    <a:pt x="46" y="4"/>
                  </a:lnTo>
                  <a:lnTo>
                    <a:pt x="52" y="3"/>
                  </a:lnTo>
                  <a:lnTo>
                    <a:pt x="58" y="0"/>
                  </a:lnTo>
                  <a:lnTo>
                    <a:pt x="58" y="0"/>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4" name="Freeform 82"/>
            <p:cNvSpPr>
              <a:spLocks/>
            </p:cNvSpPr>
            <p:nvPr/>
          </p:nvSpPr>
          <p:spPr bwMode="auto">
            <a:xfrm>
              <a:off x="2740" y="2588"/>
              <a:ext cx="23" cy="24"/>
            </a:xfrm>
            <a:custGeom>
              <a:avLst/>
              <a:gdLst>
                <a:gd name="T0" fmla="*/ 102 w 138"/>
                <a:gd name="T1" fmla="*/ 126 h 143"/>
                <a:gd name="T2" fmla="*/ 107 w 138"/>
                <a:gd name="T3" fmla="*/ 125 h 143"/>
                <a:gd name="T4" fmla="*/ 112 w 138"/>
                <a:gd name="T5" fmla="*/ 125 h 143"/>
                <a:gd name="T6" fmla="*/ 115 w 138"/>
                <a:gd name="T7" fmla="*/ 125 h 143"/>
                <a:gd name="T8" fmla="*/ 119 w 138"/>
                <a:gd name="T9" fmla="*/ 125 h 143"/>
                <a:gd name="T10" fmla="*/ 121 w 138"/>
                <a:gd name="T11" fmla="*/ 125 h 143"/>
                <a:gd name="T12" fmla="*/ 125 w 138"/>
                <a:gd name="T13" fmla="*/ 125 h 143"/>
                <a:gd name="T14" fmla="*/ 127 w 138"/>
                <a:gd name="T15" fmla="*/ 126 h 143"/>
                <a:gd name="T16" fmla="*/ 131 w 138"/>
                <a:gd name="T17" fmla="*/ 127 h 143"/>
                <a:gd name="T18" fmla="*/ 134 w 138"/>
                <a:gd name="T19" fmla="*/ 129 h 143"/>
                <a:gd name="T20" fmla="*/ 138 w 138"/>
                <a:gd name="T21" fmla="*/ 131 h 143"/>
                <a:gd name="T22" fmla="*/ 138 w 138"/>
                <a:gd name="T23" fmla="*/ 143 h 143"/>
                <a:gd name="T24" fmla="*/ 121 w 138"/>
                <a:gd name="T25" fmla="*/ 132 h 143"/>
                <a:gd name="T26" fmla="*/ 105 w 138"/>
                <a:gd name="T27" fmla="*/ 120 h 143"/>
                <a:gd name="T28" fmla="*/ 88 w 138"/>
                <a:gd name="T29" fmla="*/ 108 h 143"/>
                <a:gd name="T30" fmla="*/ 71 w 138"/>
                <a:gd name="T31" fmla="*/ 96 h 143"/>
                <a:gd name="T32" fmla="*/ 55 w 138"/>
                <a:gd name="T33" fmla="*/ 83 h 143"/>
                <a:gd name="T34" fmla="*/ 39 w 138"/>
                <a:gd name="T35" fmla="*/ 69 h 143"/>
                <a:gd name="T36" fmla="*/ 26 w 138"/>
                <a:gd name="T37" fmla="*/ 54 h 143"/>
                <a:gd name="T38" fmla="*/ 14 w 138"/>
                <a:gd name="T39" fmla="*/ 37 h 143"/>
                <a:gd name="T40" fmla="*/ 6 w 138"/>
                <a:gd name="T41" fmla="*/ 19 h 143"/>
                <a:gd name="T42" fmla="*/ 0 w 138"/>
                <a:gd name="T43" fmla="*/ 0 h 143"/>
                <a:gd name="T44" fmla="*/ 10 w 138"/>
                <a:gd name="T45" fmla="*/ 13 h 143"/>
                <a:gd name="T46" fmla="*/ 20 w 138"/>
                <a:gd name="T47" fmla="*/ 25 h 143"/>
                <a:gd name="T48" fmla="*/ 32 w 138"/>
                <a:gd name="T49" fmla="*/ 38 h 143"/>
                <a:gd name="T50" fmla="*/ 44 w 138"/>
                <a:gd name="T51" fmla="*/ 50 h 143"/>
                <a:gd name="T52" fmla="*/ 56 w 138"/>
                <a:gd name="T53" fmla="*/ 61 h 143"/>
                <a:gd name="T54" fmla="*/ 68 w 138"/>
                <a:gd name="T55" fmla="*/ 73 h 143"/>
                <a:gd name="T56" fmla="*/ 80 w 138"/>
                <a:gd name="T57" fmla="*/ 86 h 143"/>
                <a:gd name="T58" fmla="*/ 89 w 138"/>
                <a:gd name="T59" fmla="*/ 98 h 143"/>
                <a:gd name="T60" fmla="*/ 96 w 138"/>
                <a:gd name="T61" fmla="*/ 112 h 143"/>
                <a:gd name="T62" fmla="*/ 102 w 138"/>
                <a:gd name="T63" fmla="*/ 126 h 143"/>
                <a:gd name="T64" fmla="*/ 102 w 138"/>
                <a:gd name="T65" fmla="*/ 12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8" h="143">
                  <a:moveTo>
                    <a:pt x="102" y="126"/>
                  </a:moveTo>
                  <a:lnTo>
                    <a:pt x="107" y="125"/>
                  </a:lnTo>
                  <a:lnTo>
                    <a:pt x="112" y="125"/>
                  </a:lnTo>
                  <a:lnTo>
                    <a:pt x="115" y="125"/>
                  </a:lnTo>
                  <a:lnTo>
                    <a:pt x="119" y="125"/>
                  </a:lnTo>
                  <a:lnTo>
                    <a:pt x="121" y="125"/>
                  </a:lnTo>
                  <a:lnTo>
                    <a:pt x="125" y="125"/>
                  </a:lnTo>
                  <a:lnTo>
                    <a:pt x="127" y="126"/>
                  </a:lnTo>
                  <a:lnTo>
                    <a:pt x="131" y="127"/>
                  </a:lnTo>
                  <a:lnTo>
                    <a:pt x="134" y="129"/>
                  </a:lnTo>
                  <a:lnTo>
                    <a:pt x="138" y="131"/>
                  </a:lnTo>
                  <a:lnTo>
                    <a:pt x="138" y="143"/>
                  </a:lnTo>
                  <a:lnTo>
                    <a:pt x="121" y="132"/>
                  </a:lnTo>
                  <a:lnTo>
                    <a:pt x="105" y="120"/>
                  </a:lnTo>
                  <a:lnTo>
                    <a:pt x="88" y="108"/>
                  </a:lnTo>
                  <a:lnTo>
                    <a:pt x="71" y="96"/>
                  </a:lnTo>
                  <a:lnTo>
                    <a:pt x="55" y="83"/>
                  </a:lnTo>
                  <a:lnTo>
                    <a:pt x="39" y="69"/>
                  </a:lnTo>
                  <a:lnTo>
                    <a:pt x="26" y="54"/>
                  </a:lnTo>
                  <a:lnTo>
                    <a:pt x="14" y="37"/>
                  </a:lnTo>
                  <a:lnTo>
                    <a:pt x="6" y="19"/>
                  </a:lnTo>
                  <a:lnTo>
                    <a:pt x="0" y="0"/>
                  </a:lnTo>
                  <a:lnTo>
                    <a:pt x="10" y="13"/>
                  </a:lnTo>
                  <a:lnTo>
                    <a:pt x="20" y="25"/>
                  </a:lnTo>
                  <a:lnTo>
                    <a:pt x="32" y="38"/>
                  </a:lnTo>
                  <a:lnTo>
                    <a:pt x="44" y="50"/>
                  </a:lnTo>
                  <a:lnTo>
                    <a:pt x="56" y="61"/>
                  </a:lnTo>
                  <a:lnTo>
                    <a:pt x="68" y="73"/>
                  </a:lnTo>
                  <a:lnTo>
                    <a:pt x="80" y="86"/>
                  </a:lnTo>
                  <a:lnTo>
                    <a:pt x="89" y="98"/>
                  </a:lnTo>
                  <a:lnTo>
                    <a:pt x="96" y="112"/>
                  </a:lnTo>
                  <a:lnTo>
                    <a:pt x="102" y="126"/>
                  </a:lnTo>
                  <a:lnTo>
                    <a:pt x="102" y="126"/>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5" name="Freeform 83"/>
            <p:cNvSpPr>
              <a:spLocks/>
            </p:cNvSpPr>
            <p:nvPr/>
          </p:nvSpPr>
          <p:spPr bwMode="auto">
            <a:xfrm>
              <a:off x="2748" y="2590"/>
              <a:ext cx="101" cy="69"/>
            </a:xfrm>
            <a:custGeom>
              <a:avLst/>
              <a:gdLst>
                <a:gd name="T0" fmla="*/ 200 w 607"/>
                <a:gd name="T1" fmla="*/ 65 h 416"/>
                <a:gd name="T2" fmla="*/ 206 w 607"/>
                <a:gd name="T3" fmla="*/ 92 h 416"/>
                <a:gd name="T4" fmla="*/ 214 w 607"/>
                <a:gd name="T5" fmla="*/ 115 h 416"/>
                <a:gd name="T6" fmla="*/ 232 w 607"/>
                <a:gd name="T7" fmla="*/ 121 h 416"/>
                <a:gd name="T8" fmla="*/ 235 w 607"/>
                <a:gd name="T9" fmla="*/ 109 h 416"/>
                <a:gd name="T10" fmla="*/ 229 w 607"/>
                <a:gd name="T11" fmla="*/ 96 h 416"/>
                <a:gd name="T12" fmla="*/ 224 w 607"/>
                <a:gd name="T13" fmla="*/ 86 h 416"/>
                <a:gd name="T14" fmla="*/ 258 w 607"/>
                <a:gd name="T15" fmla="*/ 88 h 416"/>
                <a:gd name="T16" fmla="*/ 280 w 607"/>
                <a:gd name="T17" fmla="*/ 96 h 416"/>
                <a:gd name="T18" fmla="*/ 302 w 607"/>
                <a:gd name="T19" fmla="*/ 107 h 416"/>
                <a:gd name="T20" fmla="*/ 324 w 607"/>
                <a:gd name="T21" fmla="*/ 117 h 416"/>
                <a:gd name="T22" fmla="*/ 349 w 607"/>
                <a:gd name="T23" fmla="*/ 132 h 416"/>
                <a:gd name="T24" fmla="*/ 368 w 607"/>
                <a:gd name="T25" fmla="*/ 155 h 416"/>
                <a:gd name="T26" fmla="*/ 383 w 607"/>
                <a:gd name="T27" fmla="*/ 183 h 416"/>
                <a:gd name="T28" fmla="*/ 383 w 607"/>
                <a:gd name="T29" fmla="*/ 195 h 416"/>
                <a:gd name="T30" fmla="*/ 383 w 607"/>
                <a:gd name="T31" fmla="*/ 207 h 416"/>
                <a:gd name="T32" fmla="*/ 387 w 607"/>
                <a:gd name="T33" fmla="*/ 218 h 416"/>
                <a:gd name="T34" fmla="*/ 404 w 607"/>
                <a:gd name="T35" fmla="*/ 213 h 416"/>
                <a:gd name="T36" fmla="*/ 406 w 607"/>
                <a:gd name="T37" fmla="*/ 188 h 416"/>
                <a:gd name="T38" fmla="*/ 400 w 607"/>
                <a:gd name="T39" fmla="*/ 164 h 416"/>
                <a:gd name="T40" fmla="*/ 390 w 607"/>
                <a:gd name="T41" fmla="*/ 143 h 416"/>
                <a:gd name="T42" fmla="*/ 427 w 607"/>
                <a:gd name="T43" fmla="*/ 158 h 416"/>
                <a:gd name="T44" fmla="*/ 417 w 607"/>
                <a:gd name="T45" fmla="*/ 136 h 416"/>
                <a:gd name="T46" fmla="*/ 394 w 607"/>
                <a:gd name="T47" fmla="*/ 117 h 416"/>
                <a:gd name="T48" fmla="*/ 376 w 607"/>
                <a:gd name="T49" fmla="*/ 107 h 416"/>
                <a:gd name="T50" fmla="*/ 368 w 607"/>
                <a:gd name="T51" fmla="*/ 108 h 416"/>
                <a:gd name="T52" fmla="*/ 361 w 607"/>
                <a:gd name="T53" fmla="*/ 107 h 416"/>
                <a:gd name="T54" fmla="*/ 355 w 607"/>
                <a:gd name="T55" fmla="*/ 102 h 416"/>
                <a:gd name="T56" fmla="*/ 377 w 607"/>
                <a:gd name="T57" fmla="*/ 82 h 416"/>
                <a:gd name="T58" fmla="*/ 411 w 607"/>
                <a:gd name="T59" fmla="*/ 92 h 416"/>
                <a:gd name="T60" fmla="*/ 443 w 607"/>
                <a:gd name="T61" fmla="*/ 108 h 416"/>
                <a:gd name="T62" fmla="*/ 477 w 607"/>
                <a:gd name="T63" fmla="*/ 140 h 416"/>
                <a:gd name="T64" fmla="*/ 505 w 607"/>
                <a:gd name="T65" fmla="*/ 214 h 416"/>
                <a:gd name="T66" fmla="*/ 538 w 607"/>
                <a:gd name="T67" fmla="*/ 282 h 416"/>
                <a:gd name="T68" fmla="*/ 607 w 607"/>
                <a:gd name="T69" fmla="*/ 314 h 416"/>
                <a:gd name="T70" fmla="*/ 586 w 607"/>
                <a:gd name="T71" fmla="*/ 348 h 416"/>
                <a:gd name="T72" fmla="*/ 566 w 607"/>
                <a:gd name="T73" fmla="*/ 385 h 416"/>
                <a:gd name="T74" fmla="*/ 536 w 607"/>
                <a:gd name="T75" fmla="*/ 411 h 416"/>
                <a:gd name="T76" fmla="*/ 494 w 607"/>
                <a:gd name="T77" fmla="*/ 398 h 416"/>
                <a:gd name="T78" fmla="*/ 446 w 607"/>
                <a:gd name="T79" fmla="*/ 371 h 416"/>
                <a:gd name="T80" fmla="*/ 414 w 607"/>
                <a:gd name="T81" fmla="*/ 336 h 416"/>
                <a:gd name="T82" fmla="*/ 384 w 607"/>
                <a:gd name="T83" fmla="*/ 289 h 416"/>
                <a:gd name="T84" fmla="*/ 302 w 607"/>
                <a:gd name="T85" fmla="*/ 239 h 416"/>
                <a:gd name="T86" fmla="*/ 220 w 607"/>
                <a:gd name="T87" fmla="*/ 188 h 416"/>
                <a:gd name="T88" fmla="*/ 138 w 607"/>
                <a:gd name="T89" fmla="*/ 126 h 416"/>
                <a:gd name="T90" fmla="*/ 122 w 607"/>
                <a:gd name="T91" fmla="*/ 69 h 416"/>
                <a:gd name="T92" fmla="*/ 105 w 607"/>
                <a:gd name="T93" fmla="*/ 62 h 416"/>
                <a:gd name="T94" fmla="*/ 92 w 607"/>
                <a:gd name="T95" fmla="*/ 70 h 416"/>
                <a:gd name="T96" fmla="*/ 76 w 607"/>
                <a:gd name="T97" fmla="*/ 75 h 416"/>
                <a:gd name="T98" fmla="*/ 91 w 607"/>
                <a:gd name="T99" fmla="*/ 35 h 416"/>
                <a:gd name="T100" fmla="*/ 72 w 607"/>
                <a:gd name="T101" fmla="*/ 36 h 416"/>
                <a:gd name="T102" fmla="*/ 54 w 607"/>
                <a:gd name="T103" fmla="*/ 46 h 416"/>
                <a:gd name="T104" fmla="*/ 36 w 607"/>
                <a:gd name="T105" fmla="*/ 45 h 416"/>
                <a:gd name="T106" fmla="*/ 45 w 607"/>
                <a:gd name="T107" fmla="*/ 35 h 416"/>
                <a:gd name="T108" fmla="*/ 72 w 607"/>
                <a:gd name="T109" fmla="*/ 30 h 416"/>
                <a:gd name="T110" fmla="*/ 78 w 607"/>
                <a:gd name="T111" fmla="*/ 14 h 416"/>
                <a:gd name="T112" fmla="*/ 55 w 607"/>
                <a:gd name="T113" fmla="*/ 8 h 416"/>
                <a:gd name="T114" fmla="*/ 34 w 607"/>
                <a:gd name="T115" fmla="*/ 14 h 416"/>
                <a:gd name="T116" fmla="*/ 12 w 607"/>
                <a:gd name="T117" fmla="*/ 14 h 416"/>
                <a:gd name="T118" fmla="*/ 20 w 607"/>
                <a:gd name="T119" fmla="*/ 1 h 416"/>
                <a:gd name="T120" fmla="*/ 83 w 607"/>
                <a:gd name="T121" fmla="*/ 1 h 416"/>
                <a:gd name="T122" fmla="*/ 143 w 607"/>
                <a:gd name="T123" fmla="*/ 18 h 416"/>
                <a:gd name="T124" fmla="*/ 191 w 607"/>
                <a:gd name="T125" fmla="*/ 50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7" h="416">
                  <a:moveTo>
                    <a:pt x="191" y="50"/>
                  </a:moveTo>
                  <a:lnTo>
                    <a:pt x="196" y="57"/>
                  </a:lnTo>
                  <a:lnTo>
                    <a:pt x="200" y="65"/>
                  </a:lnTo>
                  <a:lnTo>
                    <a:pt x="202" y="74"/>
                  </a:lnTo>
                  <a:lnTo>
                    <a:pt x="205" y="82"/>
                  </a:lnTo>
                  <a:lnTo>
                    <a:pt x="206" y="92"/>
                  </a:lnTo>
                  <a:lnTo>
                    <a:pt x="207" y="100"/>
                  </a:lnTo>
                  <a:lnTo>
                    <a:pt x="210" y="108"/>
                  </a:lnTo>
                  <a:lnTo>
                    <a:pt x="214" y="115"/>
                  </a:lnTo>
                  <a:lnTo>
                    <a:pt x="220" y="121"/>
                  </a:lnTo>
                  <a:lnTo>
                    <a:pt x="229" y="126"/>
                  </a:lnTo>
                  <a:lnTo>
                    <a:pt x="232" y="121"/>
                  </a:lnTo>
                  <a:lnTo>
                    <a:pt x="235" y="118"/>
                  </a:lnTo>
                  <a:lnTo>
                    <a:pt x="236" y="113"/>
                  </a:lnTo>
                  <a:lnTo>
                    <a:pt x="235" y="109"/>
                  </a:lnTo>
                  <a:lnTo>
                    <a:pt x="233" y="105"/>
                  </a:lnTo>
                  <a:lnTo>
                    <a:pt x="231" y="101"/>
                  </a:lnTo>
                  <a:lnTo>
                    <a:pt x="229" y="96"/>
                  </a:lnTo>
                  <a:lnTo>
                    <a:pt x="226" y="93"/>
                  </a:lnTo>
                  <a:lnTo>
                    <a:pt x="225" y="89"/>
                  </a:lnTo>
                  <a:lnTo>
                    <a:pt x="224" y="86"/>
                  </a:lnTo>
                  <a:lnTo>
                    <a:pt x="248" y="86"/>
                  </a:lnTo>
                  <a:lnTo>
                    <a:pt x="252" y="86"/>
                  </a:lnTo>
                  <a:lnTo>
                    <a:pt x="258" y="88"/>
                  </a:lnTo>
                  <a:lnTo>
                    <a:pt x="265" y="90"/>
                  </a:lnTo>
                  <a:lnTo>
                    <a:pt x="273" y="93"/>
                  </a:lnTo>
                  <a:lnTo>
                    <a:pt x="280" y="96"/>
                  </a:lnTo>
                  <a:lnTo>
                    <a:pt x="288" y="100"/>
                  </a:lnTo>
                  <a:lnTo>
                    <a:pt x="295" y="103"/>
                  </a:lnTo>
                  <a:lnTo>
                    <a:pt x="302" y="107"/>
                  </a:lnTo>
                  <a:lnTo>
                    <a:pt x="308" y="111"/>
                  </a:lnTo>
                  <a:lnTo>
                    <a:pt x="314" y="114"/>
                  </a:lnTo>
                  <a:lnTo>
                    <a:pt x="324" y="117"/>
                  </a:lnTo>
                  <a:lnTo>
                    <a:pt x="333" y="121"/>
                  </a:lnTo>
                  <a:lnTo>
                    <a:pt x="342" y="126"/>
                  </a:lnTo>
                  <a:lnTo>
                    <a:pt x="349" y="132"/>
                  </a:lnTo>
                  <a:lnTo>
                    <a:pt x="356" y="139"/>
                  </a:lnTo>
                  <a:lnTo>
                    <a:pt x="362" y="146"/>
                  </a:lnTo>
                  <a:lnTo>
                    <a:pt x="368" y="155"/>
                  </a:lnTo>
                  <a:lnTo>
                    <a:pt x="374" y="164"/>
                  </a:lnTo>
                  <a:lnTo>
                    <a:pt x="379" y="174"/>
                  </a:lnTo>
                  <a:lnTo>
                    <a:pt x="383" y="183"/>
                  </a:lnTo>
                  <a:lnTo>
                    <a:pt x="383" y="187"/>
                  </a:lnTo>
                  <a:lnTo>
                    <a:pt x="383" y="190"/>
                  </a:lnTo>
                  <a:lnTo>
                    <a:pt x="383" y="195"/>
                  </a:lnTo>
                  <a:lnTo>
                    <a:pt x="383" y="199"/>
                  </a:lnTo>
                  <a:lnTo>
                    <a:pt x="383" y="203"/>
                  </a:lnTo>
                  <a:lnTo>
                    <a:pt x="383" y="207"/>
                  </a:lnTo>
                  <a:lnTo>
                    <a:pt x="384" y="210"/>
                  </a:lnTo>
                  <a:lnTo>
                    <a:pt x="386" y="214"/>
                  </a:lnTo>
                  <a:lnTo>
                    <a:pt x="387" y="218"/>
                  </a:lnTo>
                  <a:lnTo>
                    <a:pt x="390" y="221"/>
                  </a:lnTo>
                  <a:lnTo>
                    <a:pt x="400" y="221"/>
                  </a:lnTo>
                  <a:lnTo>
                    <a:pt x="404" y="213"/>
                  </a:lnTo>
                  <a:lnTo>
                    <a:pt x="406" y="204"/>
                  </a:lnTo>
                  <a:lnTo>
                    <a:pt x="406" y="196"/>
                  </a:lnTo>
                  <a:lnTo>
                    <a:pt x="406" y="188"/>
                  </a:lnTo>
                  <a:lnTo>
                    <a:pt x="405" y="180"/>
                  </a:lnTo>
                  <a:lnTo>
                    <a:pt x="402" y="172"/>
                  </a:lnTo>
                  <a:lnTo>
                    <a:pt x="400" y="164"/>
                  </a:lnTo>
                  <a:lnTo>
                    <a:pt x="398" y="157"/>
                  </a:lnTo>
                  <a:lnTo>
                    <a:pt x="394" y="150"/>
                  </a:lnTo>
                  <a:lnTo>
                    <a:pt x="390" y="143"/>
                  </a:lnTo>
                  <a:lnTo>
                    <a:pt x="424" y="176"/>
                  </a:lnTo>
                  <a:lnTo>
                    <a:pt x="427" y="166"/>
                  </a:lnTo>
                  <a:lnTo>
                    <a:pt x="427" y="158"/>
                  </a:lnTo>
                  <a:lnTo>
                    <a:pt x="426" y="150"/>
                  </a:lnTo>
                  <a:lnTo>
                    <a:pt x="421" y="143"/>
                  </a:lnTo>
                  <a:lnTo>
                    <a:pt x="417" y="136"/>
                  </a:lnTo>
                  <a:lnTo>
                    <a:pt x="409" y="128"/>
                  </a:lnTo>
                  <a:lnTo>
                    <a:pt x="402" y="122"/>
                  </a:lnTo>
                  <a:lnTo>
                    <a:pt x="394" y="117"/>
                  </a:lnTo>
                  <a:lnTo>
                    <a:pt x="386" y="112"/>
                  </a:lnTo>
                  <a:lnTo>
                    <a:pt x="379" y="107"/>
                  </a:lnTo>
                  <a:lnTo>
                    <a:pt x="376" y="107"/>
                  </a:lnTo>
                  <a:lnTo>
                    <a:pt x="374" y="107"/>
                  </a:lnTo>
                  <a:lnTo>
                    <a:pt x="371" y="108"/>
                  </a:lnTo>
                  <a:lnTo>
                    <a:pt x="368" y="108"/>
                  </a:lnTo>
                  <a:lnTo>
                    <a:pt x="365" y="108"/>
                  </a:lnTo>
                  <a:lnTo>
                    <a:pt x="363" y="108"/>
                  </a:lnTo>
                  <a:lnTo>
                    <a:pt x="361" y="107"/>
                  </a:lnTo>
                  <a:lnTo>
                    <a:pt x="358" y="106"/>
                  </a:lnTo>
                  <a:lnTo>
                    <a:pt x="356" y="105"/>
                  </a:lnTo>
                  <a:lnTo>
                    <a:pt x="355" y="102"/>
                  </a:lnTo>
                  <a:lnTo>
                    <a:pt x="355" y="86"/>
                  </a:lnTo>
                  <a:lnTo>
                    <a:pt x="365" y="82"/>
                  </a:lnTo>
                  <a:lnTo>
                    <a:pt x="377" y="82"/>
                  </a:lnTo>
                  <a:lnTo>
                    <a:pt x="388" y="83"/>
                  </a:lnTo>
                  <a:lnTo>
                    <a:pt x="399" y="87"/>
                  </a:lnTo>
                  <a:lnTo>
                    <a:pt x="411" y="92"/>
                  </a:lnTo>
                  <a:lnTo>
                    <a:pt x="421" y="96"/>
                  </a:lnTo>
                  <a:lnTo>
                    <a:pt x="432" y="102"/>
                  </a:lnTo>
                  <a:lnTo>
                    <a:pt x="443" y="108"/>
                  </a:lnTo>
                  <a:lnTo>
                    <a:pt x="453" y="114"/>
                  </a:lnTo>
                  <a:lnTo>
                    <a:pt x="464" y="119"/>
                  </a:lnTo>
                  <a:lnTo>
                    <a:pt x="477" y="140"/>
                  </a:lnTo>
                  <a:lnTo>
                    <a:pt x="487" y="163"/>
                  </a:lnTo>
                  <a:lnTo>
                    <a:pt x="495" y="188"/>
                  </a:lnTo>
                  <a:lnTo>
                    <a:pt x="505" y="214"/>
                  </a:lnTo>
                  <a:lnTo>
                    <a:pt x="513" y="239"/>
                  </a:lnTo>
                  <a:lnTo>
                    <a:pt x="524" y="262"/>
                  </a:lnTo>
                  <a:lnTo>
                    <a:pt x="538" y="282"/>
                  </a:lnTo>
                  <a:lnTo>
                    <a:pt x="556" y="297"/>
                  </a:lnTo>
                  <a:lnTo>
                    <a:pt x="578" y="309"/>
                  </a:lnTo>
                  <a:lnTo>
                    <a:pt x="607" y="314"/>
                  </a:lnTo>
                  <a:lnTo>
                    <a:pt x="599" y="324"/>
                  </a:lnTo>
                  <a:lnTo>
                    <a:pt x="593" y="336"/>
                  </a:lnTo>
                  <a:lnTo>
                    <a:pt x="586" y="348"/>
                  </a:lnTo>
                  <a:lnTo>
                    <a:pt x="580" y="361"/>
                  </a:lnTo>
                  <a:lnTo>
                    <a:pt x="574" y="373"/>
                  </a:lnTo>
                  <a:lnTo>
                    <a:pt x="566" y="385"/>
                  </a:lnTo>
                  <a:lnTo>
                    <a:pt x="558" y="396"/>
                  </a:lnTo>
                  <a:lnTo>
                    <a:pt x="549" y="405"/>
                  </a:lnTo>
                  <a:lnTo>
                    <a:pt x="536" y="411"/>
                  </a:lnTo>
                  <a:lnTo>
                    <a:pt x="521" y="416"/>
                  </a:lnTo>
                  <a:lnTo>
                    <a:pt x="508" y="406"/>
                  </a:lnTo>
                  <a:lnTo>
                    <a:pt x="494" y="398"/>
                  </a:lnTo>
                  <a:lnTo>
                    <a:pt x="478" y="390"/>
                  </a:lnTo>
                  <a:lnTo>
                    <a:pt x="462" y="380"/>
                  </a:lnTo>
                  <a:lnTo>
                    <a:pt x="446" y="371"/>
                  </a:lnTo>
                  <a:lnTo>
                    <a:pt x="433" y="361"/>
                  </a:lnTo>
                  <a:lnTo>
                    <a:pt x="421" y="349"/>
                  </a:lnTo>
                  <a:lnTo>
                    <a:pt x="414" y="336"/>
                  </a:lnTo>
                  <a:lnTo>
                    <a:pt x="411" y="322"/>
                  </a:lnTo>
                  <a:lnTo>
                    <a:pt x="412" y="307"/>
                  </a:lnTo>
                  <a:lnTo>
                    <a:pt x="384" y="289"/>
                  </a:lnTo>
                  <a:lnTo>
                    <a:pt x="357" y="272"/>
                  </a:lnTo>
                  <a:lnTo>
                    <a:pt x="330" y="256"/>
                  </a:lnTo>
                  <a:lnTo>
                    <a:pt x="302" y="239"/>
                  </a:lnTo>
                  <a:lnTo>
                    <a:pt x="275" y="222"/>
                  </a:lnTo>
                  <a:lnTo>
                    <a:pt x="248" y="206"/>
                  </a:lnTo>
                  <a:lnTo>
                    <a:pt x="220" y="188"/>
                  </a:lnTo>
                  <a:lnTo>
                    <a:pt x="193" y="168"/>
                  </a:lnTo>
                  <a:lnTo>
                    <a:pt x="166" y="147"/>
                  </a:lnTo>
                  <a:lnTo>
                    <a:pt x="138" y="126"/>
                  </a:lnTo>
                  <a:lnTo>
                    <a:pt x="150" y="102"/>
                  </a:lnTo>
                  <a:lnTo>
                    <a:pt x="105" y="98"/>
                  </a:lnTo>
                  <a:lnTo>
                    <a:pt x="122" y="69"/>
                  </a:lnTo>
                  <a:lnTo>
                    <a:pt x="116" y="64"/>
                  </a:lnTo>
                  <a:lnTo>
                    <a:pt x="110" y="62"/>
                  </a:lnTo>
                  <a:lnTo>
                    <a:pt x="105" y="62"/>
                  </a:lnTo>
                  <a:lnTo>
                    <a:pt x="100" y="64"/>
                  </a:lnTo>
                  <a:lnTo>
                    <a:pt x="97" y="67"/>
                  </a:lnTo>
                  <a:lnTo>
                    <a:pt x="92" y="70"/>
                  </a:lnTo>
                  <a:lnTo>
                    <a:pt x="87" y="73"/>
                  </a:lnTo>
                  <a:lnTo>
                    <a:pt x="81" y="75"/>
                  </a:lnTo>
                  <a:lnTo>
                    <a:pt x="76" y="75"/>
                  </a:lnTo>
                  <a:lnTo>
                    <a:pt x="69" y="74"/>
                  </a:lnTo>
                  <a:lnTo>
                    <a:pt x="98" y="40"/>
                  </a:lnTo>
                  <a:lnTo>
                    <a:pt x="91" y="35"/>
                  </a:lnTo>
                  <a:lnTo>
                    <a:pt x="85" y="32"/>
                  </a:lnTo>
                  <a:lnTo>
                    <a:pt x="78" y="33"/>
                  </a:lnTo>
                  <a:lnTo>
                    <a:pt x="72" y="36"/>
                  </a:lnTo>
                  <a:lnTo>
                    <a:pt x="66" y="39"/>
                  </a:lnTo>
                  <a:lnTo>
                    <a:pt x="60" y="43"/>
                  </a:lnTo>
                  <a:lnTo>
                    <a:pt x="54" y="46"/>
                  </a:lnTo>
                  <a:lnTo>
                    <a:pt x="48" y="49"/>
                  </a:lnTo>
                  <a:lnTo>
                    <a:pt x="42" y="49"/>
                  </a:lnTo>
                  <a:lnTo>
                    <a:pt x="36" y="45"/>
                  </a:lnTo>
                  <a:lnTo>
                    <a:pt x="36" y="39"/>
                  </a:lnTo>
                  <a:lnTo>
                    <a:pt x="39" y="37"/>
                  </a:lnTo>
                  <a:lnTo>
                    <a:pt x="45" y="35"/>
                  </a:lnTo>
                  <a:lnTo>
                    <a:pt x="55" y="32"/>
                  </a:lnTo>
                  <a:lnTo>
                    <a:pt x="63" y="31"/>
                  </a:lnTo>
                  <a:lnTo>
                    <a:pt x="72" y="30"/>
                  </a:lnTo>
                  <a:lnTo>
                    <a:pt x="76" y="26"/>
                  </a:lnTo>
                  <a:lnTo>
                    <a:pt x="80" y="21"/>
                  </a:lnTo>
                  <a:lnTo>
                    <a:pt x="78" y="14"/>
                  </a:lnTo>
                  <a:lnTo>
                    <a:pt x="69" y="5"/>
                  </a:lnTo>
                  <a:lnTo>
                    <a:pt x="62" y="6"/>
                  </a:lnTo>
                  <a:lnTo>
                    <a:pt x="55" y="8"/>
                  </a:lnTo>
                  <a:lnTo>
                    <a:pt x="48" y="11"/>
                  </a:lnTo>
                  <a:lnTo>
                    <a:pt x="41" y="13"/>
                  </a:lnTo>
                  <a:lnTo>
                    <a:pt x="34" y="14"/>
                  </a:lnTo>
                  <a:lnTo>
                    <a:pt x="26" y="16"/>
                  </a:lnTo>
                  <a:lnTo>
                    <a:pt x="19" y="16"/>
                  </a:lnTo>
                  <a:lnTo>
                    <a:pt x="12" y="14"/>
                  </a:lnTo>
                  <a:lnTo>
                    <a:pt x="6" y="11"/>
                  </a:lnTo>
                  <a:lnTo>
                    <a:pt x="0" y="5"/>
                  </a:lnTo>
                  <a:lnTo>
                    <a:pt x="20" y="1"/>
                  </a:lnTo>
                  <a:lnTo>
                    <a:pt x="42" y="0"/>
                  </a:lnTo>
                  <a:lnTo>
                    <a:pt x="63" y="0"/>
                  </a:lnTo>
                  <a:lnTo>
                    <a:pt x="83" y="1"/>
                  </a:lnTo>
                  <a:lnTo>
                    <a:pt x="104" y="5"/>
                  </a:lnTo>
                  <a:lnTo>
                    <a:pt x="124" y="11"/>
                  </a:lnTo>
                  <a:lnTo>
                    <a:pt x="143" y="18"/>
                  </a:lnTo>
                  <a:lnTo>
                    <a:pt x="160" y="26"/>
                  </a:lnTo>
                  <a:lnTo>
                    <a:pt x="176" y="37"/>
                  </a:lnTo>
                  <a:lnTo>
                    <a:pt x="191" y="50"/>
                  </a:lnTo>
                  <a:lnTo>
                    <a:pt x="191" y="50"/>
                  </a:lnTo>
                  <a:close/>
                </a:path>
              </a:pathLst>
            </a:custGeom>
            <a:solidFill>
              <a:srgbClr val="00FF5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6" name="Freeform 84"/>
            <p:cNvSpPr>
              <a:spLocks/>
            </p:cNvSpPr>
            <p:nvPr/>
          </p:nvSpPr>
          <p:spPr bwMode="auto">
            <a:xfrm>
              <a:off x="2837" y="2592"/>
              <a:ext cx="2" cy="3"/>
            </a:xfrm>
            <a:custGeom>
              <a:avLst/>
              <a:gdLst>
                <a:gd name="T0" fmla="*/ 0 w 17"/>
                <a:gd name="T1" fmla="*/ 21 h 21"/>
                <a:gd name="T2" fmla="*/ 17 w 17"/>
                <a:gd name="T3" fmla="*/ 0 h 21"/>
                <a:gd name="T4" fmla="*/ 17 w 17"/>
                <a:gd name="T5" fmla="*/ 17 h 21"/>
                <a:gd name="T6" fmla="*/ 0 w 17"/>
                <a:gd name="T7" fmla="*/ 21 h 21"/>
                <a:gd name="T8" fmla="*/ 0 w 17"/>
                <a:gd name="T9" fmla="*/ 21 h 21"/>
              </a:gdLst>
              <a:ahLst/>
              <a:cxnLst>
                <a:cxn ang="0">
                  <a:pos x="T0" y="T1"/>
                </a:cxn>
                <a:cxn ang="0">
                  <a:pos x="T2" y="T3"/>
                </a:cxn>
                <a:cxn ang="0">
                  <a:pos x="T4" y="T5"/>
                </a:cxn>
                <a:cxn ang="0">
                  <a:pos x="T6" y="T7"/>
                </a:cxn>
                <a:cxn ang="0">
                  <a:pos x="T8" y="T9"/>
                </a:cxn>
              </a:cxnLst>
              <a:rect l="0" t="0" r="r" b="b"/>
              <a:pathLst>
                <a:path w="17" h="21">
                  <a:moveTo>
                    <a:pt x="0" y="21"/>
                  </a:moveTo>
                  <a:lnTo>
                    <a:pt x="17" y="0"/>
                  </a:lnTo>
                  <a:lnTo>
                    <a:pt x="17" y="17"/>
                  </a:lnTo>
                  <a:lnTo>
                    <a:pt x="0" y="21"/>
                  </a:lnTo>
                  <a:lnTo>
                    <a:pt x="0" y="21"/>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7" name="Freeform 85"/>
            <p:cNvSpPr>
              <a:spLocks/>
            </p:cNvSpPr>
            <p:nvPr/>
          </p:nvSpPr>
          <p:spPr bwMode="auto">
            <a:xfrm>
              <a:off x="3011" y="2595"/>
              <a:ext cx="3" cy="5"/>
            </a:xfrm>
            <a:custGeom>
              <a:avLst/>
              <a:gdLst>
                <a:gd name="T0" fmla="*/ 0 w 16"/>
                <a:gd name="T1" fmla="*/ 29 h 29"/>
                <a:gd name="T2" fmla="*/ 16 w 16"/>
                <a:gd name="T3" fmla="*/ 0 h 29"/>
                <a:gd name="T4" fmla="*/ 16 w 16"/>
                <a:gd name="T5" fmla="*/ 29 h 29"/>
                <a:gd name="T6" fmla="*/ 0 w 16"/>
                <a:gd name="T7" fmla="*/ 29 h 29"/>
                <a:gd name="T8" fmla="*/ 0 w 16"/>
                <a:gd name="T9" fmla="*/ 29 h 29"/>
              </a:gdLst>
              <a:ahLst/>
              <a:cxnLst>
                <a:cxn ang="0">
                  <a:pos x="T0" y="T1"/>
                </a:cxn>
                <a:cxn ang="0">
                  <a:pos x="T2" y="T3"/>
                </a:cxn>
                <a:cxn ang="0">
                  <a:pos x="T4" y="T5"/>
                </a:cxn>
                <a:cxn ang="0">
                  <a:pos x="T6" y="T7"/>
                </a:cxn>
                <a:cxn ang="0">
                  <a:pos x="T8" y="T9"/>
                </a:cxn>
              </a:cxnLst>
              <a:rect l="0" t="0" r="r" b="b"/>
              <a:pathLst>
                <a:path w="16" h="29">
                  <a:moveTo>
                    <a:pt x="0" y="29"/>
                  </a:moveTo>
                  <a:lnTo>
                    <a:pt x="16" y="0"/>
                  </a:lnTo>
                  <a:lnTo>
                    <a:pt x="16" y="29"/>
                  </a:lnTo>
                  <a:lnTo>
                    <a:pt x="0" y="29"/>
                  </a:lnTo>
                  <a:lnTo>
                    <a:pt x="0" y="29"/>
                  </a:lnTo>
                  <a:close/>
                </a:path>
              </a:pathLst>
            </a:custGeom>
            <a:solidFill>
              <a:srgbClr val="6A6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8" name="Freeform 86"/>
            <p:cNvSpPr>
              <a:spLocks/>
            </p:cNvSpPr>
            <p:nvPr/>
          </p:nvSpPr>
          <p:spPr bwMode="auto">
            <a:xfrm>
              <a:off x="2766" y="2612"/>
              <a:ext cx="37" cy="27"/>
            </a:xfrm>
            <a:custGeom>
              <a:avLst/>
              <a:gdLst>
                <a:gd name="T0" fmla="*/ 223 w 223"/>
                <a:gd name="T1" fmla="*/ 161 h 161"/>
                <a:gd name="T2" fmla="*/ 202 w 223"/>
                <a:gd name="T3" fmla="*/ 152 h 161"/>
                <a:gd name="T4" fmla="*/ 178 w 223"/>
                <a:gd name="T5" fmla="*/ 140 h 161"/>
                <a:gd name="T6" fmla="*/ 154 w 223"/>
                <a:gd name="T7" fmla="*/ 126 h 161"/>
                <a:gd name="T8" fmla="*/ 131 w 223"/>
                <a:gd name="T9" fmla="*/ 110 h 161"/>
                <a:gd name="T10" fmla="*/ 106 w 223"/>
                <a:gd name="T11" fmla="*/ 92 h 161"/>
                <a:gd name="T12" fmla="*/ 82 w 223"/>
                <a:gd name="T13" fmla="*/ 74 h 161"/>
                <a:gd name="T14" fmla="*/ 59 w 223"/>
                <a:gd name="T15" fmla="*/ 57 h 161"/>
                <a:gd name="T16" fmla="*/ 38 w 223"/>
                <a:gd name="T17" fmla="*/ 38 h 161"/>
                <a:gd name="T18" fmla="*/ 17 w 223"/>
                <a:gd name="T19" fmla="*/ 19 h 161"/>
                <a:gd name="T20" fmla="*/ 0 w 223"/>
                <a:gd name="T21" fmla="*/ 0 h 161"/>
                <a:gd name="T22" fmla="*/ 223 w 223"/>
                <a:gd name="T23" fmla="*/ 161 h 161"/>
                <a:gd name="T24" fmla="*/ 223 w 223"/>
                <a:gd name="T25"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3" h="161">
                  <a:moveTo>
                    <a:pt x="223" y="161"/>
                  </a:moveTo>
                  <a:lnTo>
                    <a:pt x="202" y="152"/>
                  </a:lnTo>
                  <a:lnTo>
                    <a:pt x="178" y="140"/>
                  </a:lnTo>
                  <a:lnTo>
                    <a:pt x="154" y="126"/>
                  </a:lnTo>
                  <a:lnTo>
                    <a:pt x="131" y="110"/>
                  </a:lnTo>
                  <a:lnTo>
                    <a:pt x="106" y="92"/>
                  </a:lnTo>
                  <a:lnTo>
                    <a:pt x="82" y="74"/>
                  </a:lnTo>
                  <a:lnTo>
                    <a:pt x="59" y="57"/>
                  </a:lnTo>
                  <a:lnTo>
                    <a:pt x="38" y="38"/>
                  </a:lnTo>
                  <a:lnTo>
                    <a:pt x="17" y="19"/>
                  </a:lnTo>
                  <a:lnTo>
                    <a:pt x="0" y="0"/>
                  </a:lnTo>
                  <a:lnTo>
                    <a:pt x="223" y="161"/>
                  </a:lnTo>
                  <a:lnTo>
                    <a:pt x="223" y="161"/>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39" name="Freeform 87"/>
            <p:cNvSpPr>
              <a:spLocks/>
            </p:cNvSpPr>
            <p:nvPr/>
          </p:nvSpPr>
          <p:spPr bwMode="auto">
            <a:xfrm>
              <a:off x="2831" y="2612"/>
              <a:ext cx="21" cy="24"/>
            </a:xfrm>
            <a:custGeom>
              <a:avLst/>
              <a:gdLst>
                <a:gd name="T0" fmla="*/ 103 w 127"/>
                <a:gd name="T1" fmla="*/ 137 h 139"/>
                <a:gd name="T2" fmla="*/ 80 w 127"/>
                <a:gd name="T3" fmla="*/ 139 h 139"/>
                <a:gd name="T4" fmla="*/ 62 w 127"/>
                <a:gd name="T5" fmla="*/ 134 h 139"/>
                <a:gd name="T6" fmla="*/ 49 w 127"/>
                <a:gd name="T7" fmla="*/ 124 h 139"/>
                <a:gd name="T8" fmla="*/ 40 w 127"/>
                <a:gd name="T9" fmla="*/ 110 h 139"/>
                <a:gd name="T10" fmla="*/ 33 w 127"/>
                <a:gd name="T11" fmla="*/ 92 h 139"/>
                <a:gd name="T12" fmla="*/ 27 w 127"/>
                <a:gd name="T13" fmla="*/ 73 h 139"/>
                <a:gd name="T14" fmla="*/ 22 w 127"/>
                <a:gd name="T15" fmla="*/ 53 h 139"/>
                <a:gd name="T16" fmla="*/ 16 w 127"/>
                <a:gd name="T17" fmla="*/ 34 h 139"/>
                <a:gd name="T18" fmla="*/ 10 w 127"/>
                <a:gd name="T19" fmla="*/ 15 h 139"/>
                <a:gd name="T20" fmla="*/ 0 w 127"/>
                <a:gd name="T21" fmla="*/ 0 h 139"/>
                <a:gd name="T22" fmla="*/ 15 w 127"/>
                <a:gd name="T23" fmla="*/ 10 h 139"/>
                <a:gd name="T24" fmla="*/ 34 w 127"/>
                <a:gd name="T25" fmla="*/ 20 h 139"/>
                <a:gd name="T26" fmla="*/ 55 w 127"/>
                <a:gd name="T27" fmla="*/ 30 h 139"/>
                <a:gd name="T28" fmla="*/ 77 w 127"/>
                <a:gd name="T29" fmla="*/ 41 h 139"/>
                <a:gd name="T30" fmla="*/ 96 w 127"/>
                <a:gd name="T31" fmla="*/ 52 h 139"/>
                <a:gd name="T32" fmla="*/ 112 w 127"/>
                <a:gd name="T33" fmla="*/ 65 h 139"/>
                <a:gd name="T34" fmla="*/ 123 w 127"/>
                <a:gd name="T35" fmla="*/ 79 h 139"/>
                <a:gd name="T36" fmla="*/ 127 w 127"/>
                <a:gd name="T37" fmla="*/ 96 h 139"/>
                <a:gd name="T38" fmla="*/ 119 w 127"/>
                <a:gd name="T39" fmla="*/ 115 h 139"/>
                <a:gd name="T40" fmla="*/ 103 w 127"/>
                <a:gd name="T41" fmla="*/ 137 h 139"/>
                <a:gd name="T42" fmla="*/ 103 w 127"/>
                <a:gd name="T43" fmla="*/ 137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7" h="139">
                  <a:moveTo>
                    <a:pt x="103" y="137"/>
                  </a:moveTo>
                  <a:lnTo>
                    <a:pt x="80" y="139"/>
                  </a:lnTo>
                  <a:lnTo>
                    <a:pt x="62" y="134"/>
                  </a:lnTo>
                  <a:lnTo>
                    <a:pt x="49" y="124"/>
                  </a:lnTo>
                  <a:lnTo>
                    <a:pt x="40" y="110"/>
                  </a:lnTo>
                  <a:lnTo>
                    <a:pt x="33" y="92"/>
                  </a:lnTo>
                  <a:lnTo>
                    <a:pt x="27" y="73"/>
                  </a:lnTo>
                  <a:lnTo>
                    <a:pt x="22" y="53"/>
                  </a:lnTo>
                  <a:lnTo>
                    <a:pt x="16" y="34"/>
                  </a:lnTo>
                  <a:lnTo>
                    <a:pt x="10" y="15"/>
                  </a:lnTo>
                  <a:lnTo>
                    <a:pt x="0" y="0"/>
                  </a:lnTo>
                  <a:lnTo>
                    <a:pt x="15" y="10"/>
                  </a:lnTo>
                  <a:lnTo>
                    <a:pt x="34" y="20"/>
                  </a:lnTo>
                  <a:lnTo>
                    <a:pt x="55" y="30"/>
                  </a:lnTo>
                  <a:lnTo>
                    <a:pt x="77" y="41"/>
                  </a:lnTo>
                  <a:lnTo>
                    <a:pt x="96" y="52"/>
                  </a:lnTo>
                  <a:lnTo>
                    <a:pt x="112" y="65"/>
                  </a:lnTo>
                  <a:lnTo>
                    <a:pt x="123" y="79"/>
                  </a:lnTo>
                  <a:lnTo>
                    <a:pt x="127" y="96"/>
                  </a:lnTo>
                  <a:lnTo>
                    <a:pt x="119" y="115"/>
                  </a:lnTo>
                  <a:lnTo>
                    <a:pt x="103" y="137"/>
                  </a:lnTo>
                  <a:lnTo>
                    <a:pt x="103" y="137"/>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0" name="Freeform 88"/>
            <p:cNvSpPr>
              <a:spLocks/>
            </p:cNvSpPr>
            <p:nvPr/>
          </p:nvSpPr>
          <p:spPr bwMode="auto">
            <a:xfrm>
              <a:off x="2967" y="2612"/>
              <a:ext cx="97" cy="23"/>
            </a:xfrm>
            <a:custGeom>
              <a:avLst/>
              <a:gdLst>
                <a:gd name="T0" fmla="*/ 566 w 584"/>
                <a:gd name="T1" fmla="*/ 68 h 137"/>
                <a:gd name="T2" fmla="*/ 567 w 584"/>
                <a:gd name="T3" fmla="*/ 71 h 137"/>
                <a:gd name="T4" fmla="*/ 570 w 584"/>
                <a:gd name="T5" fmla="*/ 73 h 137"/>
                <a:gd name="T6" fmla="*/ 573 w 584"/>
                <a:gd name="T7" fmla="*/ 76 h 137"/>
                <a:gd name="T8" fmla="*/ 575 w 584"/>
                <a:gd name="T9" fmla="*/ 78 h 137"/>
                <a:gd name="T10" fmla="*/ 579 w 584"/>
                <a:gd name="T11" fmla="*/ 80 h 137"/>
                <a:gd name="T12" fmla="*/ 581 w 584"/>
                <a:gd name="T13" fmla="*/ 84 h 137"/>
                <a:gd name="T14" fmla="*/ 583 w 584"/>
                <a:gd name="T15" fmla="*/ 86 h 137"/>
                <a:gd name="T16" fmla="*/ 584 w 584"/>
                <a:gd name="T17" fmla="*/ 90 h 137"/>
                <a:gd name="T18" fmla="*/ 584 w 584"/>
                <a:gd name="T19" fmla="*/ 93 h 137"/>
                <a:gd name="T20" fmla="*/ 583 w 584"/>
                <a:gd name="T21" fmla="*/ 97 h 137"/>
                <a:gd name="T22" fmla="*/ 570 w 584"/>
                <a:gd name="T23" fmla="*/ 97 h 137"/>
                <a:gd name="T24" fmla="*/ 558 w 584"/>
                <a:gd name="T25" fmla="*/ 98 h 137"/>
                <a:gd name="T26" fmla="*/ 545 w 584"/>
                <a:gd name="T27" fmla="*/ 99 h 137"/>
                <a:gd name="T28" fmla="*/ 533 w 584"/>
                <a:gd name="T29" fmla="*/ 101 h 137"/>
                <a:gd name="T30" fmla="*/ 520 w 584"/>
                <a:gd name="T31" fmla="*/ 101 h 137"/>
                <a:gd name="T32" fmla="*/ 509 w 584"/>
                <a:gd name="T33" fmla="*/ 99 h 137"/>
                <a:gd name="T34" fmla="*/ 498 w 584"/>
                <a:gd name="T35" fmla="*/ 97 h 137"/>
                <a:gd name="T36" fmla="*/ 489 w 584"/>
                <a:gd name="T37" fmla="*/ 92 h 137"/>
                <a:gd name="T38" fmla="*/ 481 w 584"/>
                <a:gd name="T39" fmla="*/ 85 h 137"/>
                <a:gd name="T40" fmla="*/ 476 w 584"/>
                <a:gd name="T41" fmla="*/ 76 h 137"/>
                <a:gd name="T42" fmla="*/ 471 w 584"/>
                <a:gd name="T43" fmla="*/ 71 h 137"/>
                <a:gd name="T44" fmla="*/ 466 w 584"/>
                <a:gd name="T45" fmla="*/ 67 h 137"/>
                <a:gd name="T46" fmla="*/ 461 w 584"/>
                <a:gd name="T47" fmla="*/ 66 h 137"/>
                <a:gd name="T48" fmla="*/ 456 w 584"/>
                <a:gd name="T49" fmla="*/ 66 h 137"/>
                <a:gd name="T50" fmla="*/ 452 w 584"/>
                <a:gd name="T51" fmla="*/ 67 h 137"/>
                <a:gd name="T52" fmla="*/ 447 w 584"/>
                <a:gd name="T53" fmla="*/ 68 h 137"/>
                <a:gd name="T54" fmla="*/ 443 w 584"/>
                <a:gd name="T55" fmla="*/ 72 h 137"/>
                <a:gd name="T56" fmla="*/ 440 w 584"/>
                <a:gd name="T57" fmla="*/ 76 h 137"/>
                <a:gd name="T58" fmla="*/ 437 w 584"/>
                <a:gd name="T59" fmla="*/ 80 h 137"/>
                <a:gd name="T60" fmla="*/ 435 w 584"/>
                <a:gd name="T61" fmla="*/ 85 h 137"/>
                <a:gd name="T62" fmla="*/ 435 w 584"/>
                <a:gd name="T63" fmla="*/ 104 h 137"/>
                <a:gd name="T64" fmla="*/ 0 w 584"/>
                <a:gd name="T65" fmla="*/ 137 h 137"/>
                <a:gd name="T66" fmla="*/ 14 w 584"/>
                <a:gd name="T67" fmla="*/ 116 h 137"/>
                <a:gd name="T68" fmla="*/ 32 w 584"/>
                <a:gd name="T69" fmla="*/ 98 h 137"/>
                <a:gd name="T70" fmla="*/ 51 w 584"/>
                <a:gd name="T71" fmla="*/ 83 h 137"/>
                <a:gd name="T72" fmla="*/ 72 w 584"/>
                <a:gd name="T73" fmla="*/ 70 h 137"/>
                <a:gd name="T74" fmla="*/ 96 w 584"/>
                <a:gd name="T75" fmla="*/ 58 h 137"/>
                <a:gd name="T76" fmla="*/ 120 w 584"/>
                <a:gd name="T77" fmla="*/ 47 h 137"/>
                <a:gd name="T78" fmla="*/ 144 w 584"/>
                <a:gd name="T79" fmla="*/ 36 h 137"/>
                <a:gd name="T80" fmla="*/ 167 w 584"/>
                <a:gd name="T81" fmla="*/ 24 h 137"/>
                <a:gd name="T82" fmla="*/ 190 w 584"/>
                <a:gd name="T83" fmla="*/ 13 h 137"/>
                <a:gd name="T84" fmla="*/ 211 w 584"/>
                <a:gd name="T85" fmla="*/ 0 h 137"/>
                <a:gd name="T86" fmla="*/ 241 w 584"/>
                <a:gd name="T87" fmla="*/ 16 h 137"/>
                <a:gd name="T88" fmla="*/ 273 w 584"/>
                <a:gd name="T89" fmla="*/ 29 h 137"/>
                <a:gd name="T90" fmla="*/ 308 w 584"/>
                <a:gd name="T91" fmla="*/ 38 h 137"/>
                <a:gd name="T92" fmla="*/ 345 w 584"/>
                <a:gd name="T93" fmla="*/ 44 h 137"/>
                <a:gd name="T94" fmla="*/ 382 w 584"/>
                <a:gd name="T95" fmla="*/ 47 h 137"/>
                <a:gd name="T96" fmla="*/ 420 w 584"/>
                <a:gd name="T97" fmla="*/ 49 h 137"/>
                <a:gd name="T98" fmla="*/ 456 w 584"/>
                <a:gd name="T99" fmla="*/ 52 h 137"/>
                <a:gd name="T100" fmla="*/ 495 w 584"/>
                <a:gd name="T101" fmla="*/ 55 h 137"/>
                <a:gd name="T102" fmla="*/ 530 w 584"/>
                <a:gd name="T103" fmla="*/ 60 h 137"/>
                <a:gd name="T104" fmla="*/ 566 w 584"/>
                <a:gd name="T105" fmla="*/ 68 h 137"/>
                <a:gd name="T106" fmla="*/ 566 w 584"/>
                <a:gd name="T107" fmla="*/ 68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84" h="137">
                  <a:moveTo>
                    <a:pt x="566" y="68"/>
                  </a:moveTo>
                  <a:lnTo>
                    <a:pt x="567" y="71"/>
                  </a:lnTo>
                  <a:lnTo>
                    <a:pt x="570" y="73"/>
                  </a:lnTo>
                  <a:lnTo>
                    <a:pt x="573" y="76"/>
                  </a:lnTo>
                  <a:lnTo>
                    <a:pt x="575" y="78"/>
                  </a:lnTo>
                  <a:lnTo>
                    <a:pt x="579" y="80"/>
                  </a:lnTo>
                  <a:lnTo>
                    <a:pt x="581" y="84"/>
                  </a:lnTo>
                  <a:lnTo>
                    <a:pt x="583" y="86"/>
                  </a:lnTo>
                  <a:lnTo>
                    <a:pt x="584" y="90"/>
                  </a:lnTo>
                  <a:lnTo>
                    <a:pt x="584" y="93"/>
                  </a:lnTo>
                  <a:lnTo>
                    <a:pt x="583" y="97"/>
                  </a:lnTo>
                  <a:lnTo>
                    <a:pt x="570" y="97"/>
                  </a:lnTo>
                  <a:lnTo>
                    <a:pt x="558" y="98"/>
                  </a:lnTo>
                  <a:lnTo>
                    <a:pt x="545" y="99"/>
                  </a:lnTo>
                  <a:lnTo>
                    <a:pt x="533" y="101"/>
                  </a:lnTo>
                  <a:lnTo>
                    <a:pt x="520" y="101"/>
                  </a:lnTo>
                  <a:lnTo>
                    <a:pt x="509" y="99"/>
                  </a:lnTo>
                  <a:lnTo>
                    <a:pt x="498" y="97"/>
                  </a:lnTo>
                  <a:lnTo>
                    <a:pt x="489" y="92"/>
                  </a:lnTo>
                  <a:lnTo>
                    <a:pt x="481" y="85"/>
                  </a:lnTo>
                  <a:lnTo>
                    <a:pt x="476" y="76"/>
                  </a:lnTo>
                  <a:lnTo>
                    <a:pt x="471" y="71"/>
                  </a:lnTo>
                  <a:lnTo>
                    <a:pt x="466" y="67"/>
                  </a:lnTo>
                  <a:lnTo>
                    <a:pt x="461" y="66"/>
                  </a:lnTo>
                  <a:lnTo>
                    <a:pt x="456" y="66"/>
                  </a:lnTo>
                  <a:lnTo>
                    <a:pt x="452" y="67"/>
                  </a:lnTo>
                  <a:lnTo>
                    <a:pt x="447" y="68"/>
                  </a:lnTo>
                  <a:lnTo>
                    <a:pt x="443" y="72"/>
                  </a:lnTo>
                  <a:lnTo>
                    <a:pt x="440" y="76"/>
                  </a:lnTo>
                  <a:lnTo>
                    <a:pt x="437" y="80"/>
                  </a:lnTo>
                  <a:lnTo>
                    <a:pt x="435" y="85"/>
                  </a:lnTo>
                  <a:lnTo>
                    <a:pt x="435" y="104"/>
                  </a:lnTo>
                  <a:lnTo>
                    <a:pt x="0" y="137"/>
                  </a:lnTo>
                  <a:lnTo>
                    <a:pt x="14" y="116"/>
                  </a:lnTo>
                  <a:lnTo>
                    <a:pt x="32" y="98"/>
                  </a:lnTo>
                  <a:lnTo>
                    <a:pt x="51" y="83"/>
                  </a:lnTo>
                  <a:lnTo>
                    <a:pt x="72" y="70"/>
                  </a:lnTo>
                  <a:lnTo>
                    <a:pt x="96" y="58"/>
                  </a:lnTo>
                  <a:lnTo>
                    <a:pt x="120" y="47"/>
                  </a:lnTo>
                  <a:lnTo>
                    <a:pt x="144" y="36"/>
                  </a:lnTo>
                  <a:lnTo>
                    <a:pt x="167" y="24"/>
                  </a:lnTo>
                  <a:lnTo>
                    <a:pt x="190" y="13"/>
                  </a:lnTo>
                  <a:lnTo>
                    <a:pt x="211" y="0"/>
                  </a:lnTo>
                  <a:lnTo>
                    <a:pt x="241" y="16"/>
                  </a:lnTo>
                  <a:lnTo>
                    <a:pt x="273" y="29"/>
                  </a:lnTo>
                  <a:lnTo>
                    <a:pt x="308" y="38"/>
                  </a:lnTo>
                  <a:lnTo>
                    <a:pt x="345" y="44"/>
                  </a:lnTo>
                  <a:lnTo>
                    <a:pt x="382" y="47"/>
                  </a:lnTo>
                  <a:lnTo>
                    <a:pt x="420" y="49"/>
                  </a:lnTo>
                  <a:lnTo>
                    <a:pt x="456" y="52"/>
                  </a:lnTo>
                  <a:lnTo>
                    <a:pt x="495" y="55"/>
                  </a:lnTo>
                  <a:lnTo>
                    <a:pt x="530" y="60"/>
                  </a:lnTo>
                  <a:lnTo>
                    <a:pt x="566" y="68"/>
                  </a:lnTo>
                  <a:lnTo>
                    <a:pt x="566" y="68"/>
                  </a:lnTo>
                  <a:close/>
                </a:path>
              </a:pathLst>
            </a:custGeom>
            <a:solidFill>
              <a:srgbClr val="00FF5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1" name="Freeform 89"/>
            <p:cNvSpPr>
              <a:spLocks/>
            </p:cNvSpPr>
            <p:nvPr/>
          </p:nvSpPr>
          <p:spPr bwMode="auto">
            <a:xfrm>
              <a:off x="2851" y="2629"/>
              <a:ext cx="3" cy="9"/>
            </a:xfrm>
            <a:custGeom>
              <a:avLst/>
              <a:gdLst>
                <a:gd name="T0" fmla="*/ 2 w 18"/>
                <a:gd name="T1" fmla="*/ 57 h 57"/>
                <a:gd name="T2" fmla="*/ 0 w 18"/>
                <a:gd name="T3" fmla="*/ 53 h 57"/>
                <a:gd name="T4" fmla="*/ 0 w 18"/>
                <a:gd name="T5" fmla="*/ 48 h 57"/>
                <a:gd name="T6" fmla="*/ 0 w 18"/>
                <a:gd name="T7" fmla="*/ 43 h 57"/>
                <a:gd name="T8" fmla="*/ 2 w 18"/>
                <a:gd name="T9" fmla="*/ 37 h 57"/>
                <a:gd name="T10" fmla="*/ 4 w 18"/>
                <a:gd name="T11" fmla="*/ 30 h 57"/>
                <a:gd name="T12" fmla="*/ 6 w 18"/>
                <a:gd name="T13" fmla="*/ 24 h 57"/>
                <a:gd name="T14" fmla="*/ 9 w 18"/>
                <a:gd name="T15" fmla="*/ 18 h 57"/>
                <a:gd name="T16" fmla="*/ 11 w 18"/>
                <a:gd name="T17" fmla="*/ 11 h 57"/>
                <a:gd name="T18" fmla="*/ 15 w 18"/>
                <a:gd name="T19" fmla="*/ 5 h 57"/>
                <a:gd name="T20" fmla="*/ 18 w 18"/>
                <a:gd name="T21" fmla="*/ 0 h 57"/>
                <a:gd name="T22" fmla="*/ 16 w 18"/>
                <a:gd name="T23" fmla="*/ 5 h 57"/>
                <a:gd name="T24" fmla="*/ 14 w 18"/>
                <a:gd name="T25" fmla="*/ 11 h 57"/>
                <a:gd name="T26" fmla="*/ 11 w 18"/>
                <a:gd name="T27" fmla="*/ 15 h 57"/>
                <a:gd name="T28" fmla="*/ 10 w 18"/>
                <a:gd name="T29" fmla="*/ 21 h 57"/>
                <a:gd name="T30" fmla="*/ 9 w 18"/>
                <a:gd name="T31" fmla="*/ 27 h 57"/>
                <a:gd name="T32" fmla="*/ 8 w 18"/>
                <a:gd name="T33" fmla="*/ 33 h 57"/>
                <a:gd name="T34" fmla="*/ 6 w 18"/>
                <a:gd name="T35" fmla="*/ 39 h 57"/>
                <a:gd name="T36" fmla="*/ 5 w 18"/>
                <a:gd name="T37" fmla="*/ 45 h 57"/>
                <a:gd name="T38" fmla="*/ 4 w 18"/>
                <a:gd name="T39" fmla="*/ 51 h 57"/>
                <a:gd name="T40" fmla="*/ 2 w 18"/>
                <a:gd name="T41" fmla="*/ 57 h 57"/>
                <a:gd name="T42" fmla="*/ 2 w 18"/>
                <a:gd name="T43"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57">
                  <a:moveTo>
                    <a:pt x="2" y="57"/>
                  </a:moveTo>
                  <a:lnTo>
                    <a:pt x="0" y="53"/>
                  </a:lnTo>
                  <a:lnTo>
                    <a:pt x="0" y="48"/>
                  </a:lnTo>
                  <a:lnTo>
                    <a:pt x="0" y="43"/>
                  </a:lnTo>
                  <a:lnTo>
                    <a:pt x="2" y="37"/>
                  </a:lnTo>
                  <a:lnTo>
                    <a:pt x="4" y="30"/>
                  </a:lnTo>
                  <a:lnTo>
                    <a:pt x="6" y="24"/>
                  </a:lnTo>
                  <a:lnTo>
                    <a:pt x="9" y="18"/>
                  </a:lnTo>
                  <a:lnTo>
                    <a:pt x="11" y="11"/>
                  </a:lnTo>
                  <a:lnTo>
                    <a:pt x="15" y="5"/>
                  </a:lnTo>
                  <a:lnTo>
                    <a:pt x="18" y="0"/>
                  </a:lnTo>
                  <a:lnTo>
                    <a:pt x="16" y="5"/>
                  </a:lnTo>
                  <a:lnTo>
                    <a:pt x="14" y="11"/>
                  </a:lnTo>
                  <a:lnTo>
                    <a:pt x="11" y="15"/>
                  </a:lnTo>
                  <a:lnTo>
                    <a:pt x="10" y="21"/>
                  </a:lnTo>
                  <a:lnTo>
                    <a:pt x="9" y="27"/>
                  </a:lnTo>
                  <a:lnTo>
                    <a:pt x="8" y="33"/>
                  </a:lnTo>
                  <a:lnTo>
                    <a:pt x="6" y="39"/>
                  </a:lnTo>
                  <a:lnTo>
                    <a:pt x="5" y="45"/>
                  </a:lnTo>
                  <a:lnTo>
                    <a:pt x="4" y="51"/>
                  </a:lnTo>
                  <a:lnTo>
                    <a:pt x="2" y="57"/>
                  </a:lnTo>
                  <a:lnTo>
                    <a:pt x="2" y="57"/>
                  </a:lnTo>
                  <a:close/>
                </a:path>
              </a:pathLst>
            </a:custGeom>
            <a:solidFill>
              <a:srgbClr val="B3D9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2" name="Freeform 90"/>
            <p:cNvSpPr>
              <a:spLocks/>
            </p:cNvSpPr>
            <p:nvPr/>
          </p:nvSpPr>
          <p:spPr bwMode="auto">
            <a:xfrm>
              <a:off x="2871" y="2638"/>
              <a:ext cx="68" cy="5"/>
            </a:xfrm>
            <a:custGeom>
              <a:avLst/>
              <a:gdLst>
                <a:gd name="T0" fmla="*/ 223 w 411"/>
                <a:gd name="T1" fmla="*/ 30 h 31"/>
                <a:gd name="T2" fmla="*/ 216 w 411"/>
                <a:gd name="T3" fmla="*/ 25 h 31"/>
                <a:gd name="T4" fmla="*/ 404 w 411"/>
                <a:gd name="T5" fmla="*/ 18 h 31"/>
                <a:gd name="T6" fmla="*/ 411 w 411"/>
                <a:gd name="T7" fmla="*/ 25 h 31"/>
                <a:gd name="T8" fmla="*/ 370 w 411"/>
                <a:gd name="T9" fmla="*/ 27 h 31"/>
                <a:gd name="T10" fmla="*/ 328 w 411"/>
                <a:gd name="T11" fmla="*/ 28 h 31"/>
                <a:gd name="T12" fmla="*/ 288 w 411"/>
                <a:gd name="T13" fmla="*/ 30 h 31"/>
                <a:gd name="T14" fmla="*/ 247 w 411"/>
                <a:gd name="T15" fmla="*/ 31 h 31"/>
                <a:gd name="T16" fmla="*/ 207 w 411"/>
                <a:gd name="T17" fmla="*/ 31 h 31"/>
                <a:gd name="T18" fmla="*/ 166 w 411"/>
                <a:gd name="T19" fmla="*/ 31 h 31"/>
                <a:gd name="T20" fmla="*/ 126 w 411"/>
                <a:gd name="T21" fmla="*/ 31 h 31"/>
                <a:gd name="T22" fmla="*/ 84 w 411"/>
                <a:gd name="T23" fmla="*/ 30 h 31"/>
                <a:gd name="T24" fmla="*/ 43 w 411"/>
                <a:gd name="T25" fmla="*/ 30 h 31"/>
                <a:gd name="T26" fmla="*/ 0 w 411"/>
                <a:gd name="T27" fmla="*/ 30 h 31"/>
                <a:gd name="T28" fmla="*/ 176 w 411"/>
                <a:gd name="T29" fmla="*/ 25 h 31"/>
                <a:gd name="T30" fmla="*/ 176 w 411"/>
                <a:gd name="T31" fmla="*/ 14 h 31"/>
                <a:gd name="T32" fmla="*/ 181 w 411"/>
                <a:gd name="T33" fmla="*/ 7 h 31"/>
                <a:gd name="T34" fmla="*/ 188 w 411"/>
                <a:gd name="T35" fmla="*/ 2 h 31"/>
                <a:gd name="T36" fmla="*/ 196 w 411"/>
                <a:gd name="T37" fmla="*/ 0 h 31"/>
                <a:gd name="T38" fmla="*/ 206 w 411"/>
                <a:gd name="T39" fmla="*/ 0 h 31"/>
                <a:gd name="T40" fmla="*/ 215 w 411"/>
                <a:gd name="T41" fmla="*/ 2 h 31"/>
                <a:gd name="T42" fmla="*/ 222 w 411"/>
                <a:gd name="T43" fmla="*/ 7 h 31"/>
                <a:gd name="T44" fmla="*/ 227 w 411"/>
                <a:gd name="T45" fmla="*/ 13 h 31"/>
                <a:gd name="T46" fmla="*/ 227 w 411"/>
                <a:gd name="T47" fmla="*/ 20 h 31"/>
                <a:gd name="T48" fmla="*/ 223 w 411"/>
                <a:gd name="T49" fmla="*/ 30 h 31"/>
                <a:gd name="T50" fmla="*/ 223 w 411"/>
                <a:gd name="T51"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11" h="31">
                  <a:moveTo>
                    <a:pt x="223" y="30"/>
                  </a:moveTo>
                  <a:lnTo>
                    <a:pt x="216" y="25"/>
                  </a:lnTo>
                  <a:lnTo>
                    <a:pt x="404" y="18"/>
                  </a:lnTo>
                  <a:lnTo>
                    <a:pt x="411" y="25"/>
                  </a:lnTo>
                  <a:lnTo>
                    <a:pt x="370" y="27"/>
                  </a:lnTo>
                  <a:lnTo>
                    <a:pt x="328" y="28"/>
                  </a:lnTo>
                  <a:lnTo>
                    <a:pt x="288" y="30"/>
                  </a:lnTo>
                  <a:lnTo>
                    <a:pt x="247" y="31"/>
                  </a:lnTo>
                  <a:lnTo>
                    <a:pt x="207" y="31"/>
                  </a:lnTo>
                  <a:lnTo>
                    <a:pt x="166" y="31"/>
                  </a:lnTo>
                  <a:lnTo>
                    <a:pt x="126" y="31"/>
                  </a:lnTo>
                  <a:lnTo>
                    <a:pt x="84" y="30"/>
                  </a:lnTo>
                  <a:lnTo>
                    <a:pt x="43" y="30"/>
                  </a:lnTo>
                  <a:lnTo>
                    <a:pt x="0" y="30"/>
                  </a:lnTo>
                  <a:lnTo>
                    <a:pt x="176" y="25"/>
                  </a:lnTo>
                  <a:lnTo>
                    <a:pt x="176" y="14"/>
                  </a:lnTo>
                  <a:lnTo>
                    <a:pt x="181" y="7"/>
                  </a:lnTo>
                  <a:lnTo>
                    <a:pt x="188" y="2"/>
                  </a:lnTo>
                  <a:lnTo>
                    <a:pt x="196" y="0"/>
                  </a:lnTo>
                  <a:lnTo>
                    <a:pt x="206" y="0"/>
                  </a:lnTo>
                  <a:lnTo>
                    <a:pt x="215" y="2"/>
                  </a:lnTo>
                  <a:lnTo>
                    <a:pt x="222" y="7"/>
                  </a:lnTo>
                  <a:lnTo>
                    <a:pt x="227" y="13"/>
                  </a:lnTo>
                  <a:lnTo>
                    <a:pt x="227" y="20"/>
                  </a:lnTo>
                  <a:lnTo>
                    <a:pt x="223" y="30"/>
                  </a:lnTo>
                  <a:lnTo>
                    <a:pt x="22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3" name="Freeform 91"/>
            <p:cNvSpPr>
              <a:spLocks/>
            </p:cNvSpPr>
            <p:nvPr/>
          </p:nvSpPr>
          <p:spPr bwMode="auto">
            <a:xfrm>
              <a:off x="2807" y="2642"/>
              <a:ext cx="5" cy="1"/>
            </a:xfrm>
            <a:custGeom>
              <a:avLst/>
              <a:gdLst>
                <a:gd name="T0" fmla="*/ 0 w 28"/>
                <a:gd name="T1" fmla="*/ 0 h 5"/>
                <a:gd name="T2" fmla="*/ 28 w 28"/>
                <a:gd name="T3" fmla="*/ 5 h 5"/>
                <a:gd name="T4" fmla="*/ 0 w 28"/>
                <a:gd name="T5" fmla="*/ 0 h 5"/>
                <a:gd name="T6" fmla="*/ 0 w 28"/>
                <a:gd name="T7" fmla="*/ 0 h 5"/>
              </a:gdLst>
              <a:ahLst/>
              <a:cxnLst>
                <a:cxn ang="0">
                  <a:pos x="T0" y="T1"/>
                </a:cxn>
                <a:cxn ang="0">
                  <a:pos x="T2" y="T3"/>
                </a:cxn>
                <a:cxn ang="0">
                  <a:pos x="T4" y="T5"/>
                </a:cxn>
                <a:cxn ang="0">
                  <a:pos x="T6" y="T7"/>
                </a:cxn>
              </a:cxnLst>
              <a:rect l="0" t="0" r="r" b="b"/>
              <a:pathLst>
                <a:path w="28" h="5">
                  <a:moveTo>
                    <a:pt x="0" y="0"/>
                  </a:moveTo>
                  <a:lnTo>
                    <a:pt x="28" y="5"/>
                  </a:lnTo>
                  <a:lnTo>
                    <a:pt x="0" y="0"/>
                  </a:lnTo>
                  <a:lnTo>
                    <a:pt x="0" y="0"/>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4" name="Freeform 92"/>
            <p:cNvSpPr>
              <a:spLocks/>
            </p:cNvSpPr>
            <p:nvPr/>
          </p:nvSpPr>
          <p:spPr bwMode="auto">
            <a:xfrm>
              <a:off x="2812" y="2649"/>
              <a:ext cx="23" cy="20"/>
            </a:xfrm>
            <a:custGeom>
              <a:avLst/>
              <a:gdLst>
                <a:gd name="T0" fmla="*/ 143 w 143"/>
                <a:gd name="T1" fmla="*/ 95 h 124"/>
                <a:gd name="T2" fmla="*/ 131 w 143"/>
                <a:gd name="T3" fmla="*/ 124 h 124"/>
                <a:gd name="T4" fmla="*/ 116 w 143"/>
                <a:gd name="T5" fmla="*/ 115 h 124"/>
                <a:gd name="T6" fmla="*/ 100 w 143"/>
                <a:gd name="T7" fmla="*/ 106 h 124"/>
                <a:gd name="T8" fmla="*/ 84 w 143"/>
                <a:gd name="T9" fmla="*/ 96 h 124"/>
                <a:gd name="T10" fmla="*/ 67 w 143"/>
                <a:gd name="T11" fmla="*/ 87 h 124"/>
                <a:gd name="T12" fmla="*/ 51 w 143"/>
                <a:gd name="T13" fmla="*/ 76 h 124"/>
                <a:gd name="T14" fmla="*/ 37 w 143"/>
                <a:gd name="T15" fmla="*/ 64 h 124"/>
                <a:gd name="T16" fmla="*/ 24 w 143"/>
                <a:gd name="T17" fmla="*/ 51 h 124"/>
                <a:gd name="T18" fmla="*/ 13 w 143"/>
                <a:gd name="T19" fmla="*/ 36 h 124"/>
                <a:gd name="T20" fmla="*/ 5 w 143"/>
                <a:gd name="T21" fmla="*/ 19 h 124"/>
                <a:gd name="T22" fmla="*/ 0 w 143"/>
                <a:gd name="T23" fmla="*/ 0 h 124"/>
                <a:gd name="T24" fmla="*/ 13 w 143"/>
                <a:gd name="T25" fmla="*/ 10 h 124"/>
                <a:gd name="T26" fmla="*/ 26 w 143"/>
                <a:gd name="T27" fmla="*/ 19 h 124"/>
                <a:gd name="T28" fmla="*/ 41 w 143"/>
                <a:gd name="T29" fmla="*/ 30 h 124"/>
                <a:gd name="T30" fmla="*/ 55 w 143"/>
                <a:gd name="T31" fmla="*/ 39 h 124"/>
                <a:gd name="T32" fmla="*/ 69 w 143"/>
                <a:gd name="T33" fmla="*/ 49 h 124"/>
                <a:gd name="T34" fmla="*/ 85 w 143"/>
                <a:gd name="T35" fmla="*/ 58 h 124"/>
                <a:gd name="T36" fmla="*/ 99 w 143"/>
                <a:gd name="T37" fmla="*/ 67 h 124"/>
                <a:gd name="T38" fmla="*/ 114 w 143"/>
                <a:gd name="T39" fmla="*/ 76 h 124"/>
                <a:gd name="T40" fmla="*/ 129 w 143"/>
                <a:gd name="T41" fmla="*/ 86 h 124"/>
                <a:gd name="T42" fmla="*/ 143 w 143"/>
                <a:gd name="T43" fmla="*/ 95 h 124"/>
                <a:gd name="T44" fmla="*/ 143 w 143"/>
                <a:gd name="T45" fmla="*/ 9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3" h="124">
                  <a:moveTo>
                    <a:pt x="143" y="95"/>
                  </a:moveTo>
                  <a:lnTo>
                    <a:pt x="131" y="124"/>
                  </a:lnTo>
                  <a:lnTo>
                    <a:pt x="116" y="115"/>
                  </a:lnTo>
                  <a:lnTo>
                    <a:pt x="100" y="106"/>
                  </a:lnTo>
                  <a:lnTo>
                    <a:pt x="84" y="96"/>
                  </a:lnTo>
                  <a:lnTo>
                    <a:pt x="67" y="87"/>
                  </a:lnTo>
                  <a:lnTo>
                    <a:pt x="51" y="76"/>
                  </a:lnTo>
                  <a:lnTo>
                    <a:pt x="37" y="64"/>
                  </a:lnTo>
                  <a:lnTo>
                    <a:pt x="24" y="51"/>
                  </a:lnTo>
                  <a:lnTo>
                    <a:pt x="13" y="36"/>
                  </a:lnTo>
                  <a:lnTo>
                    <a:pt x="5" y="19"/>
                  </a:lnTo>
                  <a:lnTo>
                    <a:pt x="0" y="0"/>
                  </a:lnTo>
                  <a:lnTo>
                    <a:pt x="13" y="10"/>
                  </a:lnTo>
                  <a:lnTo>
                    <a:pt x="26" y="19"/>
                  </a:lnTo>
                  <a:lnTo>
                    <a:pt x="41" y="30"/>
                  </a:lnTo>
                  <a:lnTo>
                    <a:pt x="55" y="39"/>
                  </a:lnTo>
                  <a:lnTo>
                    <a:pt x="69" y="49"/>
                  </a:lnTo>
                  <a:lnTo>
                    <a:pt x="85" y="58"/>
                  </a:lnTo>
                  <a:lnTo>
                    <a:pt x="99" y="67"/>
                  </a:lnTo>
                  <a:lnTo>
                    <a:pt x="114" y="76"/>
                  </a:lnTo>
                  <a:lnTo>
                    <a:pt x="129" y="86"/>
                  </a:lnTo>
                  <a:lnTo>
                    <a:pt x="143" y="95"/>
                  </a:lnTo>
                  <a:lnTo>
                    <a:pt x="143" y="95"/>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5" name="Freeform 93"/>
            <p:cNvSpPr>
              <a:spLocks/>
            </p:cNvSpPr>
            <p:nvPr/>
          </p:nvSpPr>
          <p:spPr bwMode="auto">
            <a:xfrm>
              <a:off x="2910" y="2469"/>
              <a:ext cx="3" cy="3"/>
            </a:xfrm>
            <a:custGeom>
              <a:avLst/>
              <a:gdLst>
                <a:gd name="T0" fmla="*/ 21 w 23"/>
                <a:gd name="T1" fmla="*/ 0 h 16"/>
                <a:gd name="T2" fmla="*/ 20 w 23"/>
                <a:gd name="T3" fmla="*/ 2 h 16"/>
                <a:gd name="T4" fmla="*/ 18 w 23"/>
                <a:gd name="T5" fmla="*/ 4 h 16"/>
                <a:gd name="T6" fmla="*/ 15 w 23"/>
                <a:gd name="T7" fmla="*/ 5 h 16"/>
                <a:gd name="T8" fmla="*/ 13 w 23"/>
                <a:gd name="T9" fmla="*/ 7 h 16"/>
                <a:gd name="T10" fmla="*/ 11 w 23"/>
                <a:gd name="T11" fmla="*/ 9 h 16"/>
                <a:gd name="T12" fmla="*/ 8 w 23"/>
                <a:gd name="T13" fmla="*/ 10 h 16"/>
                <a:gd name="T14" fmla="*/ 6 w 23"/>
                <a:gd name="T15" fmla="*/ 11 h 16"/>
                <a:gd name="T16" fmla="*/ 5 w 23"/>
                <a:gd name="T17" fmla="*/ 13 h 16"/>
                <a:gd name="T18" fmla="*/ 2 w 23"/>
                <a:gd name="T19" fmla="*/ 15 h 16"/>
                <a:gd name="T20" fmla="*/ 0 w 23"/>
                <a:gd name="T21" fmla="*/ 16 h 16"/>
                <a:gd name="T22" fmla="*/ 2 w 23"/>
                <a:gd name="T23" fmla="*/ 15 h 16"/>
                <a:gd name="T24" fmla="*/ 5 w 23"/>
                <a:gd name="T25" fmla="*/ 13 h 16"/>
                <a:gd name="T26" fmla="*/ 7 w 23"/>
                <a:gd name="T27" fmla="*/ 12 h 16"/>
                <a:gd name="T28" fmla="*/ 8 w 23"/>
                <a:gd name="T29" fmla="*/ 11 h 16"/>
                <a:gd name="T30" fmla="*/ 11 w 23"/>
                <a:gd name="T31" fmla="*/ 10 h 16"/>
                <a:gd name="T32" fmla="*/ 13 w 23"/>
                <a:gd name="T33" fmla="*/ 7 h 16"/>
                <a:gd name="T34" fmla="*/ 15 w 23"/>
                <a:gd name="T35" fmla="*/ 6 h 16"/>
                <a:gd name="T36" fmla="*/ 18 w 23"/>
                <a:gd name="T37" fmla="*/ 4 h 16"/>
                <a:gd name="T38" fmla="*/ 20 w 23"/>
                <a:gd name="T39" fmla="*/ 3 h 16"/>
                <a:gd name="T40" fmla="*/ 23 w 23"/>
                <a:gd name="T41" fmla="*/ 0 h 16"/>
                <a:gd name="T42" fmla="*/ 23 w 23"/>
                <a:gd name="T43" fmla="*/ 0 h 16"/>
                <a:gd name="T44" fmla="*/ 21 w 23"/>
                <a:gd name="T4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 h="16">
                  <a:moveTo>
                    <a:pt x="21" y="0"/>
                  </a:moveTo>
                  <a:lnTo>
                    <a:pt x="20" y="2"/>
                  </a:lnTo>
                  <a:lnTo>
                    <a:pt x="18" y="4"/>
                  </a:lnTo>
                  <a:lnTo>
                    <a:pt x="15" y="5"/>
                  </a:lnTo>
                  <a:lnTo>
                    <a:pt x="13" y="7"/>
                  </a:lnTo>
                  <a:lnTo>
                    <a:pt x="11" y="9"/>
                  </a:lnTo>
                  <a:lnTo>
                    <a:pt x="8" y="10"/>
                  </a:lnTo>
                  <a:lnTo>
                    <a:pt x="6" y="11"/>
                  </a:lnTo>
                  <a:lnTo>
                    <a:pt x="5" y="13"/>
                  </a:lnTo>
                  <a:lnTo>
                    <a:pt x="2" y="15"/>
                  </a:lnTo>
                  <a:lnTo>
                    <a:pt x="0" y="16"/>
                  </a:lnTo>
                  <a:lnTo>
                    <a:pt x="2" y="15"/>
                  </a:lnTo>
                  <a:lnTo>
                    <a:pt x="5" y="13"/>
                  </a:lnTo>
                  <a:lnTo>
                    <a:pt x="7" y="12"/>
                  </a:lnTo>
                  <a:lnTo>
                    <a:pt x="8" y="11"/>
                  </a:lnTo>
                  <a:lnTo>
                    <a:pt x="11" y="10"/>
                  </a:lnTo>
                  <a:lnTo>
                    <a:pt x="13" y="7"/>
                  </a:lnTo>
                  <a:lnTo>
                    <a:pt x="15" y="6"/>
                  </a:lnTo>
                  <a:lnTo>
                    <a:pt x="18" y="4"/>
                  </a:lnTo>
                  <a:lnTo>
                    <a:pt x="20" y="3"/>
                  </a:lnTo>
                  <a:lnTo>
                    <a:pt x="23" y="0"/>
                  </a:lnTo>
                  <a:lnTo>
                    <a:pt x="23" y="0"/>
                  </a:lnTo>
                  <a:lnTo>
                    <a:pt x="21" y="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6" name="Freeform 94"/>
            <p:cNvSpPr>
              <a:spLocks/>
            </p:cNvSpPr>
            <p:nvPr/>
          </p:nvSpPr>
          <p:spPr bwMode="auto">
            <a:xfrm>
              <a:off x="2913" y="2466"/>
              <a:ext cx="3" cy="3"/>
            </a:xfrm>
            <a:custGeom>
              <a:avLst/>
              <a:gdLst>
                <a:gd name="T0" fmla="*/ 0 w 19"/>
                <a:gd name="T1" fmla="*/ 20 h 20"/>
                <a:gd name="T2" fmla="*/ 3 w 19"/>
                <a:gd name="T3" fmla="*/ 18 h 20"/>
                <a:gd name="T4" fmla="*/ 5 w 19"/>
                <a:gd name="T5" fmla="*/ 17 h 20"/>
                <a:gd name="T6" fmla="*/ 8 w 19"/>
                <a:gd name="T7" fmla="*/ 14 h 20"/>
                <a:gd name="T8" fmla="*/ 10 w 19"/>
                <a:gd name="T9" fmla="*/ 13 h 20"/>
                <a:gd name="T10" fmla="*/ 11 w 19"/>
                <a:gd name="T11" fmla="*/ 11 h 20"/>
                <a:gd name="T12" fmla="*/ 14 w 19"/>
                <a:gd name="T13" fmla="*/ 8 h 20"/>
                <a:gd name="T14" fmla="*/ 15 w 19"/>
                <a:gd name="T15" fmla="*/ 7 h 20"/>
                <a:gd name="T16" fmla="*/ 17 w 19"/>
                <a:gd name="T17" fmla="*/ 5 h 20"/>
                <a:gd name="T18" fmla="*/ 18 w 19"/>
                <a:gd name="T19" fmla="*/ 3 h 20"/>
                <a:gd name="T20" fmla="*/ 19 w 19"/>
                <a:gd name="T21" fmla="*/ 0 h 20"/>
                <a:gd name="T22" fmla="*/ 18 w 19"/>
                <a:gd name="T23" fmla="*/ 3 h 20"/>
                <a:gd name="T24" fmla="*/ 16 w 19"/>
                <a:gd name="T25" fmla="*/ 5 h 20"/>
                <a:gd name="T26" fmla="*/ 15 w 19"/>
                <a:gd name="T27" fmla="*/ 7 h 20"/>
                <a:gd name="T28" fmla="*/ 12 w 19"/>
                <a:gd name="T29" fmla="*/ 8 h 20"/>
                <a:gd name="T30" fmla="*/ 10 w 19"/>
                <a:gd name="T31" fmla="*/ 11 h 20"/>
                <a:gd name="T32" fmla="*/ 9 w 19"/>
                <a:gd name="T33" fmla="*/ 13 h 20"/>
                <a:gd name="T34" fmla="*/ 6 w 19"/>
                <a:gd name="T35" fmla="*/ 14 h 20"/>
                <a:gd name="T36" fmla="*/ 5 w 19"/>
                <a:gd name="T37" fmla="*/ 17 h 20"/>
                <a:gd name="T38" fmla="*/ 3 w 19"/>
                <a:gd name="T39" fmla="*/ 18 h 20"/>
                <a:gd name="T40" fmla="*/ 2 w 19"/>
                <a:gd name="T41" fmla="*/ 20 h 20"/>
                <a:gd name="T42" fmla="*/ 2 w 19"/>
                <a:gd name="T43" fmla="*/ 20 h 20"/>
                <a:gd name="T44" fmla="*/ 0 w 19"/>
                <a:gd name="T45"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 h="20">
                  <a:moveTo>
                    <a:pt x="0" y="20"/>
                  </a:moveTo>
                  <a:lnTo>
                    <a:pt x="3" y="18"/>
                  </a:lnTo>
                  <a:lnTo>
                    <a:pt x="5" y="17"/>
                  </a:lnTo>
                  <a:lnTo>
                    <a:pt x="8" y="14"/>
                  </a:lnTo>
                  <a:lnTo>
                    <a:pt x="10" y="13"/>
                  </a:lnTo>
                  <a:lnTo>
                    <a:pt x="11" y="11"/>
                  </a:lnTo>
                  <a:lnTo>
                    <a:pt x="14" y="8"/>
                  </a:lnTo>
                  <a:lnTo>
                    <a:pt x="15" y="7"/>
                  </a:lnTo>
                  <a:lnTo>
                    <a:pt x="17" y="5"/>
                  </a:lnTo>
                  <a:lnTo>
                    <a:pt x="18" y="3"/>
                  </a:lnTo>
                  <a:lnTo>
                    <a:pt x="19" y="0"/>
                  </a:lnTo>
                  <a:lnTo>
                    <a:pt x="18" y="3"/>
                  </a:lnTo>
                  <a:lnTo>
                    <a:pt x="16" y="5"/>
                  </a:lnTo>
                  <a:lnTo>
                    <a:pt x="15" y="7"/>
                  </a:lnTo>
                  <a:lnTo>
                    <a:pt x="12" y="8"/>
                  </a:lnTo>
                  <a:lnTo>
                    <a:pt x="10" y="11"/>
                  </a:lnTo>
                  <a:lnTo>
                    <a:pt x="9" y="13"/>
                  </a:lnTo>
                  <a:lnTo>
                    <a:pt x="6" y="14"/>
                  </a:lnTo>
                  <a:lnTo>
                    <a:pt x="5" y="17"/>
                  </a:lnTo>
                  <a:lnTo>
                    <a:pt x="3" y="18"/>
                  </a:lnTo>
                  <a:lnTo>
                    <a:pt x="2" y="20"/>
                  </a:lnTo>
                  <a:lnTo>
                    <a:pt x="2" y="20"/>
                  </a:lnTo>
                  <a:lnTo>
                    <a:pt x="0" y="20"/>
                  </a:lnTo>
                  <a:close/>
                </a:path>
              </a:pathLst>
            </a:custGeom>
            <a:solidFill>
              <a:srgbClr val="D1843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4447" name="Freeform 95"/>
            <p:cNvSpPr>
              <a:spLocks/>
            </p:cNvSpPr>
            <p:nvPr/>
          </p:nvSpPr>
          <p:spPr bwMode="auto">
            <a:xfrm>
              <a:off x="3043" y="2629"/>
              <a:ext cx="1" cy="2"/>
            </a:xfrm>
            <a:custGeom>
              <a:avLst/>
              <a:gdLst>
                <a:gd name="T0" fmla="*/ 0 w 2"/>
                <a:gd name="T1" fmla="*/ 0 h 14"/>
                <a:gd name="T2" fmla="*/ 0 w 2"/>
                <a:gd name="T3" fmla="*/ 14 h 14"/>
                <a:gd name="T4" fmla="*/ 0 w 2"/>
                <a:gd name="T5" fmla="*/ 13 h 14"/>
                <a:gd name="T6" fmla="*/ 0 w 2"/>
                <a:gd name="T7" fmla="*/ 12 h 14"/>
                <a:gd name="T8" fmla="*/ 0 w 2"/>
                <a:gd name="T9" fmla="*/ 9 h 14"/>
                <a:gd name="T10" fmla="*/ 2 w 2"/>
                <a:gd name="T11" fmla="*/ 8 h 14"/>
                <a:gd name="T12" fmla="*/ 2 w 2"/>
                <a:gd name="T13" fmla="*/ 7 h 14"/>
                <a:gd name="T14" fmla="*/ 2 w 2"/>
                <a:gd name="T15" fmla="*/ 6 h 14"/>
                <a:gd name="T16" fmla="*/ 0 w 2"/>
                <a:gd name="T17" fmla="*/ 5 h 14"/>
                <a:gd name="T18" fmla="*/ 0 w 2"/>
                <a:gd name="T19" fmla="*/ 2 h 14"/>
                <a:gd name="T20" fmla="*/ 0 w 2"/>
                <a:gd name="T21" fmla="*/ 1 h 14"/>
                <a:gd name="T22" fmla="*/ 0 w 2"/>
                <a:gd name="T23" fmla="*/ 0 h 14"/>
                <a:gd name="T24" fmla="*/ 0 w 2"/>
                <a:gd name="T25"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14">
                  <a:moveTo>
                    <a:pt x="0" y="0"/>
                  </a:moveTo>
                  <a:lnTo>
                    <a:pt x="0" y="14"/>
                  </a:lnTo>
                  <a:lnTo>
                    <a:pt x="0" y="13"/>
                  </a:lnTo>
                  <a:lnTo>
                    <a:pt x="0" y="12"/>
                  </a:lnTo>
                  <a:lnTo>
                    <a:pt x="0" y="9"/>
                  </a:lnTo>
                  <a:lnTo>
                    <a:pt x="2" y="8"/>
                  </a:lnTo>
                  <a:lnTo>
                    <a:pt x="2" y="7"/>
                  </a:lnTo>
                  <a:lnTo>
                    <a:pt x="2" y="6"/>
                  </a:lnTo>
                  <a:lnTo>
                    <a:pt x="0" y="5"/>
                  </a:lnTo>
                  <a:lnTo>
                    <a:pt x="0" y="2"/>
                  </a:lnTo>
                  <a:lnTo>
                    <a:pt x="0" y="1"/>
                  </a:lnTo>
                  <a:lnTo>
                    <a:pt x="0" y="0"/>
                  </a:lnTo>
                  <a:lnTo>
                    <a:pt x="0" y="0"/>
                  </a:lnTo>
                  <a:close/>
                </a:path>
              </a:pathLst>
            </a:custGeom>
            <a:solidFill>
              <a:srgbClr val="BAA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extLst>
      <p:ext uri="{BB962C8B-B14F-4D97-AF65-F5344CB8AC3E}">
        <p14:creationId xmlns:p14="http://schemas.microsoft.com/office/powerpoint/2010/main" val="3508377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2965</Words>
  <Application>Microsoft Office PowerPoint</Application>
  <PresentationFormat>On-screen Show (4:3)</PresentationFormat>
  <Paragraphs>471</Paragraphs>
  <Slides>32</Slides>
  <Notes>32</Notes>
  <HiddenSlides>2</HiddenSlides>
  <MMClips>0</MMClips>
  <ScaleCrop>false</ScaleCrop>
  <HeadingPairs>
    <vt:vector size="6" baseType="variant">
      <vt:variant>
        <vt:lpstr>Theme</vt:lpstr>
      </vt:variant>
      <vt:variant>
        <vt:i4>1</vt:i4>
      </vt:variant>
      <vt:variant>
        <vt:lpstr>Embedded OLE Servers</vt:lpstr>
      </vt:variant>
      <vt:variant>
        <vt:i4>4</vt:i4>
      </vt:variant>
      <vt:variant>
        <vt:lpstr>Slide Titles</vt:lpstr>
      </vt:variant>
      <vt:variant>
        <vt:i4>32</vt:i4>
      </vt:variant>
    </vt:vector>
  </HeadingPairs>
  <TitlesOfParts>
    <vt:vector size="37" baseType="lpstr">
      <vt:lpstr>Office Theme</vt:lpstr>
      <vt:lpstr>ClipArt</vt:lpstr>
      <vt:lpstr>Clip</vt:lpstr>
      <vt:lpstr>Document</vt:lpstr>
      <vt:lpstr>Chart</vt:lpstr>
      <vt:lpstr>PowerPoint Presentation</vt:lpstr>
      <vt:lpstr>Personal Selling</vt:lpstr>
      <vt:lpstr>Personal Selling</vt:lpstr>
      <vt:lpstr>Salesperson / people</vt:lpstr>
      <vt:lpstr>Duties/Responsibilities: </vt:lpstr>
      <vt:lpstr>The Role of the Sales Force</vt:lpstr>
      <vt:lpstr>Qualifications And Skills Required For Success By Salespeople</vt:lpstr>
      <vt:lpstr>Types of Salespersons</vt:lpstr>
      <vt:lpstr>The Four Sales Channels</vt:lpstr>
      <vt:lpstr>Advantages</vt:lpstr>
      <vt:lpstr>How salespeople spend their time</vt:lpstr>
      <vt:lpstr>PowerPoint Presentation</vt:lpstr>
      <vt:lpstr>The Sales Process</vt:lpstr>
      <vt:lpstr>Step 1. Prospecting &amp; Qualifying</vt:lpstr>
      <vt:lpstr>PowerPoint Presentation</vt:lpstr>
      <vt:lpstr>PowerPoint Presentation</vt:lpstr>
      <vt:lpstr>PowerPoint Presentation</vt:lpstr>
      <vt:lpstr>PowerPoint Presentation</vt:lpstr>
      <vt:lpstr>PowerPoint Presentation</vt:lpstr>
      <vt:lpstr>PowerPoint Presentation</vt:lpstr>
      <vt:lpstr>Sales (Force) Management</vt:lpstr>
      <vt:lpstr>Major Steps in Sales Force Management</vt:lpstr>
      <vt:lpstr>1. Designing Sales Force Strategy and Structure </vt:lpstr>
      <vt:lpstr>Sales Force Size</vt:lpstr>
      <vt:lpstr>    </vt:lpstr>
      <vt:lpstr>2. Recruiting and Selecting Salespeople</vt:lpstr>
      <vt:lpstr>3. Training Salespeople</vt:lpstr>
      <vt:lpstr>4. Compensating Salespeople</vt:lpstr>
      <vt:lpstr>5. Supervising Salespeople</vt:lpstr>
      <vt:lpstr>6. Motivating Salespeople</vt:lpstr>
      <vt:lpstr>7. Evaluating Salespeople</vt:lpstr>
      <vt:lpstr>Final Note: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ieu</dc:creator>
  <cp:lastModifiedBy>Sema Misci Kip</cp:lastModifiedBy>
  <cp:revision>6</cp:revision>
  <dcterms:created xsi:type="dcterms:W3CDTF">2014-12-15T12:29:33Z</dcterms:created>
  <dcterms:modified xsi:type="dcterms:W3CDTF">2014-12-15T22:40:27Z</dcterms:modified>
</cp:coreProperties>
</file>