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421" r:id="rId2"/>
    <p:sldId id="442" r:id="rId3"/>
    <p:sldId id="443" r:id="rId4"/>
    <p:sldId id="444" r:id="rId5"/>
    <p:sldId id="446" r:id="rId6"/>
    <p:sldId id="445" r:id="rId7"/>
    <p:sldId id="416" r:id="rId8"/>
    <p:sldId id="462" r:id="rId9"/>
    <p:sldId id="436" r:id="rId10"/>
    <p:sldId id="431" r:id="rId11"/>
    <p:sldId id="309" r:id="rId12"/>
    <p:sldId id="289" r:id="rId13"/>
    <p:sldId id="261" r:id="rId14"/>
    <p:sldId id="395" r:id="rId15"/>
    <p:sldId id="453" r:id="rId16"/>
    <p:sldId id="435" r:id="rId17"/>
    <p:sldId id="265" r:id="rId18"/>
    <p:sldId id="447" r:id="rId19"/>
    <p:sldId id="448" r:id="rId20"/>
    <p:sldId id="267" r:id="rId21"/>
    <p:sldId id="268" r:id="rId22"/>
    <p:sldId id="269" r:id="rId23"/>
    <p:sldId id="270" r:id="rId24"/>
    <p:sldId id="271" r:id="rId25"/>
    <p:sldId id="430" r:id="rId26"/>
    <p:sldId id="463" r:id="rId27"/>
    <p:sldId id="272" r:id="rId28"/>
    <p:sldId id="273" r:id="rId29"/>
    <p:sldId id="417" r:id="rId30"/>
    <p:sldId id="393" r:id="rId31"/>
    <p:sldId id="464" r:id="rId32"/>
    <p:sldId id="317" r:id="rId33"/>
    <p:sldId id="318" r:id="rId34"/>
    <p:sldId id="425" r:id="rId35"/>
    <p:sldId id="420" r:id="rId36"/>
    <p:sldId id="319" r:id="rId37"/>
    <p:sldId id="449" r:id="rId38"/>
    <p:sldId id="450" r:id="rId39"/>
    <p:sldId id="451" r:id="rId40"/>
    <p:sldId id="454" r:id="rId41"/>
    <p:sldId id="452" r:id="rId42"/>
    <p:sldId id="320" r:id="rId43"/>
    <p:sldId id="465" r:id="rId44"/>
    <p:sldId id="455" r:id="rId45"/>
    <p:sldId id="466" r:id="rId46"/>
    <p:sldId id="467" r:id="rId47"/>
    <p:sldId id="456" r:id="rId48"/>
    <p:sldId id="383" r:id="rId49"/>
    <p:sldId id="426" r:id="rId50"/>
    <p:sldId id="387" r:id="rId51"/>
    <p:sldId id="457" r:id="rId52"/>
    <p:sldId id="352" r:id="rId53"/>
    <p:sldId id="438" r:id="rId54"/>
    <p:sldId id="472" r:id="rId55"/>
    <p:sldId id="353" r:id="rId56"/>
    <p:sldId id="429" r:id="rId57"/>
    <p:sldId id="468" r:id="rId58"/>
    <p:sldId id="349" r:id="rId59"/>
    <p:sldId id="350" r:id="rId60"/>
    <p:sldId id="459" r:id="rId61"/>
    <p:sldId id="460" r:id="rId62"/>
    <p:sldId id="461" r:id="rId63"/>
    <p:sldId id="469" r:id="rId64"/>
    <p:sldId id="470" r:id="rId65"/>
    <p:sldId id="471" r:id="rId66"/>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976">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dill School of Journalism" initials="M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97"/>
    <a:srgbClr val="33CCCC"/>
    <a:srgbClr val="0099CC"/>
    <a:srgbClr val="0099FF"/>
    <a:srgbClr val="33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showGuides="1">
      <p:cViewPr varScale="1">
        <p:scale>
          <a:sx n="69" d="100"/>
          <a:sy n="69" d="100"/>
        </p:scale>
        <p:origin x="-534" y="-96"/>
      </p:cViewPr>
      <p:guideLst>
        <p:guide orient="horz" pos="2160"/>
        <p:guide orient="horz" pos="2976"/>
        <p:guide pos="2880"/>
      </p:guideLst>
    </p:cSldViewPr>
  </p:slideViewPr>
  <p:notesTextViewPr>
    <p:cViewPr>
      <p:scale>
        <a:sx n="100" d="100"/>
        <a:sy n="100" d="100"/>
      </p:scale>
      <p:origin x="0" y="0"/>
    </p:cViewPr>
  </p:notesTextViewPr>
  <p:sorterViewPr>
    <p:cViewPr>
      <p:scale>
        <a:sx n="100" d="100"/>
        <a:sy n="100" d="100"/>
      </p:scale>
      <p:origin x="0" y="-20160"/>
    </p:cViewPr>
  </p:sorterViewPr>
  <p:notesViewPr>
    <p:cSldViewPr showGuides="1">
      <p:cViewPr varScale="1">
        <p:scale>
          <a:sx n="48" d="100"/>
          <a:sy n="48" d="100"/>
        </p:scale>
        <p:origin x="-2626"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8C6F5-4F21-493B-9E1E-54F87522211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4DF8CFF-BA91-4511-9C8F-3C7ADAEFF56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Core IMC Concepts</a:t>
          </a:r>
          <a:endParaRPr lang="en-US" b="1" dirty="0"/>
        </a:p>
      </dgm:t>
    </dgm:pt>
    <dgm:pt modelId="{31F9EE5B-77B8-492A-977A-3F816CBCF8DB}" type="parTrans" cxnId="{9D51F8CA-53F4-4395-B052-9E47D66DF2E2}">
      <dgm:prSet/>
      <dgm:spPr/>
      <dgm:t>
        <a:bodyPr/>
        <a:lstStyle/>
        <a:p>
          <a:endParaRPr lang="en-US"/>
        </a:p>
      </dgm:t>
    </dgm:pt>
    <dgm:pt modelId="{4C7A882F-55BD-4ADA-947E-78AD73801CB4}" type="sibTrans" cxnId="{9D51F8CA-53F4-4395-B052-9E47D66DF2E2}">
      <dgm:prSet/>
      <dgm:spPr/>
      <dgm:t>
        <a:bodyPr/>
        <a:lstStyle/>
        <a:p>
          <a:endParaRPr lang="en-US"/>
        </a:p>
      </dgm:t>
    </dgm:pt>
    <dgm:pt modelId="{924911EF-3718-43C0-9B10-AE7E80F2D776}">
      <dgm:prSet phldrT="[Text]" custT="1"/>
      <dgm:spPr>
        <a:solidFill>
          <a:srgbClr val="C877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Brands/ Branding</a:t>
          </a:r>
          <a:endParaRPr lang="en-US" sz="1800" b="1" dirty="0">
            <a:latin typeface="Arial Narrow" panose="020B0606020202030204" pitchFamily="34" charset="0"/>
          </a:endParaRPr>
        </a:p>
      </dgm:t>
    </dgm:pt>
    <dgm:pt modelId="{9FF8DFEE-7232-4103-9417-335438D7D310}" type="parTrans" cxnId="{D369DFA1-3F62-45F0-8DEC-AA12140FC2FC}">
      <dgm:prSet/>
      <dgm:spPr/>
      <dgm:t>
        <a:bodyPr/>
        <a:lstStyle/>
        <a:p>
          <a:endParaRPr lang="en-US"/>
        </a:p>
      </dgm:t>
    </dgm:pt>
    <dgm:pt modelId="{42E49D0F-B507-4C40-8506-56E098DCD1F6}" type="sibTrans" cxnId="{D369DFA1-3F62-45F0-8DEC-AA12140FC2FC}">
      <dgm:prSet/>
      <dgm:spPr/>
      <dgm:t>
        <a:bodyPr/>
        <a:lstStyle/>
        <a:p>
          <a:endParaRPr lang="en-US"/>
        </a:p>
      </dgm:t>
    </dgm:pt>
    <dgm:pt modelId="{D749851F-FA0E-4E1C-B82F-51536C9E1840}">
      <dgm:prSet phldrT="[Text]" custT="1"/>
      <dgm:spPr>
        <a:solidFill>
          <a:srgbClr val="99C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Financial Analysis</a:t>
          </a:r>
          <a:endParaRPr lang="en-US" sz="1800" b="1" dirty="0">
            <a:latin typeface="Arial Narrow" panose="020B0606020202030204" pitchFamily="34" charset="0"/>
          </a:endParaRPr>
        </a:p>
      </dgm:t>
    </dgm:pt>
    <dgm:pt modelId="{A99F2FA4-541F-4D7B-B6F5-A750FFA8F85E}" type="parTrans" cxnId="{472AB698-2F36-486F-955D-4A8AB68B1423}">
      <dgm:prSet/>
      <dgm:spPr/>
      <dgm:t>
        <a:bodyPr/>
        <a:lstStyle/>
        <a:p>
          <a:endParaRPr lang="en-US"/>
        </a:p>
      </dgm:t>
    </dgm:pt>
    <dgm:pt modelId="{DE1CAFAA-9E94-4C28-BA31-14DD8D5FCAD3}" type="sibTrans" cxnId="{472AB698-2F36-486F-955D-4A8AB68B1423}">
      <dgm:prSet/>
      <dgm:spPr/>
      <dgm:t>
        <a:bodyPr/>
        <a:lstStyle/>
        <a:p>
          <a:endParaRPr lang="en-US"/>
        </a:p>
      </dgm:t>
    </dgm:pt>
    <dgm:pt modelId="{68463EA3-7BC9-4D04-926D-ED5D586CB45B}">
      <dgm:prSet phldrT="[Text]" custT="1"/>
      <dgm:spPr>
        <a:solidFill>
          <a:srgbClr val="00C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Data</a:t>
          </a:r>
        </a:p>
        <a:p>
          <a:pPr>
            <a:lnSpc>
              <a:spcPct val="100000"/>
            </a:lnSpc>
            <a:spcAft>
              <a:spcPts val="0"/>
            </a:spcAft>
          </a:pPr>
          <a:r>
            <a:rPr lang="en-US" sz="1800" b="1" dirty="0" smtClean="0">
              <a:latin typeface="Arial Narrow" panose="020B0606020202030204" pitchFamily="34" charset="0"/>
            </a:rPr>
            <a:t> Platforms</a:t>
          </a:r>
          <a:endParaRPr lang="en-US" sz="1800" b="1" dirty="0">
            <a:latin typeface="Arial Narrow" panose="020B0606020202030204" pitchFamily="34" charset="0"/>
          </a:endParaRPr>
        </a:p>
      </dgm:t>
    </dgm:pt>
    <dgm:pt modelId="{BEC2FC17-BA57-48F2-9004-3BC075E5A73F}" type="parTrans" cxnId="{6BCA135F-5411-46C5-9E4C-71FC40D488A7}">
      <dgm:prSet/>
      <dgm:spPr/>
      <dgm:t>
        <a:bodyPr/>
        <a:lstStyle/>
        <a:p>
          <a:endParaRPr lang="en-US"/>
        </a:p>
      </dgm:t>
    </dgm:pt>
    <dgm:pt modelId="{04B1106D-2BB8-40AF-8BCC-7441054B83EE}" type="sibTrans" cxnId="{6BCA135F-5411-46C5-9E4C-71FC40D488A7}">
      <dgm:prSet/>
      <dgm:spPr/>
      <dgm:t>
        <a:bodyPr/>
        <a:lstStyle/>
        <a:p>
          <a:endParaRPr lang="en-US"/>
        </a:p>
      </dgm:t>
    </dgm:pt>
    <dgm:pt modelId="{5280DDE2-5CAE-499A-A76D-E5AFD721B724}">
      <dgm:prSet phldrT="[Text]" custT="1"/>
      <dgm:spPr>
        <a:solidFill>
          <a:srgbClr val="00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Market Research</a:t>
          </a:r>
          <a:endParaRPr lang="en-US" sz="1800" b="1" dirty="0">
            <a:latin typeface="Arial Narrow" panose="020B0606020202030204" pitchFamily="34" charset="0"/>
          </a:endParaRPr>
        </a:p>
      </dgm:t>
    </dgm:pt>
    <dgm:pt modelId="{069BB3BC-4755-4F4A-A0E6-A7A3F30BAE94}" type="parTrans" cxnId="{88E553C8-D1AB-4B9A-9660-B8A0E4FDE915}">
      <dgm:prSet/>
      <dgm:spPr/>
      <dgm:t>
        <a:bodyPr/>
        <a:lstStyle/>
        <a:p>
          <a:endParaRPr lang="en-US"/>
        </a:p>
      </dgm:t>
    </dgm:pt>
    <dgm:pt modelId="{9A38B50E-1CB7-4CD8-B7C1-3473DCD109E9}" type="sibTrans" cxnId="{88E553C8-D1AB-4B9A-9660-B8A0E4FDE915}">
      <dgm:prSet/>
      <dgm:spPr/>
      <dgm:t>
        <a:bodyPr/>
        <a:lstStyle/>
        <a:p>
          <a:endParaRPr lang="en-US"/>
        </a:p>
      </dgm:t>
    </dgm:pt>
    <dgm:pt modelId="{B4A6BB7A-94A2-45EF-BD1A-68EAC2718D45}">
      <dgm:prSet phldrT="[Text]" custT="1"/>
      <dgm:spPr>
        <a:solidFill>
          <a:srgbClr val="00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err="1" smtClean="0">
              <a:latin typeface="Arial Narrow" panose="020B0606020202030204" pitchFamily="34" charset="0"/>
            </a:rPr>
            <a:t>Comm</a:t>
          </a:r>
          <a:r>
            <a:rPr lang="en-US" sz="1800" b="1" dirty="0" smtClean="0">
              <a:latin typeface="Arial Narrow" panose="020B0606020202030204" pitchFamily="34" charset="0"/>
            </a:rPr>
            <a:t> Strategy</a:t>
          </a:r>
          <a:endParaRPr lang="en-US" sz="1800" b="1" dirty="0">
            <a:latin typeface="Arial Narrow" panose="020B0606020202030204" pitchFamily="34" charset="0"/>
          </a:endParaRPr>
        </a:p>
      </dgm:t>
    </dgm:pt>
    <dgm:pt modelId="{027B6C8E-7D6C-48CA-974E-CA74DA485286}" type="parTrans" cxnId="{F7ECDC92-6DDF-4CB9-BF10-22924D722858}">
      <dgm:prSet/>
      <dgm:spPr/>
      <dgm:t>
        <a:bodyPr/>
        <a:lstStyle/>
        <a:p>
          <a:endParaRPr lang="en-US"/>
        </a:p>
      </dgm:t>
    </dgm:pt>
    <dgm:pt modelId="{70F5E47D-31EF-4EBF-A20C-B8B90F435339}" type="sibTrans" cxnId="{F7ECDC92-6DDF-4CB9-BF10-22924D722858}">
      <dgm:prSet/>
      <dgm:spPr/>
      <dgm:t>
        <a:bodyPr/>
        <a:lstStyle/>
        <a:p>
          <a:endParaRPr lang="en-US"/>
        </a:p>
      </dgm:t>
    </dgm:pt>
    <dgm:pt modelId="{1FE19D00-EC6D-44FE-847D-2AC9EBDFD3F2}">
      <dgm:prSet phldrT="[Text]" custT="1"/>
      <dgm:spPr>
        <a:solidFill>
          <a:srgbClr val="6666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Media </a:t>
          </a:r>
          <a:r>
            <a:rPr lang="en-US" sz="1800" b="1" dirty="0" err="1" smtClean="0">
              <a:latin typeface="Arial Narrow" panose="020B0606020202030204" pitchFamily="34" charset="0"/>
            </a:rPr>
            <a:t>Mgmt</a:t>
          </a:r>
          <a:endParaRPr lang="en-US" sz="1800" b="1" dirty="0">
            <a:latin typeface="Arial Narrow" panose="020B0606020202030204" pitchFamily="34" charset="0"/>
          </a:endParaRPr>
        </a:p>
      </dgm:t>
    </dgm:pt>
    <dgm:pt modelId="{6B7EFE36-D194-4D09-88DE-B6E2167A4B98}" type="parTrans" cxnId="{AE13A1AD-7ECA-46AE-B631-608A7C89B05D}">
      <dgm:prSet/>
      <dgm:spPr/>
      <dgm:t>
        <a:bodyPr/>
        <a:lstStyle/>
        <a:p>
          <a:endParaRPr lang="en-US"/>
        </a:p>
      </dgm:t>
    </dgm:pt>
    <dgm:pt modelId="{67AFBE4E-A2EA-495E-B7D8-98B706DB6353}" type="sibTrans" cxnId="{AE13A1AD-7ECA-46AE-B631-608A7C89B05D}">
      <dgm:prSet/>
      <dgm:spPr/>
      <dgm:t>
        <a:bodyPr/>
        <a:lstStyle/>
        <a:p>
          <a:endParaRPr lang="en-US"/>
        </a:p>
      </dgm:t>
    </dgm:pt>
    <dgm:pt modelId="{E8FEFE55-01B2-446C-9FC4-E6AA9C073E26}">
      <dgm:prSet phldrT="[Text]" custT="1"/>
      <dgm:spPr>
        <a:solidFill>
          <a:srgbClr val="9966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Consumer Insights</a:t>
          </a:r>
          <a:endParaRPr lang="en-US" sz="1800" b="1" dirty="0">
            <a:latin typeface="Arial Narrow" panose="020B0606020202030204" pitchFamily="34" charset="0"/>
          </a:endParaRPr>
        </a:p>
      </dgm:t>
    </dgm:pt>
    <dgm:pt modelId="{9B139923-B9C6-47E8-82F3-A70786EF7777}" type="parTrans" cxnId="{2CE899EB-5341-45B9-9F69-7A86BD3C3C75}">
      <dgm:prSet/>
      <dgm:spPr/>
      <dgm:t>
        <a:bodyPr/>
        <a:lstStyle/>
        <a:p>
          <a:endParaRPr lang="en-US"/>
        </a:p>
      </dgm:t>
    </dgm:pt>
    <dgm:pt modelId="{972D8C97-970E-424E-B8D3-CE841CDE2AA5}" type="sibTrans" cxnId="{2CE899EB-5341-45B9-9F69-7A86BD3C3C75}">
      <dgm:prSet/>
      <dgm:spPr/>
      <dgm:t>
        <a:bodyPr/>
        <a:lstStyle/>
        <a:p>
          <a:endParaRPr lang="en-US"/>
        </a:p>
      </dgm:t>
    </dgm:pt>
    <dgm:pt modelId="{8916350C-E715-46A8-8438-3772F21D3CF7}">
      <dgm:prSet phldrT="[Text]" custT="1"/>
      <dgm:spPr>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Data Analytics</a:t>
          </a:r>
          <a:endParaRPr lang="en-US" sz="1800" b="1" dirty="0">
            <a:latin typeface="Arial Narrow" panose="020B0606020202030204" pitchFamily="34" charset="0"/>
          </a:endParaRPr>
        </a:p>
      </dgm:t>
    </dgm:pt>
    <dgm:pt modelId="{8FC61FB4-8A06-427F-A437-B0E94A19B10A}" type="parTrans" cxnId="{7978C26E-0189-4F4D-80A1-A93888F2740F}">
      <dgm:prSet/>
      <dgm:spPr/>
      <dgm:t>
        <a:bodyPr/>
        <a:lstStyle/>
        <a:p>
          <a:endParaRPr lang="en-US"/>
        </a:p>
      </dgm:t>
    </dgm:pt>
    <dgm:pt modelId="{814032FA-7BBB-42E1-BCC4-EFB941DCD7A6}" type="sibTrans" cxnId="{7978C26E-0189-4F4D-80A1-A93888F2740F}">
      <dgm:prSet/>
      <dgm:spPr/>
      <dgm:t>
        <a:bodyPr/>
        <a:lstStyle/>
        <a:p>
          <a:endParaRPr lang="en-US"/>
        </a:p>
      </dgm:t>
    </dgm:pt>
    <dgm:pt modelId="{E2C94083-03B8-4101-907A-79CA24EA12CA}">
      <dgm:prSet phldrT="[Text]" custT="1"/>
      <dgm:spPr>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Content </a:t>
          </a:r>
          <a:r>
            <a:rPr lang="en-US" sz="1800" b="1" dirty="0" err="1" smtClean="0">
              <a:latin typeface="Arial Narrow" panose="020B0606020202030204" pitchFamily="34" charset="0"/>
            </a:rPr>
            <a:t>Mgmt</a:t>
          </a:r>
          <a:endParaRPr lang="en-US" sz="1800" b="1" dirty="0">
            <a:latin typeface="Arial Narrow" panose="020B0606020202030204" pitchFamily="34" charset="0"/>
          </a:endParaRPr>
        </a:p>
      </dgm:t>
    </dgm:pt>
    <dgm:pt modelId="{F2E29906-D658-4BC3-8E5A-65F963522E48}" type="parTrans" cxnId="{599AD05B-748B-44C4-8254-1EA44C4E3E23}">
      <dgm:prSet/>
      <dgm:spPr/>
      <dgm:t>
        <a:bodyPr/>
        <a:lstStyle/>
        <a:p>
          <a:endParaRPr lang="en-US"/>
        </a:p>
      </dgm:t>
    </dgm:pt>
    <dgm:pt modelId="{B4CC0388-789B-4FEA-94DB-07A71C30622A}" type="sibTrans" cxnId="{599AD05B-748B-44C4-8254-1EA44C4E3E23}">
      <dgm:prSet/>
      <dgm:spPr/>
      <dgm:t>
        <a:bodyPr/>
        <a:lstStyle/>
        <a:p>
          <a:endParaRPr lang="en-US"/>
        </a:p>
      </dgm:t>
    </dgm:pt>
    <dgm:pt modelId="{7876DC5F-B167-4257-BA7F-D7001F6885F3}">
      <dgm:prSet phldrT="[Text]" custT="1"/>
      <dgm:spPr>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spcAft>
              <a:spcPts val="0"/>
            </a:spcAft>
          </a:pPr>
          <a:r>
            <a:rPr lang="en-US" sz="1800" b="1" dirty="0" smtClean="0">
              <a:latin typeface="Arial Narrow" panose="020B0606020202030204" pitchFamily="34" charset="0"/>
            </a:rPr>
            <a:t>Marketing </a:t>
          </a:r>
          <a:r>
            <a:rPr lang="en-US" sz="1800" b="1" dirty="0" err="1" smtClean="0">
              <a:latin typeface="Arial Narrow" panose="020B0606020202030204" pitchFamily="34" charset="0"/>
            </a:rPr>
            <a:t>Mgmt</a:t>
          </a:r>
          <a:endParaRPr lang="en-US" sz="1800" b="1" dirty="0">
            <a:latin typeface="Arial Narrow" panose="020B0606020202030204" pitchFamily="34" charset="0"/>
          </a:endParaRPr>
        </a:p>
      </dgm:t>
    </dgm:pt>
    <dgm:pt modelId="{EBE83D96-E4BE-4EEF-9F4B-48EF508D8EE9}" type="parTrans" cxnId="{B78DAE7B-DFAE-4AF1-B73D-1DC0FC8A9650}">
      <dgm:prSet/>
      <dgm:spPr/>
      <dgm:t>
        <a:bodyPr/>
        <a:lstStyle/>
        <a:p>
          <a:endParaRPr lang="en-US"/>
        </a:p>
      </dgm:t>
    </dgm:pt>
    <dgm:pt modelId="{4EBF5402-A3C4-4630-8EB9-3ABCBB36DF2A}" type="sibTrans" cxnId="{B78DAE7B-DFAE-4AF1-B73D-1DC0FC8A9650}">
      <dgm:prSet/>
      <dgm:spPr/>
      <dgm:t>
        <a:bodyPr/>
        <a:lstStyle/>
        <a:p>
          <a:endParaRPr lang="en-US"/>
        </a:p>
      </dgm:t>
    </dgm:pt>
    <dgm:pt modelId="{C1BAC184-AA23-4D12-9651-16EBF12F728E}" type="pres">
      <dgm:prSet presAssocID="{DAF8C6F5-4F21-493B-9E1E-54F87522211A}" presName="cycle" presStyleCnt="0">
        <dgm:presLayoutVars>
          <dgm:chMax val="1"/>
          <dgm:dir/>
          <dgm:animLvl val="ctr"/>
          <dgm:resizeHandles val="exact"/>
        </dgm:presLayoutVars>
      </dgm:prSet>
      <dgm:spPr/>
      <dgm:t>
        <a:bodyPr/>
        <a:lstStyle/>
        <a:p>
          <a:endParaRPr lang="en-US"/>
        </a:p>
      </dgm:t>
    </dgm:pt>
    <dgm:pt modelId="{B5494ACA-095A-4F2D-BCD2-6686A78740E0}" type="pres">
      <dgm:prSet presAssocID="{44DF8CFF-BA91-4511-9C8F-3C7ADAEFF566}" presName="centerShape" presStyleLbl="node0" presStyleIdx="0" presStyleCnt="1" custScaleX="291574" custScaleY="230226"/>
      <dgm:spPr/>
      <dgm:t>
        <a:bodyPr/>
        <a:lstStyle/>
        <a:p>
          <a:endParaRPr lang="en-US"/>
        </a:p>
      </dgm:t>
    </dgm:pt>
    <dgm:pt modelId="{2F902CD6-0C7A-4733-8FFD-7018F3079A76}" type="pres">
      <dgm:prSet presAssocID="{9FF8DFEE-7232-4103-9417-335438D7D310}" presName="Name9" presStyleLbl="parChTrans1D2" presStyleIdx="0" presStyleCnt="10"/>
      <dgm:spPr/>
      <dgm:t>
        <a:bodyPr/>
        <a:lstStyle/>
        <a:p>
          <a:endParaRPr lang="en-US"/>
        </a:p>
      </dgm:t>
    </dgm:pt>
    <dgm:pt modelId="{B9BDC026-4543-4116-A59D-775D3D3D5252}" type="pres">
      <dgm:prSet presAssocID="{9FF8DFEE-7232-4103-9417-335438D7D310}" presName="connTx" presStyleLbl="parChTrans1D2" presStyleIdx="0" presStyleCnt="10"/>
      <dgm:spPr/>
      <dgm:t>
        <a:bodyPr/>
        <a:lstStyle/>
        <a:p>
          <a:endParaRPr lang="en-US"/>
        </a:p>
      </dgm:t>
    </dgm:pt>
    <dgm:pt modelId="{4D3611BD-73E8-4EC2-BFB7-8A979FBF0774}" type="pres">
      <dgm:prSet presAssocID="{924911EF-3718-43C0-9B10-AE7E80F2D776}" presName="node" presStyleLbl="node1" presStyleIdx="0" presStyleCnt="10" custScaleX="131334">
        <dgm:presLayoutVars>
          <dgm:bulletEnabled val="1"/>
        </dgm:presLayoutVars>
      </dgm:prSet>
      <dgm:spPr/>
      <dgm:t>
        <a:bodyPr/>
        <a:lstStyle/>
        <a:p>
          <a:endParaRPr lang="en-US"/>
        </a:p>
      </dgm:t>
    </dgm:pt>
    <dgm:pt modelId="{3B8EFFA4-CB49-47EF-9778-D6B04938D62D}" type="pres">
      <dgm:prSet presAssocID="{A99F2FA4-541F-4D7B-B6F5-A750FFA8F85E}" presName="Name9" presStyleLbl="parChTrans1D2" presStyleIdx="1" presStyleCnt="10"/>
      <dgm:spPr/>
      <dgm:t>
        <a:bodyPr/>
        <a:lstStyle/>
        <a:p>
          <a:endParaRPr lang="en-US"/>
        </a:p>
      </dgm:t>
    </dgm:pt>
    <dgm:pt modelId="{B1FA726E-D38D-45B1-BBFD-D489FE0550A9}" type="pres">
      <dgm:prSet presAssocID="{A99F2FA4-541F-4D7B-B6F5-A750FFA8F85E}" presName="connTx" presStyleLbl="parChTrans1D2" presStyleIdx="1" presStyleCnt="10"/>
      <dgm:spPr/>
      <dgm:t>
        <a:bodyPr/>
        <a:lstStyle/>
        <a:p>
          <a:endParaRPr lang="en-US"/>
        </a:p>
      </dgm:t>
    </dgm:pt>
    <dgm:pt modelId="{8D6FDE31-5CEA-43A2-93B3-89427899091C}" type="pres">
      <dgm:prSet presAssocID="{D749851F-FA0E-4E1C-B82F-51536C9E1840}" presName="node" presStyleLbl="node1" presStyleIdx="1" presStyleCnt="10" custScaleX="131334">
        <dgm:presLayoutVars>
          <dgm:bulletEnabled val="1"/>
        </dgm:presLayoutVars>
      </dgm:prSet>
      <dgm:spPr/>
      <dgm:t>
        <a:bodyPr/>
        <a:lstStyle/>
        <a:p>
          <a:endParaRPr lang="en-US"/>
        </a:p>
      </dgm:t>
    </dgm:pt>
    <dgm:pt modelId="{6451C6B3-95B6-49B2-8DC0-C9F4EBA92143}" type="pres">
      <dgm:prSet presAssocID="{BEC2FC17-BA57-48F2-9004-3BC075E5A73F}" presName="Name9" presStyleLbl="parChTrans1D2" presStyleIdx="2" presStyleCnt="10"/>
      <dgm:spPr/>
      <dgm:t>
        <a:bodyPr/>
        <a:lstStyle/>
        <a:p>
          <a:endParaRPr lang="en-US"/>
        </a:p>
      </dgm:t>
    </dgm:pt>
    <dgm:pt modelId="{EBDAD3E2-96C3-42EA-8ACD-028296ADC01C}" type="pres">
      <dgm:prSet presAssocID="{BEC2FC17-BA57-48F2-9004-3BC075E5A73F}" presName="connTx" presStyleLbl="parChTrans1D2" presStyleIdx="2" presStyleCnt="10"/>
      <dgm:spPr/>
      <dgm:t>
        <a:bodyPr/>
        <a:lstStyle/>
        <a:p>
          <a:endParaRPr lang="en-US"/>
        </a:p>
      </dgm:t>
    </dgm:pt>
    <dgm:pt modelId="{8B502C32-A011-4DE5-8855-11286DBB9F1E}" type="pres">
      <dgm:prSet presAssocID="{68463EA3-7BC9-4D04-926D-ED5D586CB45B}" presName="node" presStyleLbl="node1" presStyleIdx="2" presStyleCnt="10" custScaleX="164047" custRadScaleRad="110484" custRadScaleInc="9767">
        <dgm:presLayoutVars>
          <dgm:bulletEnabled val="1"/>
        </dgm:presLayoutVars>
      </dgm:prSet>
      <dgm:spPr/>
      <dgm:t>
        <a:bodyPr/>
        <a:lstStyle/>
        <a:p>
          <a:endParaRPr lang="en-US"/>
        </a:p>
      </dgm:t>
    </dgm:pt>
    <dgm:pt modelId="{8BF2252F-8ABC-42AE-9441-D253B55BA130}" type="pres">
      <dgm:prSet presAssocID="{069BB3BC-4755-4F4A-A0E6-A7A3F30BAE94}" presName="Name9" presStyleLbl="parChTrans1D2" presStyleIdx="3" presStyleCnt="10"/>
      <dgm:spPr/>
      <dgm:t>
        <a:bodyPr/>
        <a:lstStyle/>
        <a:p>
          <a:endParaRPr lang="en-US"/>
        </a:p>
      </dgm:t>
    </dgm:pt>
    <dgm:pt modelId="{9E251DDF-2834-460D-A70C-62CD1D202204}" type="pres">
      <dgm:prSet presAssocID="{069BB3BC-4755-4F4A-A0E6-A7A3F30BAE94}" presName="connTx" presStyleLbl="parChTrans1D2" presStyleIdx="3" presStyleCnt="10"/>
      <dgm:spPr/>
      <dgm:t>
        <a:bodyPr/>
        <a:lstStyle/>
        <a:p>
          <a:endParaRPr lang="en-US"/>
        </a:p>
      </dgm:t>
    </dgm:pt>
    <dgm:pt modelId="{2A24CA94-74A4-4BB0-8F7D-E5AAF1F90582}" type="pres">
      <dgm:prSet presAssocID="{5280DDE2-5CAE-499A-A76D-E5AFD721B724}" presName="node" presStyleLbl="node1" presStyleIdx="3" presStyleCnt="10" custScaleX="131334" custRadScaleRad="107519" custRadScaleInc="-7206">
        <dgm:presLayoutVars>
          <dgm:bulletEnabled val="1"/>
        </dgm:presLayoutVars>
      </dgm:prSet>
      <dgm:spPr/>
      <dgm:t>
        <a:bodyPr/>
        <a:lstStyle/>
        <a:p>
          <a:endParaRPr lang="en-US"/>
        </a:p>
      </dgm:t>
    </dgm:pt>
    <dgm:pt modelId="{31615BB0-68E7-4FE6-A8B2-244F4BE8FCA3}" type="pres">
      <dgm:prSet presAssocID="{027B6C8E-7D6C-48CA-974E-CA74DA485286}" presName="Name9" presStyleLbl="parChTrans1D2" presStyleIdx="4" presStyleCnt="10"/>
      <dgm:spPr/>
      <dgm:t>
        <a:bodyPr/>
        <a:lstStyle/>
        <a:p>
          <a:endParaRPr lang="en-US"/>
        </a:p>
      </dgm:t>
    </dgm:pt>
    <dgm:pt modelId="{C3E8E200-C779-4D9A-89E0-C54DE88908EA}" type="pres">
      <dgm:prSet presAssocID="{027B6C8E-7D6C-48CA-974E-CA74DA485286}" presName="connTx" presStyleLbl="parChTrans1D2" presStyleIdx="4" presStyleCnt="10"/>
      <dgm:spPr/>
      <dgm:t>
        <a:bodyPr/>
        <a:lstStyle/>
        <a:p>
          <a:endParaRPr lang="en-US"/>
        </a:p>
      </dgm:t>
    </dgm:pt>
    <dgm:pt modelId="{CC291AF9-20EA-4276-B074-3DE5B7645B11}" type="pres">
      <dgm:prSet presAssocID="{B4A6BB7A-94A2-45EF-BD1A-68EAC2718D45}" presName="node" presStyleLbl="node1" presStyleIdx="4" presStyleCnt="10" custScaleX="131334">
        <dgm:presLayoutVars>
          <dgm:bulletEnabled val="1"/>
        </dgm:presLayoutVars>
      </dgm:prSet>
      <dgm:spPr/>
      <dgm:t>
        <a:bodyPr/>
        <a:lstStyle/>
        <a:p>
          <a:endParaRPr lang="en-US"/>
        </a:p>
      </dgm:t>
    </dgm:pt>
    <dgm:pt modelId="{523DDA8C-D568-4EF7-B473-E45216DD7097}" type="pres">
      <dgm:prSet presAssocID="{6B7EFE36-D194-4D09-88DE-B6E2167A4B98}" presName="Name9" presStyleLbl="parChTrans1D2" presStyleIdx="5" presStyleCnt="10"/>
      <dgm:spPr/>
      <dgm:t>
        <a:bodyPr/>
        <a:lstStyle/>
        <a:p>
          <a:endParaRPr lang="en-US"/>
        </a:p>
      </dgm:t>
    </dgm:pt>
    <dgm:pt modelId="{13AA1764-6E88-4907-94A0-E4F6EF1DD9B1}" type="pres">
      <dgm:prSet presAssocID="{6B7EFE36-D194-4D09-88DE-B6E2167A4B98}" presName="connTx" presStyleLbl="parChTrans1D2" presStyleIdx="5" presStyleCnt="10"/>
      <dgm:spPr/>
      <dgm:t>
        <a:bodyPr/>
        <a:lstStyle/>
        <a:p>
          <a:endParaRPr lang="en-US"/>
        </a:p>
      </dgm:t>
    </dgm:pt>
    <dgm:pt modelId="{1B6C62BD-B6EB-4A0C-A7E5-3DFD8512227A}" type="pres">
      <dgm:prSet presAssocID="{1FE19D00-EC6D-44FE-847D-2AC9EBDFD3F2}" presName="node" presStyleLbl="node1" presStyleIdx="5" presStyleCnt="10" custScaleX="131334">
        <dgm:presLayoutVars>
          <dgm:bulletEnabled val="1"/>
        </dgm:presLayoutVars>
      </dgm:prSet>
      <dgm:spPr/>
      <dgm:t>
        <a:bodyPr/>
        <a:lstStyle/>
        <a:p>
          <a:endParaRPr lang="en-US"/>
        </a:p>
      </dgm:t>
    </dgm:pt>
    <dgm:pt modelId="{0C31179D-514F-4568-AF2F-E6A4494316B8}" type="pres">
      <dgm:prSet presAssocID="{9B139923-B9C6-47E8-82F3-A70786EF7777}" presName="Name9" presStyleLbl="parChTrans1D2" presStyleIdx="6" presStyleCnt="10"/>
      <dgm:spPr/>
      <dgm:t>
        <a:bodyPr/>
        <a:lstStyle/>
        <a:p>
          <a:endParaRPr lang="en-US"/>
        </a:p>
      </dgm:t>
    </dgm:pt>
    <dgm:pt modelId="{32CC01BB-E4FE-4666-94BC-C629261C0373}" type="pres">
      <dgm:prSet presAssocID="{9B139923-B9C6-47E8-82F3-A70786EF7777}" presName="connTx" presStyleLbl="parChTrans1D2" presStyleIdx="6" presStyleCnt="10"/>
      <dgm:spPr/>
      <dgm:t>
        <a:bodyPr/>
        <a:lstStyle/>
        <a:p>
          <a:endParaRPr lang="en-US"/>
        </a:p>
      </dgm:t>
    </dgm:pt>
    <dgm:pt modelId="{7951411D-FE7D-4329-83EC-9D4EBC51B160}" type="pres">
      <dgm:prSet presAssocID="{E8FEFE55-01B2-446C-9FC4-E6AA9C073E26}" presName="node" presStyleLbl="node1" presStyleIdx="6" presStyleCnt="10" custScaleX="164009" custRadScaleRad="103583" custRadScaleInc="19958">
        <dgm:presLayoutVars>
          <dgm:bulletEnabled val="1"/>
        </dgm:presLayoutVars>
      </dgm:prSet>
      <dgm:spPr/>
      <dgm:t>
        <a:bodyPr/>
        <a:lstStyle/>
        <a:p>
          <a:endParaRPr lang="en-US"/>
        </a:p>
      </dgm:t>
    </dgm:pt>
    <dgm:pt modelId="{EECB14C8-8A05-4BEE-887B-2B7253E45C42}" type="pres">
      <dgm:prSet presAssocID="{8FC61FB4-8A06-427F-A437-B0E94A19B10A}" presName="Name9" presStyleLbl="parChTrans1D2" presStyleIdx="7" presStyleCnt="10"/>
      <dgm:spPr/>
      <dgm:t>
        <a:bodyPr/>
        <a:lstStyle/>
        <a:p>
          <a:endParaRPr lang="en-US"/>
        </a:p>
      </dgm:t>
    </dgm:pt>
    <dgm:pt modelId="{F9006DD1-B261-46BE-8A3D-C59BC9BC7F47}" type="pres">
      <dgm:prSet presAssocID="{8FC61FB4-8A06-427F-A437-B0E94A19B10A}" presName="connTx" presStyleLbl="parChTrans1D2" presStyleIdx="7" presStyleCnt="10"/>
      <dgm:spPr/>
      <dgm:t>
        <a:bodyPr/>
        <a:lstStyle/>
        <a:p>
          <a:endParaRPr lang="en-US"/>
        </a:p>
      </dgm:t>
    </dgm:pt>
    <dgm:pt modelId="{CCC6B8BA-BCAC-4192-9012-6A8AFF05FB86}" type="pres">
      <dgm:prSet presAssocID="{8916350C-E715-46A8-8438-3772F21D3CF7}" presName="node" presStyleLbl="node1" presStyleIdx="7" presStyleCnt="10" custScaleX="131334">
        <dgm:presLayoutVars>
          <dgm:bulletEnabled val="1"/>
        </dgm:presLayoutVars>
      </dgm:prSet>
      <dgm:spPr/>
      <dgm:t>
        <a:bodyPr/>
        <a:lstStyle/>
        <a:p>
          <a:endParaRPr lang="en-US"/>
        </a:p>
      </dgm:t>
    </dgm:pt>
    <dgm:pt modelId="{355386D9-D662-4FD1-83ED-869F41B7BD4C}" type="pres">
      <dgm:prSet presAssocID="{F2E29906-D658-4BC3-8E5A-65F963522E48}" presName="Name9" presStyleLbl="parChTrans1D2" presStyleIdx="8" presStyleCnt="10"/>
      <dgm:spPr/>
      <dgm:t>
        <a:bodyPr/>
        <a:lstStyle/>
        <a:p>
          <a:endParaRPr lang="en-US"/>
        </a:p>
      </dgm:t>
    </dgm:pt>
    <dgm:pt modelId="{2F788F4D-31F4-42F7-A333-53F5A98AB17F}" type="pres">
      <dgm:prSet presAssocID="{F2E29906-D658-4BC3-8E5A-65F963522E48}" presName="connTx" presStyleLbl="parChTrans1D2" presStyleIdx="8" presStyleCnt="10"/>
      <dgm:spPr/>
      <dgm:t>
        <a:bodyPr/>
        <a:lstStyle/>
        <a:p>
          <a:endParaRPr lang="en-US"/>
        </a:p>
      </dgm:t>
    </dgm:pt>
    <dgm:pt modelId="{DE8C6D98-59ED-40C9-A4C4-230E63403A53}" type="pres">
      <dgm:prSet presAssocID="{E2C94083-03B8-4101-907A-79CA24EA12CA}" presName="node" presStyleLbl="node1" presStyleIdx="8" presStyleCnt="10" custScaleX="131334">
        <dgm:presLayoutVars>
          <dgm:bulletEnabled val="1"/>
        </dgm:presLayoutVars>
      </dgm:prSet>
      <dgm:spPr/>
      <dgm:t>
        <a:bodyPr/>
        <a:lstStyle/>
        <a:p>
          <a:endParaRPr lang="en-US"/>
        </a:p>
      </dgm:t>
    </dgm:pt>
    <dgm:pt modelId="{9C865D14-9900-47E6-AEDA-07130E883809}" type="pres">
      <dgm:prSet presAssocID="{EBE83D96-E4BE-4EEF-9F4B-48EF508D8EE9}" presName="Name9" presStyleLbl="parChTrans1D2" presStyleIdx="9" presStyleCnt="10"/>
      <dgm:spPr/>
      <dgm:t>
        <a:bodyPr/>
        <a:lstStyle/>
        <a:p>
          <a:endParaRPr lang="en-US"/>
        </a:p>
      </dgm:t>
    </dgm:pt>
    <dgm:pt modelId="{69B03E1A-8FE0-4D36-BE45-70642EA7CA42}" type="pres">
      <dgm:prSet presAssocID="{EBE83D96-E4BE-4EEF-9F4B-48EF508D8EE9}" presName="connTx" presStyleLbl="parChTrans1D2" presStyleIdx="9" presStyleCnt="10"/>
      <dgm:spPr/>
      <dgm:t>
        <a:bodyPr/>
        <a:lstStyle/>
        <a:p>
          <a:endParaRPr lang="en-US"/>
        </a:p>
      </dgm:t>
    </dgm:pt>
    <dgm:pt modelId="{2B14DC72-25B2-4956-B107-6D63C7899C50}" type="pres">
      <dgm:prSet presAssocID="{7876DC5F-B167-4257-BA7F-D7001F6885F3}" presName="node" presStyleLbl="node1" presStyleIdx="9" presStyleCnt="10" custScaleX="131334">
        <dgm:presLayoutVars>
          <dgm:bulletEnabled val="1"/>
        </dgm:presLayoutVars>
      </dgm:prSet>
      <dgm:spPr/>
      <dgm:t>
        <a:bodyPr/>
        <a:lstStyle/>
        <a:p>
          <a:endParaRPr lang="en-US"/>
        </a:p>
      </dgm:t>
    </dgm:pt>
  </dgm:ptLst>
  <dgm:cxnLst>
    <dgm:cxn modelId="{C9CA2047-46BB-4521-A4B4-DFABD5560B89}" type="presOf" srcId="{DAF8C6F5-4F21-493B-9E1E-54F87522211A}" destId="{C1BAC184-AA23-4D12-9651-16EBF12F728E}" srcOrd="0" destOrd="0" presId="urn:microsoft.com/office/officeart/2005/8/layout/radial1"/>
    <dgm:cxn modelId="{FE9B0CAA-E517-4143-838C-98110D5E511B}" type="presOf" srcId="{BEC2FC17-BA57-48F2-9004-3BC075E5A73F}" destId="{6451C6B3-95B6-49B2-8DC0-C9F4EBA92143}" srcOrd="0" destOrd="0" presId="urn:microsoft.com/office/officeart/2005/8/layout/radial1"/>
    <dgm:cxn modelId="{5721C20E-35FE-4964-9F97-A15DE250D5CC}" type="presOf" srcId="{E2C94083-03B8-4101-907A-79CA24EA12CA}" destId="{DE8C6D98-59ED-40C9-A4C4-230E63403A53}" srcOrd="0" destOrd="0" presId="urn:microsoft.com/office/officeart/2005/8/layout/radial1"/>
    <dgm:cxn modelId="{26415033-02C4-40C6-A615-6595BF58F909}" type="presOf" srcId="{1FE19D00-EC6D-44FE-847D-2AC9EBDFD3F2}" destId="{1B6C62BD-B6EB-4A0C-A7E5-3DFD8512227A}" srcOrd="0" destOrd="0" presId="urn:microsoft.com/office/officeart/2005/8/layout/radial1"/>
    <dgm:cxn modelId="{2CE899EB-5341-45B9-9F69-7A86BD3C3C75}" srcId="{44DF8CFF-BA91-4511-9C8F-3C7ADAEFF566}" destId="{E8FEFE55-01B2-446C-9FC4-E6AA9C073E26}" srcOrd="6" destOrd="0" parTransId="{9B139923-B9C6-47E8-82F3-A70786EF7777}" sibTransId="{972D8C97-970E-424E-B8D3-CE841CDE2AA5}"/>
    <dgm:cxn modelId="{CA643975-D39E-4A6A-BFE3-2FBCE5236C75}" type="presOf" srcId="{BEC2FC17-BA57-48F2-9004-3BC075E5A73F}" destId="{EBDAD3E2-96C3-42EA-8ACD-028296ADC01C}" srcOrd="1" destOrd="0" presId="urn:microsoft.com/office/officeart/2005/8/layout/radial1"/>
    <dgm:cxn modelId="{E1F69E71-CFDB-4E67-B6A5-1D5EA4B94237}" type="presOf" srcId="{027B6C8E-7D6C-48CA-974E-CA74DA485286}" destId="{C3E8E200-C779-4D9A-89E0-C54DE88908EA}" srcOrd="1" destOrd="0" presId="urn:microsoft.com/office/officeart/2005/8/layout/radial1"/>
    <dgm:cxn modelId="{9D51F8CA-53F4-4395-B052-9E47D66DF2E2}" srcId="{DAF8C6F5-4F21-493B-9E1E-54F87522211A}" destId="{44DF8CFF-BA91-4511-9C8F-3C7ADAEFF566}" srcOrd="0" destOrd="0" parTransId="{31F9EE5B-77B8-492A-977A-3F816CBCF8DB}" sibTransId="{4C7A882F-55BD-4ADA-947E-78AD73801CB4}"/>
    <dgm:cxn modelId="{FD60D6A0-1BC0-4D58-9C16-B539908B8AD9}" type="presOf" srcId="{F2E29906-D658-4BC3-8E5A-65F963522E48}" destId="{2F788F4D-31F4-42F7-A333-53F5A98AB17F}" srcOrd="1" destOrd="0" presId="urn:microsoft.com/office/officeart/2005/8/layout/radial1"/>
    <dgm:cxn modelId="{951E5A02-4374-48C4-9C77-E37886081386}" type="presOf" srcId="{924911EF-3718-43C0-9B10-AE7E80F2D776}" destId="{4D3611BD-73E8-4EC2-BFB7-8A979FBF0774}" srcOrd="0" destOrd="0" presId="urn:microsoft.com/office/officeart/2005/8/layout/radial1"/>
    <dgm:cxn modelId="{B78DAE7B-DFAE-4AF1-B73D-1DC0FC8A9650}" srcId="{44DF8CFF-BA91-4511-9C8F-3C7ADAEFF566}" destId="{7876DC5F-B167-4257-BA7F-D7001F6885F3}" srcOrd="9" destOrd="0" parTransId="{EBE83D96-E4BE-4EEF-9F4B-48EF508D8EE9}" sibTransId="{4EBF5402-A3C4-4630-8EB9-3ABCBB36DF2A}"/>
    <dgm:cxn modelId="{7978C26E-0189-4F4D-80A1-A93888F2740F}" srcId="{44DF8CFF-BA91-4511-9C8F-3C7ADAEFF566}" destId="{8916350C-E715-46A8-8438-3772F21D3CF7}" srcOrd="7" destOrd="0" parTransId="{8FC61FB4-8A06-427F-A437-B0E94A19B10A}" sibTransId="{814032FA-7BBB-42E1-BCC4-EFB941DCD7A6}"/>
    <dgm:cxn modelId="{B4FC0196-65C3-4BF4-9084-84717D469EA4}" type="presOf" srcId="{E8FEFE55-01B2-446C-9FC4-E6AA9C073E26}" destId="{7951411D-FE7D-4329-83EC-9D4EBC51B160}" srcOrd="0" destOrd="0" presId="urn:microsoft.com/office/officeart/2005/8/layout/radial1"/>
    <dgm:cxn modelId="{AA1CDA16-7650-4189-BB0F-B03F8A6EC631}" type="presOf" srcId="{6B7EFE36-D194-4D09-88DE-B6E2167A4B98}" destId="{13AA1764-6E88-4907-94A0-E4F6EF1DD9B1}" srcOrd="1" destOrd="0" presId="urn:microsoft.com/office/officeart/2005/8/layout/radial1"/>
    <dgm:cxn modelId="{815EDAD6-07C8-46A8-B2A8-D9476FA83F16}" type="presOf" srcId="{027B6C8E-7D6C-48CA-974E-CA74DA485286}" destId="{31615BB0-68E7-4FE6-A8B2-244F4BE8FCA3}" srcOrd="0" destOrd="0" presId="urn:microsoft.com/office/officeart/2005/8/layout/radial1"/>
    <dgm:cxn modelId="{010A1B34-CD1E-4CA4-ABB0-376616B1BEDC}" type="presOf" srcId="{A99F2FA4-541F-4D7B-B6F5-A750FFA8F85E}" destId="{B1FA726E-D38D-45B1-BBFD-D489FE0550A9}" srcOrd="1" destOrd="0" presId="urn:microsoft.com/office/officeart/2005/8/layout/radial1"/>
    <dgm:cxn modelId="{4AEA682A-A213-46F7-BD6E-1EF41A0C855B}" type="presOf" srcId="{8916350C-E715-46A8-8438-3772F21D3CF7}" destId="{CCC6B8BA-BCAC-4192-9012-6A8AFF05FB86}" srcOrd="0" destOrd="0" presId="urn:microsoft.com/office/officeart/2005/8/layout/radial1"/>
    <dgm:cxn modelId="{8198C793-9562-49CB-9C2A-DFA6BBC198FF}" type="presOf" srcId="{EBE83D96-E4BE-4EEF-9F4B-48EF508D8EE9}" destId="{9C865D14-9900-47E6-AEDA-07130E883809}" srcOrd="0" destOrd="0" presId="urn:microsoft.com/office/officeart/2005/8/layout/radial1"/>
    <dgm:cxn modelId="{002C700C-3C05-467B-BECE-3EA18CC46108}" type="presOf" srcId="{8FC61FB4-8A06-427F-A437-B0E94A19B10A}" destId="{F9006DD1-B261-46BE-8A3D-C59BC9BC7F47}" srcOrd="1" destOrd="0" presId="urn:microsoft.com/office/officeart/2005/8/layout/radial1"/>
    <dgm:cxn modelId="{472AB698-2F36-486F-955D-4A8AB68B1423}" srcId="{44DF8CFF-BA91-4511-9C8F-3C7ADAEFF566}" destId="{D749851F-FA0E-4E1C-B82F-51536C9E1840}" srcOrd="1" destOrd="0" parTransId="{A99F2FA4-541F-4D7B-B6F5-A750FFA8F85E}" sibTransId="{DE1CAFAA-9E94-4C28-BA31-14DD8D5FCAD3}"/>
    <dgm:cxn modelId="{57EE6817-25BD-4A64-806D-A54F869F433B}" type="presOf" srcId="{9FF8DFEE-7232-4103-9417-335438D7D310}" destId="{2F902CD6-0C7A-4733-8FFD-7018F3079A76}" srcOrd="0" destOrd="0" presId="urn:microsoft.com/office/officeart/2005/8/layout/radial1"/>
    <dgm:cxn modelId="{23F7C5B8-1108-47AE-B842-D5533BD7C8A1}" type="presOf" srcId="{7876DC5F-B167-4257-BA7F-D7001F6885F3}" destId="{2B14DC72-25B2-4956-B107-6D63C7899C50}" srcOrd="0" destOrd="0" presId="urn:microsoft.com/office/officeart/2005/8/layout/radial1"/>
    <dgm:cxn modelId="{245BCAE9-7AB1-43A0-A5B4-73A2F102B7F3}" type="presOf" srcId="{44DF8CFF-BA91-4511-9C8F-3C7ADAEFF566}" destId="{B5494ACA-095A-4F2D-BCD2-6686A78740E0}" srcOrd="0" destOrd="0" presId="urn:microsoft.com/office/officeart/2005/8/layout/radial1"/>
    <dgm:cxn modelId="{6BCA135F-5411-46C5-9E4C-71FC40D488A7}" srcId="{44DF8CFF-BA91-4511-9C8F-3C7ADAEFF566}" destId="{68463EA3-7BC9-4D04-926D-ED5D586CB45B}" srcOrd="2" destOrd="0" parTransId="{BEC2FC17-BA57-48F2-9004-3BC075E5A73F}" sibTransId="{04B1106D-2BB8-40AF-8BCC-7441054B83EE}"/>
    <dgm:cxn modelId="{17853CC9-049B-4B12-845F-636FFEF14326}" type="presOf" srcId="{9FF8DFEE-7232-4103-9417-335438D7D310}" destId="{B9BDC026-4543-4116-A59D-775D3D3D5252}" srcOrd="1" destOrd="0" presId="urn:microsoft.com/office/officeart/2005/8/layout/radial1"/>
    <dgm:cxn modelId="{1F92DDE2-DF11-4A4C-A97D-F8B605FDAA2E}" type="presOf" srcId="{B4A6BB7A-94A2-45EF-BD1A-68EAC2718D45}" destId="{CC291AF9-20EA-4276-B074-3DE5B7645B11}" srcOrd="0" destOrd="0" presId="urn:microsoft.com/office/officeart/2005/8/layout/radial1"/>
    <dgm:cxn modelId="{0CA4EE38-A671-4CDA-8EC9-AAEE51602314}" type="presOf" srcId="{F2E29906-D658-4BC3-8E5A-65F963522E48}" destId="{355386D9-D662-4FD1-83ED-869F41B7BD4C}" srcOrd="0" destOrd="0" presId="urn:microsoft.com/office/officeart/2005/8/layout/radial1"/>
    <dgm:cxn modelId="{AE13A1AD-7ECA-46AE-B631-608A7C89B05D}" srcId="{44DF8CFF-BA91-4511-9C8F-3C7ADAEFF566}" destId="{1FE19D00-EC6D-44FE-847D-2AC9EBDFD3F2}" srcOrd="5" destOrd="0" parTransId="{6B7EFE36-D194-4D09-88DE-B6E2167A4B98}" sibTransId="{67AFBE4E-A2EA-495E-B7D8-98B706DB6353}"/>
    <dgm:cxn modelId="{FEA0A0AC-A840-4158-AD7A-C0C2567759FC}" type="presOf" srcId="{069BB3BC-4755-4F4A-A0E6-A7A3F30BAE94}" destId="{9E251DDF-2834-460D-A70C-62CD1D202204}" srcOrd="1" destOrd="0" presId="urn:microsoft.com/office/officeart/2005/8/layout/radial1"/>
    <dgm:cxn modelId="{EA372514-6AB1-4DA7-A083-2F40C5AFBDF2}" type="presOf" srcId="{9B139923-B9C6-47E8-82F3-A70786EF7777}" destId="{32CC01BB-E4FE-4666-94BC-C629261C0373}" srcOrd="1" destOrd="0" presId="urn:microsoft.com/office/officeart/2005/8/layout/radial1"/>
    <dgm:cxn modelId="{88E553C8-D1AB-4B9A-9660-B8A0E4FDE915}" srcId="{44DF8CFF-BA91-4511-9C8F-3C7ADAEFF566}" destId="{5280DDE2-5CAE-499A-A76D-E5AFD721B724}" srcOrd="3" destOrd="0" parTransId="{069BB3BC-4755-4F4A-A0E6-A7A3F30BAE94}" sibTransId="{9A38B50E-1CB7-4CD8-B7C1-3473DCD109E9}"/>
    <dgm:cxn modelId="{DA4B0263-BDC2-4562-83A2-DCE22E940C46}" type="presOf" srcId="{5280DDE2-5CAE-499A-A76D-E5AFD721B724}" destId="{2A24CA94-74A4-4BB0-8F7D-E5AAF1F90582}" srcOrd="0" destOrd="0" presId="urn:microsoft.com/office/officeart/2005/8/layout/radial1"/>
    <dgm:cxn modelId="{E729237D-D2E3-41D1-8A3E-6D8CFCEA9A89}" type="presOf" srcId="{6B7EFE36-D194-4D09-88DE-B6E2167A4B98}" destId="{523DDA8C-D568-4EF7-B473-E45216DD7097}" srcOrd="0" destOrd="0" presId="urn:microsoft.com/office/officeart/2005/8/layout/radial1"/>
    <dgm:cxn modelId="{D369DFA1-3F62-45F0-8DEC-AA12140FC2FC}" srcId="{44DF8CFF-BA91-4511-9C8F-3C7ADAEFF566}" destId="{924911EF-3718-43C0-9B10-AE7E80F2D776}" srcOrd="0" destOrd="0" parTransId="{9FF8DFEE-7232-4103-9417-335438D7D310}" sibTransId="{42E49D0F-B507-4C40-8506-56E098DCD1F6}"/>
    <dgm:cxn modelId="{B4A54465-3F38-4CEE-AF65-DCF1D2AC9465}" type="presOf" srcId="{EBE83D96-E4BE-4EEF-9F4B-48EF508D8EE9}" destId="{69B03E1A-8FE0-4D36-BE45-70642EA7CA42}" srcOrd="1" destOrd="0" presId="urn:microsoft.com/office/officeart/2005/8/layout/radial1"/>
    <dgm:cxn modelId="{4F41A13F-29F0-4AB9-94E9-84D43FA6A7E8}" type="presOf" srcId="{A99F2FA4-541F-4D7B-B6F5-A750FFA8F85E}" destId="{3B8EFFA4-CB49-47EF-9778-D6B04938D62D}" srcOrd="0" destOrd="0" presId="urn:microsoft.com/office/officeart/2005/8/layout/radial1"/>
    <dgm:cxn modelId="{22567E43-E0D3-428C-8A41-48F765B91F87}" type="presOf" srcId="{9B139923-B9C6-47E8-82F3-A70786EF7777}" destId="{0C31179D-514F-4568-AF2F-E6A4494316B8}" srcOrd="0" destOrd="0" presId="urn:microsoft.com/office/officeart/2005/8/layout/radial1"/>
    <dgm:cxn modelId="{A09F777A-2F54-417E-A633-F0C8753EEFC2}" type="presOf" srcId="{D749851F-FA0E-4E1C-B82F-51536C9E1840}" destId="{8D6FDE31-5CEA-43A2-93B3-89427899091C}" srcOrd="0" destOrd="0" presId="urn:microsoft.com/office/officeart/2005/8/layout/radial1"/>
    <dgm:cxn modelId="{C37E8D11-D26A-49DE-8C80-981321458D9F}" type="presOf" srcId="{8FC61FB4-8A06-427F-A437-B0E94A19B10A}" destId="{EECB14C8-8A05-4BEE-887B-2B7253E45C42}" srcOrd="0" destOrd="0" presId="urn:microsoft.com/office/officeart/2005/8/layout/radial1"/>
    <dgm:cxn modelId="{599AD05B-748B-44C4-8254-1EA44C4E3E23}" srcId="{44DF8CFF-BA91-4511-9C8F-3C7ADAEFF566}" destId="{E2C94083-03B8-4101-907A-79CA24EA12CA}" srcOrd="8" destOrd="0" parTransId="{F2E29906-D658-4BC3-8E5A-65F963522E48}" sibTransId="{B4CC0388-789B-4FEA-94DB-07A71C30622A}"/>
    <dgm:cxn modelId="{21D2ABEC-97BB-49B4-A530-F91495FBEFEF}" type="presOf" srcId="{069BB3BC-4755-4F4A-A0E6-A7A3F30BAE94}" destId="{8BF2252F-8ABC-42AE-9441-D253B55BA130}" srcOrd="0" destOrd="0" presId="urn:microsoft.com/office/officeart/2005/8/layout/radial1"/>
    <dgm:cxn modelId="{F7ECDC92-6DDF-4CB9-BF10-22924D722858}" srcId="{44DF8CFF-BA91-4511-9C8F-3C7ADAEFF566}" destId="{B4A6BB7A-94A2-45EF-BD1A-68EAC2718D45}" srcOrd="4" destOrd="0" parTransId="{027B6C8E-7D6C-48CA-974E-CA74DA485286}" sibTransId="{70F5E47D-31EF-4EBF-A20C-B8B90F435339}"/>
    <dgm:cxn modelId="{D957FC3B-BA7B-4E45-A5A8-EA88F5C5668B}" type="presOf" srcId="{68463EA3-7BC9-4D04-926D-ED5D586CB45B}" destId="{8B502C32-A011-4DE5-8855-11286DBB9F1E}" srcOrd="0" destOrd="0" presId="urn:microsoft.com/office/officeart/2005/8/layout/radial1"/>
    <dgm:cxn modelId="{AEA7BF4F-3B35-46DE-B355-BCAD17409C53}" type="presParOf" srcId="{C1BAC184-AA23-4D12-9651-16EBF12F728E}" destId="{B5494ACA-095A-4F2D-BCD2-6686A78740E0}" srcOrd="0" destOrd="0" presId="urn:microsoft.com/office/officeart/2005/8/layout/radial1"/>
    <dgm:cxn modelId="{7D9D31AA-EE98-4F93-8BE9-8DFBD94F40A2}" type="presParOf" srcId="{C1BAC184-AA23-4D12-9651-16EBF12F728E}" destId="{2F902CD6-0C7A-4733-8FFD-7018F3079A76}" srcOrd="1" destOrd="0" presId="urn:microsoft.com/office/officeart/2005/8/layout/radial1"/>
    <dgm:cxn modelId="{1F04AA2C-4936-4492-8528-A637B27212D5}" type="presParOf" srcId="{2F902CD6-0C7A-4733-8FFD-7018F3079A76}" destId="{B9BDC026-4543-4116-A59D-775D3D3D5252}" srcOrd="0" destOrd="0" presId="urn:microsoft.com/office/officeart/2005/8/layout/radial1"/>
    <dgm:cxn modelId="{96C271E0-E71C-4D55-8B46-E7AE72DC6850}" type="presParOf" srcId="{C1BAC184-AA23-4D12-9651-16EBF12F728E}" destId="{4D3611BD-73E8-4EC2-BFB7-8A979FBF0774}" srcOrd="2" destOrd="0" presId="urn:microsoft.com/office/officeart/2005/8/layout/radial1"/>
    <dgm:cxn modelId="{1A208C47-B4D7-44FE-BBEC-0E5253F07740}" type="presParOf" srcId="{C1BAC184-AA23-4D12-9651-16EBF12F728E}" destId="{3B8EFFA4-CB49-47EF-9778-D6B04938D62D}" srcOrd="3" destOrd="0" presId="urn:microsoft.com/office/officeart/2005/8/layout/radial1"/>
    <dgm:cxn modelId="{03C48368-B206-4CA0-B57C-D05A8AA215C0}" type="presParOf" srcId="{3B8EFFA4-CB49-47EF-9778-D6B04938D62D}" destId="{B1FA726E-D38D-45B1-BBFD-D489FE0550A9}" srcOrd="0" destOrd="0" presId="urn:microsoft.com/office/officeart/2005/8/layout/radial1"/>
    <dgm:cxn modelId="{F9C37A5E-D487-4872-AD7E-D9D10B722087}" type="presParOf" srcId="{C1BAC184-AA23-4D12-9651-16EBF12F728E}" destId="{8D6FDE31-5CEA-43A2-93B3-89427899091C}" srcOrd="4" destOrd="0" presId="urn:microsoft.com/office/officeart/2005/8/layout/radial1"/>
    <dgm:cxn modelId="{96BD29FF-98F3-4578-8359-55E5420A89D0}" type="presParOf" srcId="{C1BAC184-AA23-4D12-9651-16EBF12F728E}" destId="{6451C6B3-95B6-49B2-8DC0-C9F4EBA92143}" srcOrd="5" destOrd="0" presId="urn:microsoft.com/office/officeart/2005/8/layout/radial1"/>
    <dgm:cxn modelId="{422EAFF4-7C36-4A7A-B72F-C2D8A16A4290}" type="presParOf" srcId="{6451C6B3-95B6-49B2-8DC0-C9F4EBA92143}" destId="{EBDAD3E2-96C3-42EA-8ACD-028296ADC01C}" srcOrd="0" destOrd="0" presId="urn:microsoft.com/office/officeart/2005/8/layout/radial1"/>
    <dgm:cxn modelId="{BCC1555D-94BC-4D1E-88CC-4C053F572B38}" type="presParOf" srcId="{C1BAC184-AA23-4D12-9651-16EBF12F728E}" destId="{8B502C32-A011-4DE5-8855-11286DBB9F1E}" srcOrd="6" destOrd="0" presId="urn:microsoft.com/office/officeart/2005/8/layout/radial1"/>
    <dgm:cxn modelId="{EB661A92-AB01-472E-A68B-8F049C3BADC8}" type="presParOf" srcId="{C1BAC184-AA23-4D12-9651-16EBF12F728E}" destId="{8BF2252F-8ABC-42AE-9441-D253B55BA130}" srcOrd="7" destOrd="0" presId="urn:microsoft.com/office/officeart/2005/8/layout/radial1"/>
    <dgm:cxn modelId="{ECB7AA91-3B42-4885-84E7-1D1FDA88C1F3}" type="presParOf" srcId="{8BF2252F-8ABC-42AE-9441-D253B55BA130}" destId="{9E251DDF-2834-460D-A70C-62CD1D202204}" srcOrd="0" destOrd="0" presId="urn:microsoft.com/office/officeart/2005/8/layout/radial1"/>
    <dgm:cxn modelId="{85617DFE-6604-4DFA-ACEA-36E98F2EEBA5}" type="presParOf" srcId="{C1BAC184-AA23-4D12-9651-16EBF12F728E}" destId="{2A24CA94-74A4-4BB0-8F7D-E5AAF1F90582}" srcOrd="8" destOrd="0" presId="urn:microsoft.com/office/officeart/2005/8/layout/radial1"/>
    <dgm:cxn modelId="{F29C9916-3B71-44A6-A8C6-CE2170A34645}" type="presParOf" srcId="{C1BAC184-AA23-4D12-9651-16EBF12F728E}" destId="{31615BB0-68E7-4FE6-A8B2-244F4BE8FCA3}" srcOrd="9" destOrd="0" presId="urn:microsoft.com/office/officeart/2005/8/layout/radial1"/>
    <dgm:cxn modelId="{39D0C5BC-8B88-4118-889B-AB800D7D2997}" type="presParOf" srcId="{31615BB0-68E7-4FE6-A8B2-244F4BE8FCA3}" destId="{C3E8E200-C779-4D9A-89E0-C54DE88908EA}" srcOrd="0" destOrd="0" presId="urn:microsoft.com/office/officeart/2005/8/layout/radial1"/>
    <dgm:cxn modelId="{4F272097-C49E-48EA-A40F-C4ECBA31216A}" type="presParOf" srcId="{C1BAC184-AA23-4D12-9651-16EBF12F728E}" destId="{CC291AF9-20EA-4276-B074-3DE5B7645B11}" srcOrd="10" destOrd="0" presId="urn:microsoft.com/office/officeart/2005/8/layout/radial1"/>
    <dgm:cxn modelId="{0F5A0151-1E9C-4120-88E2-BDB2AC3E9956}" type="presParOf" srcId="{C1BAC184-AA23-4D12-9651-16EBF12F728E}" destId="{523DDA8C-D568-4EF7-B473-E45216DD7097}" srcOrd="11" destOrd="0" presId="urn:microsoft.com/office/officeart/2005/8/layout/radial1"/>
    <dgm:cxn modelId="{26D53432-279C-42E5-96EB-51832284AD6D}" type="presParOf" srcId="{523DDA8C-D568-4EF7-B473-E45216DD7097}" destId="{13AA1764-6E88-4907-94A0-E4F6EF1DD9B1}" srcOrd="0" destOrd="0" presId="urn:microsoft.com/office/officeart/2005/8/layout/radial1"/>
    <dgm:cxn modelId="{648F3FF6-607B-4D71-B32D-2D1096A1F20A}" type="presParOf" srcId="{C1BAC184-AA23-4D12-9651-16EBF12F728E}" destId="{1B6C62BD-B6EB-4A0C-A7E5-3DFD8512227A}" srcOrd="12" destOrd="0" presId="urn:microsoft.com/office/officeart/2005/8/layout/radial1"/>
    <dgm:cxn modelId="{75589F68-DB17-450E-806E-21BE42C8C5D4}" type="presParOf" srcId="{C1BAC184-AA23-4D12-9651-16EBF12F728E}" destId="{0C31179D-514F-4568-AF2F-E6A4494316B8}" srcOrd="13" destOrd="0" presId="urn:microsoft.com/office/officeart/2005/8/layout/radial1"/>
    <dgm:cxn modelId="{9B9B7262-9FF6-4A64-A51A-A915A092BF45}" type="presParOf" srcId="{0C31179D-514F-4568-AF2F-E6A4494316B8}" destId="{32CC01BB-E4FE-4666-94BC-C629261C0373}" srcOrd="0" destOrd="0" presId="urn:microsoft.com/office/officeart/2005/8/layout/radial1"/>
    <dgm:cxn modelId="{09194364-2B94-40BF-BBD3-C6645231DFBF}" type="presParOf" srcId="{C1BAC184-AA23-4D12-9651-16EBF12F728E}" destId="{7951411D-FE7D-4329-83EC-9D4EBC51B160}" srcOrd="14" destOrd="0" presId="urn:microsoft.com/office/officeart/2005/8/layout/radial1"/>
    <dgm:cxn modelId="{E947E671-1714-47D2-AF9C-3E7A6167313C}" type="presParOf" srcId="{C1BAC184-AA23-4D12-9651-16EBF12F728E}" destId="{EECB14C8-8A05-4BEE-887B-2B7253E45C42}" srcOrd="15" destOrd="0" presId="urn:microsoft.com/office/officeart/2005/8/layout/radial1"/>
    <dgm:cxn modelId="{885088DC-6057-4FBB-9D69-0305FB349E56}" type="presParOf" srcId="{EECB14C8-8A05-4BEE-887B-2B7253E45C42}" destId="{F9006DD1-B261-46BE-8A3D-C59BC9BC7F47}" srcOrd="0" destOrd="0" presId="urn:microsoft.com/office/officeart/2005/8/layout/radial1"/>
    <dgm:cxn modelId="{CCDE1ABE-4923-4E1A-B84D-171ED02F7558}" type="presParOf" srcId="{C1BAC184-AA23-4D12-9651-16EBF12F728E}" destId="{CCC6B8BA-BCAC-4192-9012-6A8AFF05FB86}" srcOrd="16" destOrd="0" presId="urn:microsoft.com/office/officeart/2005/8/layout/radial1"/>
    <dgm:cxn modelId="{BB798DF7-C3A5-430A-A8AB-C67E7D2FD81E}" type="presParOf" srcId="{C1BAC184-AA23-4D12-9651-16EBF12F728E}" destId="{355386D9-D662-4FD1-83ED-869F41B7BD4C}" srcOrd="17" destOrd="0" presId="urn:microsoft.com/office/officeart/2005/8/layout/radial1"/>
    <dgm:cxn modelId="{44D49246-9E80-4B63-AE57-0538B149B75F}" type="presParOf" srcId="{355386D9-D662-4FD1-83ED-869F41B7BD4C}" destId="{2F788F4D-31F4-42F7-A333-53F5A98AB17F}" srcOrd="0" destOrd="0" presId="urn:microsoft.com/office/officeart/2005/8/layout/radial1"/>
    <dgm:cxn modelId="{2DEB61A2-8EFA-4BBA-814A-9C597FC93710}" type="presParOf" srcId="{C1BAC184-AA23-4D12-9651-16EBF12F728E}" destId="{DE8C6D98-59ED-40C9-A4C4-230E63403A53}" srcOrd="18" destOrd="0" presId="urn:microsoft.com/office/officeart/2005/8/layout/radial1"/>
    <dgm:cxn modelId="{3486D81F-C480-42F8-A7AF-CA4E6239CEC6}" type="presParOf" srcId="{C1BAC184-AA23-4D12-9651-16EBF12F728E}" destId="{9C865D14-9900-47E6-AEDA-07130E883809}" srcOrd="19" destOrd="0" presId="urn:microsoft.com/office/officeart/2005/8/layout/radial1"/>
    <dgm:cxn modelId="{F7B71BFD-5FB3-4468-8329-13D986B6124A}" type="presParOf" srcId="{9C865D14-9900-47E6-AEDA-07130E883809}" destId="{69B03E1A-8FE0-4D36-BE45-70642EA7CA42}" srcOrd="0" destOrd="0" presId="urn:microsoft.com/office/officeart/2005/8/layout/radial1"/>
    <dgm:cxn modelId="{AFE03CB3-9FF2-404C-BE1F-60D39359F390}" type="presParOf" srcId="{C1BAC184-AA23-4D12-9651-16EBF12F728E}" destId="{2B14DC72-25B2-4956-B107-6D63C7899C50}"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4ACA-095A-4F2D-BCD2-6686A78740E0}">
      <dsp:nvSpPr>
        <dsp:cNvPr id="0" name=""/>
        <dsp:cNvSpPr/>
      </dsp:nvSpPr>
      <dsp:spPr>
        <a:xfrm>
          <a:off x="2804501" y="1478333"/>
          <a:ext cx="2914311" cy="2301132"/>
        </a:xfrm>
        <a:prstGeom prst="ellipse">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t>Core IMC Concepts</a:t>
          </a:r>
          <a:endParaRPr lang="en-US" sz="3400" b="1" kern="1200" dirty="0"/>
        </a:p>
      </dsp:txBody>
      <dsp:txXfrm>
        <a:off x="3231292" y="1815326"/>
        <a:ext cx="2060729" cy="1627146"/>
      </dsp:txXfrm>
    </dsp:sp>
    <dsp:sp modelId="{2F902CD6-0C7A-4733-8FFD-7018F3079A76}">
      <dsp:nvSpPr>
        <dsp:cNvPr id="0" name=""/>
        <dsp:cNvSpPr/>
      </dsp:nvSpPr>
      <dsp:spPr>
        <a:xfrm rot="16200000">
          <a:off x="4033919" y="1240240"/>
          <a:ext cx="455475" cy="20710"/>
        </a:xfrm>
        <a:custGeom>
          <a:avLst/>
          <a:gdLst/>
          <a:ahLst/>
          <a:cxnLst/>
          <a:rect l="0" t="0" r="0" b="0"/>
          <a:pathLst>
            <a:path>
              <a:moveTo>
                <a:pt x="0" y="10355"/>
              </a:moveTo>
              <a:lnTo>
                <a:pt x="455475"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0270" y="1239209"/>
        <a:ext cx="22773" cy="22773"/>
      </dsp:txXfrm>
    </dsp:sp>
    <dsp:sp modelId="{4D3611BD-73E8-4EC2-BFB7-8A979FBF0774}">
      <dsp:nvSpPr>
        <dsp:cNvPr id="0" name=""/>
        <dsp:cNvSpPr/>
      </dsp:nvSpPr>
      <dsp:spPr>
        <a:xfrm>
          <a:off x="3605309" y="23347"/>
          <a:ext cx="1312696" cy="999510"/>
        </a:xfrm>
        <a:prstGeom prst="ellipse">
          <a:avLst/>
        </a:prstGeom>
        <a:solidFill>
          <a:srgbClr val="C877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Brands/ Branding</a:t>
          </a:r>
          <a:endParaRPr lang="en-US" sz="1800" b="1" kern="1200" dirty="0">
            <a:latin typeface="Arial Narrow" panose="020B0606020202030204" pitchFamily="34" charset="0"/>
          </a:endParaRPr>
        </a:p>
      </dsp:txBody>
      <dsp:txXfrm>
        <a:off x="3797549" y="169722"/>
        <a:ext cx="928216" cy="706760"/>
      </dsp:txXfrm>
    </dsp:sp>
    <dsp:sp modelId="{3B8EFFA4-CB49-47EF-9778-D6B04938D62D}">
      <dsp:nvSpPr>
        <dsp:cNvPr id="0" name=""/>
        <dsp:cNvSpPr/>
      </dsp:nvSpPr>
      <dsp:spPr>
        <a:xfrm rot="18360000">
          <a:off x="4918391" y="1486380"/>
          <a:ext cx="331663" cy="20710"/>
        </a:xfrm>
        <a:custGeom>
          <a:avLst/>
          <a:gdLst/>
          <a:ahLst/>
          <a:cxnLst/>
          <a:rect l="0" t="0" r="0" b="0"/>
          <a:pathLst>
            <a:path>
              <a:moveTo>
                <a:pt x="0" y="10355"/>
              </a:moveTo>
              <a:lnTo>
                <a:pt x="331663"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5931" y="1488444"/>
        <a:ext cx="16583" cy="16583"/>
      </dsp:txXfrm>
    </dsp:sp>
    <dsp:sp modelId="{8D6FDE31-5CEA-43A2-93B3-89427899091C}">
      <dsp:nvSpPr>
        <dsp:cNvPr id="0" name=""/>
        <dsp:cNvSpPr/>
      </dsp:nvSpPr>
      <dsp:spPr>
        <a:xfrm>
          <a:off x="4843065" y="425519"/>
          <a:ext cx="1312696" cy="999510"/>
        </a:xfrm>
        <a:prstGeom prst="ellipse">
          <a:avLst/>
        </a:prstGeom>
        <a:solidFill>
          <a:srgbClr val="99CC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Financial Analysis</a:t>
          </a:r>
          <a:endParaRPr lang="en-US" sz="1800" b="1" kern="1200" dirty="0">
            <a:latin typeface="Arial Narrow" panose="020B0606020202030204" pitchFamily="34" charset="0"/>
          </a:endParaRPr>
        </a:p>
      </dsp:txBody>
      <dsp:txXfrm>
        <a:off x="5035305" y="571894"/>
        <a:ext cx="928216" cy="706760"/>
      </dsp:txXfrm>
    </dsp:sp>
    <dsp:sp modelId="{6451C6B3-95B6-49B2-8DC0-C9F4EBA92143}">
      <dsp:nvSpPr>
        <dsp:cNvPr id="0" name=""/>
        <dsp:cNvSpPr/>
      </dsp:nvSpPr>
      <dsp:spPr>
        <a:xfrm rot="20625484">
          <a:off x="5626097" y="2201797"/>
          <a:ext cx="132209" cy="20710"/>
        </a:xfrm>
        <a:custGeom>
          <a:avLst/>
          <a:gdLst/>
          <a:ahLst/>
          <a:cxnLst/>
          <a:rect l="0" t="0" r="0" b="0"/>
          <a:pathLst>
            <a:path>
              <a:moveTo>
                <a:pt x="0" y="10355"/>
              </a:moveTo>
              <a:lnTo>
                <a:pt x="132209"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8896" y="2208847"/>
        <a:ext cx="6610" cy="6610"/>
      </dsp:txXfrm>
    </dsp:sp>
    <dsp:sp modelId="{8B502C32-A011-4DE5-8855-11286DBB9F1E}">
      <dsp:nvSpPr>
        <dsp:cNvPr id="0" name=""/>
        <dsp:cNvSpPr/>
      </dsp:nvSpPr>
      <dsp:spPr>
        <a:xfrm>
          <a:off x="5675537" y="1478417"/>
          <a:ext cx="1639666" cy="999510"/>
        </a:xfrm>
        <a:prstGeom prst="ellipse">
          <a:avLst/>
        </a:prstGeom>
        <a:solidFill>
          <a:srgbClr val="00CC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Data</a:t>
          </a:r>
        </a:p>
        <a:p>
          <a:pPr lvl="0" algn="ctr" defTabSz="800100">
            <a:lnSpc>
              <a:spcPct val="100000"/>
            </a:lnSpc>
            <a:spcBef>
              <a:spcPct val="0"/>
            </a:spcBef>
            <a:spcAft>
              <a:spcPts val="0"/>
            </a:spcAft>
          </a:pPr>
          <a:r>
            <a:rPr lang="en-US" sz="1800" b="1" kern="1200" dirty="0" smtClean="0">
              <a:latin typeface="Arial Narrow" panose="020B0606020202030204" pitchFamily="34" charset="0"/>
            </a:rPr>
            <a:t> Platforms</a:t>
          </a:r>
          <a:endParaRPr lang="en-US" sz="1800" b="1" kern="1200" dirty="0">
            <a:latin typeface="Arial Narrow" panose="020B0606020202030204" pitchFamily="34" charset="0"/>
          </a:endParaRPr>
        </a:p>
      </dsp:txBody>
      <dsp:txXfrm>
        <a:off x="5915661" y="1624792"/>
        <a:ext cx="1159418" cy="706760"/>
      </dsp:txXfrm>
    </dsp:sp>
    <dsp:sp modelId="{8BF2252F-8ABC-42AE-9441-D253B55BA130}">
      <dsp:nvSpPr>
        <dsp:cNvPr id="0" name=""/>
        <dsp:cNvSpPr/>
      </dsp:nvSpPr>
      <dsp:spPr>
        <a:xfrm rot="1002175">
          <a:off x="5619456" y="3056657"/>
          <a:ext cx="204478" cy="20710"/>
        </a:xfrm>
        <a:custGeom>
          <a:avLst/>
          <a:gdLst/>
          <a:ahLst/>
          <a:cxnLst/>
          <a:rect l="0" t="0" r="0" b="0"/>
          <a:pathLst>
            <a:path>
              <a:moveTo>
                <a:pt x="0" y="10355"/>
              </a:moveTo>
              <a:lnTo>
                <a:pt x="204478"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16583" y="3061901"/>
        <a:ext cx="10223" cy="10223"/>
      </dsp:txXfrm>
    </dsp:sp>
    <dsp:sp modelId="{2A24CA94-74A4-4BB0-8F7D-E5AAF1F90582}">
      <dsp:nvSpPr>
        <dsp:cNvPr id="0" name=""/>
        <dsp:cNvSpPr/>
      </dsp:nvSpPr>
      <dsp:spPr>
        <a:xfrm>
          <a:off x="5773912" y="2779877"/>
          <a:ext cx="1312696" cy="999510"/>
        </a:xfrm>
        <a:prstGeom prst="ellipse">
          <a:avLst/>
        </a:prstGeom>
        <a:solidFill>
          <a:srgbClr val="009999"/>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Market Research</a:t>
          </a:r>
          <a:endParaRPr lang="en-US" sz="1800" b="1" kern="1200" dirty="0">
            <a:latin typeface="Arial Narrow" panose="020B0606020202030204" pitchFamily="34" charset="0"/>
          </a:endParaRPr>
        </a:p>
      </dsp:txBody>
      <dsp:txXfrm>
        <a:off x="5966152" y="2926252"/>
        <a:ext cx="928216" cy="706760"/>
      </dsp:txXfrm>
    </dsp:sp>
    <dsp:sp modelId="{31615BB0-68E7-4FE6-A8B2-244F4BE8FCA3}">
      <dsp:nvSpPr>
        <dsp:cNvPr id="0" name=""/>
        <dsp:cNvSpPr/>
      </dsp:nvSpPr>
      <dsp:spPr>
        <a:xfrm rot="3240000">
          <a:off x="4918391" y="3750708"/>
          <a:ext cx="331663" cy="20710"/>
        </a:xfrm>
        <a:custGeom>
          <a:avLst/>
          <a:gdLst/>
          <a:ahLst/>
          <a:cxnLst/>
          <a:rect l="0" t="0" r="0" b="0"/>
          <a:pathLst>
            <a:path>
              <a:moveTo>
                <a:pt x="0" y="10355"/>
              </a:moveTo>
              <a:lnTo>
                <a:pt x="331663"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5931" y="3752772"/>
        <a:ext cx="16583" cy="16583"/>
      </dsp:txXfrm>
    </dsp:sp>
    <dsp:sp modelId="{CC291AF9-20EA-4276-B074-3DE5B7645B11}">
      <dsp:nvSpPr>
        <dsp:cNvPr id="0" name=""/>
        <dsp:cNvSpPr/>
      </dsp:nvSpPr>
      <dsp:spPr>
        <a:xfrm>
          <a:off x="4843065" y="3832770"/>
          <a:ext cx="1312696" cy="999510"/>
        </a:xfrm>
        <a:prstGeom prst="ellipse">
          <a:avLst/>
        </a:prstGeom>
        <a:solidFill>
          <a:srgbClr val="0099FF"/>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err="1" smtClean="0">
              <a:latin typeface="Arial Narrow" panose="020B0606020202030204" pitchFamily="34" charset="0"/>
            </a:rPr>
            <a:t>Comm</a:t>
          </a:r>
          <a:r>
            <a:rPr lang="en-US" sz="1800" b="1" kern="1200" dirty="0" smtClean="0">
              <a:latin typeface="Arial Narrow" panose="020B0606020202030204" pitchFamily="34" charset="0"/>
            </a:rPr>
            <a:t> Strategy</a:t>
          </a:r>
          <a:endParaRPr lang="en-US" sz="1800" b="1" kern="1200" dirty="0">
            <a:latin typeface="Arial Narrow" panose="020B0606020202030204" pitchFamily="34" charset="0"/>
          </a:endParaRPr>
        </a:p>
      </dsp:txBody>
      <dsp:txXfrm>
        <a:off x="5035305" y="3979145"/>
        <a:ext cx="928216" cy="706760"/>
      </dsp:txXfrm>
    </dsp:sp>
    <dsp:sp modelId="{523DDA8C-D568-4EF7-B473-E45216DD7097}">
      <dsp:nvSpPr>
        <dsp:cNvPr id="0" name=""/>
        <dsp:cNvSpPr/>
      </dsp:nvSpPr>
      <dsp:spPr>
        <a:xfrm rot="5400000">
          <a:off x="4033919" y="3996848"/>
          <a:ext cx="455475" cy="20710"/>
        </a:xfrm>
        <a:custGeom>
          <a:avLst/>
          <a:gdLst/>
          <a:ahLst/>
          <a:cxnLst/>
          <a:rect l="0" t="0" r="0" b="0"/>
          <a:pathLst>
            <a:path>
              <a:moveTo>
                <a:pt x="0" y="10355"/>
              </a:moveTo>
              <a:lnTo>
                <a:pt x="455475"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50270" y="3995817"/>
        <a:ext cx="22773" cy="22773"/>
      </dsp:txXfrm>
    </dsp:sp>
    <dsp:sp modelId="{1B6C62BD-B6EB-4A0C-A7E5-3DFD8512227A}">
      <dsp:nvSpPr>
        <dsp:cNvPr id="0" name=""/>
        <dsp:cNvSpPr/>
      </dsp:nvSpPr>
      <dsp:spPr>
        <a:xfrm>
          <a:off x="3605309" y="4234941"/>
          <a:ext cx="1312696" cy="999510"/>
        </a:xfrm>
        <a:prstGeom prst="ellipse">
          <a:avLst/>
        </a:prstGeom>
        <a:solidFill>
          <a:srgbClr val="6666FF"/>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Media </a:t>
          </a:r>
          <a:r>
            <a:rPr lang="en-US" sz="1800" b="1" kern="1200" dirty="0" err="1" smtClean="0">
              <a:latin typeface="Arial Narrow" panose="020B0606020202030204" pitchFamily="34" charset="0"/>
            </a:rPr>
            <a:t>Mgmt</a:t>
          </a:r>
          <a:endParaRPr lang="en-US" sz="1800" b="1" kern="1200" dirty="0">
            <a:latin typeface="Arial Narrow" panose="020B0606020202030204" pitchFamily="34" charset="0"/>
          </a:endParaRPr>
        </a:p>
      </dsp:txBody>
      <dsp:txXfrm>
        <a:off x="3797549" y="4381316"/>
        <a:ext cx="928216" cy="706760"/>
      </dsp:txXfrm>
    </dsp:sp>
    <dsp:sp modelId="{0C31179D-514F-4568-AF2F-E6A4494316B8}">
      <dsp:nvSpPr>
        <dsp:cNvPr id="0" name=""/>
        <dsp:cNvSpPr/>
      </dsp:nvSpPr>
      <dsp:spPr>
        <a:xfrm rot="7775546">
          <a:off x="3176713" y="3717534"/>
          <a:ext cx="352048" cy="20710"/>
        </a:xfrm>
        <a:custGeom>
          <a:avLst/>
          <a:gdLst/>
          <a:ahLst/>
          <a:cxnLst/>
          <a:rect l="0" t="0" r="0" b="0"/>
          <a:pathLst>
            <a:path>
              <a:moveTo>
                <a:pt x="0" y="10355"/>
              </a:moveTo>
              <a:lnTo>
                <a:pt x="352048"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43936" y="3719088"/>
        <a:ext cx="17602" cy="17602"/>
      </dsp:txXfrm>
    </dsp:sp>
    <dsp:sp modelId="{7951411D-FE7D-4329-83EC-9D4EBC51B160}">
      <dsp:nvSpPr>
        <dsp:cNvPr id="0" name=""/>
        <dsp:cNvSpPr/>
      </dsp:nvSpPr>
      <dsp:spPr>
        <a:xfrm>
          <a:off x="2051856" y="3810008"/>
          <a:ext cx="1639286" cy="999510"/>
        </a:xfrm>
        <a:prstGeom prst="ellipse">
          <a:avLst/>
        </a:prstGeom>
        <a:solidFill>
          <a:srgbClr val="9966FF"/>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Consumer Insights</a:t>
          </a:r>
          <a:endParaRPr lang="en-US" sz="1800" b="1" kern="1200" dirty="0">
            <a:latin typeface="Arial Narrow" panose="020B0606020202030204" pitchFamily="34" charset="0"/>
          </a:endParaRPr>
        </a:p>
      </dsp:txBody>
      <dsp:txXfrm>
        <a:off x="2291924" y="3956383"/>
        <a:ext cx="1159150" cy="706760"/>
      </dsp:txXfrm>
    </dsp:sp>
    <dsp:sp modelId="{EECB14C8-8A05-4BEE-887B-2B7253E45C42}">
      <dsp:nvSpPr>
        <dsp:cNvPr id="0" name=""/>
        <dsp:cNvSpPr/>
      </dsp:nvSpPr>
      <dsp:spPr>
        <a:xfrm rot="9720000">
          <a:off x="2861280" y="3064752"/>
          <a:ext cx="54177" cy="20710"/>
        </a:xfrm>
        <a:custGeom>
          <a:avLst/>
          <a:gdLst/>
          <a:ahLst/>
          <a:cxnLst/>
          <a:rect l="0" t="0" r="0" b="0"/>
          <a:pathLst>
            <a:path>
              <a:moveTo>
                <a:pt x="0" y="10355"/>
              </a:moveTo>
              <a:lnTo>
                <a:pt x="54177"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7014" y="3073753"/>
        <a:ext cx="2708" cy="2708"/>
      </dsp:txXfrm>
    </dsp:sp>
    <dsp:sp modelId="{CCC6B8BA-BCAC-4192-9012-6A8AFF05FB86}">
      <dsp:nvSpPr>
        <dsp:cNvPr id="0" name=""/>
        <dsp:cNvSpPr/>
      </dsp:nvSpPr>
      <dsp:spPr>
        <a:xfrm>
          <a:off x="1602577" y="2779871"/>
          <a:ext cx="1312696" cy="999510"/>
        </a:xfrm>
        <a:prstGeom prst="ellipse">
          <a:avLst/>
        </a:prstGeom>
        <a:solidFill>
          <a:srgbClr val="FF00FF"/>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Data Analytics</a:t>
          </a:r>
          <a:endParaRPr lang="en-US" sz="1800" b="1" kern="1200" dirty="0">
            <a:latin typeface="Arial Narrow" panose="020B0606020202030204" pitchFamily="34" charset="0"/>
          </a:endParaRPr>
        </a:p>
      </dsp:txBody>
      <dsp:txXfrm>
        <a:off x="1794817" y="2926246"/>
        <a:ext cx="928216" cy="706760"/>
      </dsp:txXfrm>
    </dsp:sp>
    <dsp:sp modelId="{355386D9-D662-4FD1-83ED-869F41B7BD4C}">
      <dsp:nvSpPr>
        <dsp:cNvPr id="0" name=""/>
        <dsp:cNvSpPr/>
      </dsp:nvSpPr>
      <dsp:spPr>
        <a:xfrm rot="11880000">
          <a:off x="2861280" y="2172336"/>
          <a:ext cx="54177" cy="20710"/>
        </a:xfrm>
        <a:custGeom>
          <a:avLst/>
          <a:gdLst/>
          <a:ahLst/>
          <a:cxnLst/>
          <a:rect l="0" t="0" r="0" b="0"/>
          <a:pathLst>
            <a:path>
              <a:moveTo>
                <a:pt x="0" y="10355"/>
              </a:moveTo>
              <a:lnTo>
                <a:pt x="54177"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7014" y="2181337"/>
        <a:ext cx="2708" cy="2708"/>
      </dsp:txXfrm>
    </dsp:sp>
    <dsp:sp modelId="{DE8C6D98-59ED-40C9-A4C4-230E63403A53}">
      <dsp:nvSpPr>
        <dsp:cNvPr id="0" name=""/>
        <dsp:cNvSpPr/>
      </dsp:nvSpPr>
      <dsp:spPr>
        <a:xfrm>
          <a:off x="1602577" y="1478417"/>
          <a:ext cx="1312696" cy="999510"/>
        </a:xfrm>
        <a:prstGeom prst="ellipse">
          <a:avLst/>
        </a:prstGeom>
        <a:solidFill>
          <a:srgbClr val="FF00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Content </a:t>
          </a:r>
          <a:r>
            <a:rPr lang="en-US" sz="1800" b="1" kern="1200" dirty="0" err="1" smtClean="0">
              <a:latin typeface="Arial Narrow" panose="020B0606020202030204" pitchFamily="34" charset="0"/>
            </a:rPr>
            <a:t>Mgmt</a:t>
          </a:r>
          <a:endParaRPr lang="en-US" sz="1800" b="1" kern="1200" dirty="0">
            <a:latin typeface="Arial Narrow" panose="020B0606020202030204" pitchFamily="34" charset="0"/>
          </a:endParaRPr>
        </a:p>
      </dsp:txBody>
      <dsp:txXfrm>
        <a:off x="1794817" y="1624792"/>
        <a:ext cx="928216" cy="706760"/>
      </dsp:txXfrm>
    </dsp:sp>
    <dsp:sp modelId="{9C865D14-9900-47E6-AEDA-07130E883809}">
      <dsp:nvSpPr>
        <dsp:cNvPr id="0" name=""/>
        <dsp:cNvSpPr/>
      </dsp:nvSpPr>
      <dsp:spPr>
        <a:xfrm rot="14040000">
          <a:off x="3273260" y="1486380"/>
          <a:ext cx="331663" cy="20710"/>
        </a:xfrm>
        <a:custGeom>
          <a:avLst/>
          <a:gdLst/>
          <a:ahLst/>
          <a:cxnLst/>
          <a:rect l="0" t="0" r="0" b="0"/>
          <a:pathLst>
            <a:path>
              <a:moveTo>
                <a:pt x="0" y="10355"/>
              </a:moveTo>
              <a:lnTo>
                <a:pt x="331663" y="1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30800" y="1488444"/>
        <a:ext cx="16583" cy="16583"/>
      </dsp:txXfrm>
    </dsp:sp>
    <dsp:sp modelId="{2B14DC72-25B2-4956-B107-6D63C7899C50}">
      <dsp:nvSpPr>
        <dsp:cNvPr id="0" name=""/>
        <dsp:cNvSpPr/>
      </dsp:nvSpPr>
      <dsp:spPr>
        <a:xfrm>
          <a:off x="2367552" y="425519"/>
          <a:ext cx="1312696" cy="999510"/>
        </a:xfrm>
        <a:prstGeom prst="ellipse">
          <a:avLst/>
        </a:prstGeom>
        <a:solidFill>
          <a:srgbClr val="FF33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atin typeface="Arial Narrow" panose="020B0606020202030204" pitchFamily="34" charset="0"/>
            </a:rPr>
            <a:t>Marketing </a:t>
          </a:r>
          <a:r>
            <a:rPr lang="en-US" sz="1800" b="1" kern="1200" dirty="0" err="1" smtClean="0">
              <a:latin typeface="Arial Narrow" panose="020B0606020202030204" pitchFamily="34" charset="0"/>
            </a:rPr>
            <a:t>Mgmt</a:t>
          </a:r>
          <a:endParaRPr lang="en-US" sz="1800" b="1" kern="1200" dirty="0">
            <a:latin typeface="Arial Narrow" panose="020B0606020202030204" pitchFamily="34" charset="0"/>
          </a:endParaRPr>
        </a:p>
      </dsp:txBody>
      <dsp:txXfrm>
        <a:off x="2559792" y="571894"/>
        <a:ext cx="928216" cy="70676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234077"/>
            <a:ext cx="7101065" cy="468154"/>
          </a:xfrm>
          <a:prstGeom prst="rect">
            <a:avLst/>
          </a:prstGeom>
          <a:noFill/>
          <a:ln w="9525">
            <a:noFill/>
            <a:miter lim="800000"/>
            <a:headEnd/>
            <a:tailEnd/>
          </a:ln>
          <a:effectLst/>
        </p:spPr>
        <p:txBody>
          <a:bodyPr vert="horz" wrap="square" lIns="93569" tIns="46785" rIns="93569" bIns="46785" numCol="1" anchor="t" anchorCtr="0" compatLnSpc="1">
            <a:prstTxWarp prst="textNoShape">
              <a:avLst/>
            </a:prstTxWarp>
          </a:bodyPr>
          <a:lstStyle>
            <a:lvl1pPr eaLnBrk="1" hangingPunct="1">
              <a:defRPr sz="1200">
                <a:latin typeface="Arial" charset="0"/>
              </a:defRPr>
            </a:lvl1pPr>
          </a:lstStyle>
          <a:p>
            <a:pPr algn="ctr">
              <a:defRPr/>
            </a:pPr>
            <a:r>
              <a:rPr lang="en-US" sz="1600" dirty="0" smtClean="0">
                <a:latin typeface="Arial Black" panose="020B0A04020102020204" pitchFamily="34" charset="0"/>
              </a:rPr>
              <a:t>Digital, Interactivity and IMC: </a:t>
            </a:r>
          </a:p>
          <a:p>
            <a:pPr algn="ctr">
              <a:defRPr/>
            </a:pPr>
            <a:r>
              <a:rPr lang="en-US" sz="1600" dirty="0" smtClean="0">
                <a:latin typeface="Arial Black" panose="020B0A04020102020204" pitchFamily="34" charset="0"/>
              </a:rPr>
              <a:t>How They All Fit Together</a:t>
            </a:r>
            <a:endParaRPr lang="en-US" sz="1800" dirty="0">
              <a:latin typeface="Arial Black" pitchFamily="34" charset="0"/>
            </a:endParaRPr>
          </a:p>
        </p:txBody>
      </p:sp>
      <p:sp>
        <p:nvSpPr>
          <p:cNvPr id="172036" name="Rectangle 4"/>
          <p:cNvSpPr>
            <a:spLocks noGrp="1" noChangeArrowheads="1"/>
          </p:cNvSpPr>
          <p:nvPr>
            <p:ph type="ftr" sz="quarter" idx="2"/>
          </p:nvPr>
        </p:nvSpPr>
        <p:spPr bwMode="auto">
          <a:xfrm>
            <a:off x="550440" y="8738870"/>
            <a:ext cx="5268489" cy="468154"/>
          </a:xfrm>
          <a:prstGeom prst="rect">
            <a:avLst/>
          </a:prstGeom>
          <a:noFill/>
          <a:ln w="9525">
            <a:noFill/>
            <a:miter lim="800000"/>
            <a:headEnd/>
            <a:tailEnd/>
          </a:ln>
          <a:effectLst/>
        </p:spPr>
        <p:txBody>
          <a:bodyPr vert="horz" wrap="square" lIns="93569" tIns="46785" rIns="93569" bIns="46785" numCol="1" anchor="b" anchorCtr="0" compatLnSpc="1">
            <a:prstTxWarp prst="textNoShape">
              <a:avLst/>
            </a:prstTxWarp>
          </a:bodyPr>
          <a:lstStyle>
            <a:lvl1pPr eaLnBrk="1" hangingPunct="1">
              <a:defRPr sz="1200">
                <a:latin typeface="Arial" charset="0"/>
              </a:defRPr>
            </a:lvl1pPr>
          </a:lstStyle>
          <a:p>
            <a:pPr>
              <a:defRPr/>
            </a:pPr>
            <a:r>
              <a:rPr lang="en-US" sz="900" smtClean="0"/>
              <a:t>Copyright 2015 Don Schultz.  All rights reserved. </a:t>
            </a:r>
            <a:endParaRPr lang="en-US" sz="900" dirty="0"/>
          </a:p>
        </p:txBody>
      </p:sp>
      <p:sp>
        <p:nvSpPr>
          <p:cNvPr id="172037" name="Rectangle 5"/>
          <p:cNvSpPr>
            <a:spLocks noGrp="1" noChangeArrowheads="1"/>
          </p:cNvSpPr>
          <p:nvPr>
            <p:ph type="sldNum" sz="quarter" idx="3"/>
          </p:nvPr>
        </p:nvSpPr>
        <p:spPr bwMode="auto">
          <a:xfrm>
            <a:off x="3459903" y="8738870"/>
            <a:ext cx="3066733" cy="468154"/>
          </a:xfrm>
          <a:prstGeom prst="rect">
            <a:avLst/>
          </a:prstGeom>
          <a:noFill/>
          <a:ln w="9525">
            <a:noFill/>
            <a:miter lim="800000"/>
            <a:headEnd/>
            <a:tailEnd/>
          </a:ln>
          <a:effectLst/>
        </p:spPr>
        <p:txBody>
          <a:bodyPr vert="horz" wrap="square" lIns="93569" tIns="46785" rIns="93569" bIns="46785" numCol="1" anchor="b" anchorCtr="0" compatLnSpc="1">
            <a:prstTxWarp prst="textNoShape">
              <a:avLst/>
            </a:prstTxWarp>
          </a:bodyPr>
          <a:lstStyle>
            <a:lvl1pPr algn="r" eaLnBrk="1" hangingPunct="1">
              <a:defRPr sz="1200">
                <a:latin typeface="Arial" charset="0"/>
              </a:defRPr>
            </a:lvl1pPr>
          </a:lstStyle>
          <a:p>
            <a:pPr>
              <a:defRPr/>
            </a:pPr>
            <a:fld id="{CCB5645A-1D68-4C54-A697-4FE7A50BEB06}" type="slidenum">
              <a:rPr lang="en-US" sz="900"/>
              <a:pPr>
                <a:defRPr/>
              </a:pPr>
              <a:t>‹#›</a:t>
            </a:fld>
            <a:endParaRPr lang="en-US" sz="900"/>
          </a:p>
        </p:txBody>
      </p:sp>
    </p:spTree>
    <p:extLst>
      <p:ext uri="{BB962C8B-B14F-4D97-AF65-F5344CB8AC3E}">
        <p14:creationId xmlns:p14="http://schemas.microsoft.com/office/powerpoint/2010/main" val="15806101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66733" cy="468154"/>
          </a:xfrm>
          <a:prstGeom prst="rect">
            <a:avLst/>
          </a:prstGeom>
          <a:noFill/>
          <a:ln w="9525">
            <a:noFill/>
            <a:miter lim="800000"/>
            <a:headEnd/>
            <a:tailEnd/>
          </a:ln>
          <a:effectLst/>
        </p:spPr>
        <p:txBody>
          <a:bodyPr vert="horz" wrap="square" lIns="93569" tIns="46785" rIns="93569" bIns="46785" numCol="1" anchor="t" anchorCtr="0" compatLnSpc="1">
            <a:prstTxWarp prst="textNoShape">
              <a:avLst/>
            </a:prstTxWarp>
          </a:bodyPr>
          <a:lstStyle>
            <a:lvl1pPr eaLnBrk="1" hangingPunct="1">
              <a:defRPr sz="1200">
                <a:latin typeface="Arial" charset="0"/>
              </a:defRPr>
            </a:lvl1pPr>
          </a:lstStyle>
          <a:p>
            <a:pPr>
              <a:defRPr/>
            </a:pPr>
            <a:r>
              <a:rPr lang="en-US" smtClean="0"/>
              <a:t>Digital, Interactivity and IMC: How They All Fit Together</a:t>
            </a:r>
            <a:endParaRPr lang="en-US"/>
          </a:p>
        </p:txBody>
      </p:sp>
      <p:sp>
        <p:nvSpPr>
          <p:cNvPr id="29699" name="Rectangle 3"/>
          <p:cNvSpPr>
            <a:spLocks noGrp="1" noChangeArrowheads="1"/>
          </p:cNvSpPr>
          <p:nvPr>
            <p:ph type="dt" idx="1"/>
          </p:nvPr>
        </p:nvSpPr>
        <p:spPr bwMode="auto">
          <a:xfrm>
            <a:off x="4008706" y="0"/>
            <a:ext cx="3066733" cy="468154"/>
          </a:xfrm>
          <a:prstGeom prst="rect">
            <a:avLst/>
          </a:prstGeom>
          <a:noFill/>
          <a:ln w="9525">
            <a:noFill/>
            <a:miter lim="800000"/>
            <a:headEnd/>
            <a:tailEnd/>
          </a:ln>
          <a:effectLst/>
        </p:spPr>
        <p:txBody>
          <a:bodyPr vert="horz" wrap="square" lIns="93569" tIns="46785" rIns="93569" bIns="4678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707708" y="4447462"/>
            <a:ext cx="5661660" cy="4213384"/>
          </a:xfrm>
          <a:prstGeom prst="rect">
            <a:avLst/>
          </a:prstGeom>
          <a:noFill/>
          <a:ln w="9525">
            <a:noFill/>
            <a:miter lim="800000"/>
            <a:headEnd/>
            <a:tailEnd/>
          </a:ln>
          <a:effectLst/>
        </p:spPr>
        <p:txBody>
          <a:bodyPr vert="horz" wrap="square" lIns="93569" tIns="46785" rIns="93569" bIns="467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93297"/>
            <a:ext cx="3066733" cy="468154"/>
          </a:xfrm>
          <a:prstGeom prst="rect">
            <a:avLst/>
          </a:prstGeom>
          <a:noFill/>
          <a:ln w="9525">
            <a:noFill/>
            <a:miter lim="800000"/>
            <a:headEnd/>
            <a:tailEnd/>
          </a:ln>
          <a:effectLst/>
        </p:spPr>
        <p:txBody>
          <a:bodyPr vert="horz" wrap="square" lIns="93569" tIns="46785" rIns="93569" bIns="46785" numCol="1" anchor="b" anchorCtr="0" compatLnSpc="1">
            <a:prstTxWarp prst="textNoShape">
              <a:avLst/>
            </a:prstTxWarp>
          </a:bodyPr>
          <a:lstStyle>
            <a:lvl1pPr eaLnBrk="1" hangingPunct="1">
              <a:defRPr sz="1200">
                <a:latin typeface="Arial" charset="0"/>
              </a:defRPr>
            </a:lvl1pPr>
          </a:lstStyle>
          <a:p>
            <a:pPr>
              <a:defRPr/>
            </a:pPr>
            <a:r>
              <a:rPr lang="en-US" smtClean="0"/>
              <a:t>Copyright 2015 Don Schultz.  All rights reserved. </a:t>
            </a:r>
            <a:endParaRPr lang="en-US"/>
          </a:p>
        </p:txBody>
      </p:sp>
      <p:sp>
        <p:nvSpPr>
          <p:cNvPr id="29703" name="Rectangle 7"/>
          <p:cNvSpPr>
            <a:spLocks noGrp="1" noChangeArrowheads="1"/>
          </p:cNvSpPr>
          <p:nvPr>
            <p:ph type="sldNum" sz="quarter" idx="5"/>
          </p:nvPr>
        </p:nvSpPr>
        <p:spPr bwMode="auto">
          <a:xfrm>
            <a:off x="4008706" y="8893297"/>
            <a:ext cx="3066733" cy="468154"/>
          </a:xfrm>
          <a:prstGeom prst="rect">
            <a:avLst/>
          </a:prstGeom>
          <a:noFill/>
          <a:ln w="9525">
            <a:noFill/>
            <a:miter lim="800000"/>
            <a:headEnd/>
            <a:tailEnd/>
          </a:ln>
          <a:effectLst/>
        </p:spPr>
        <p:txBody>
          <a:bodyPr vert="horz" wrap="square" lIns="93569" tIns="46785" rIns="93569" bIns="46785" numCol="1" anchor="b" anchorCtr="0" compatLnSpc="1">
            <a:prstTxWarp prst="textNoShape">
              <a:avLst/>
            </a:prstTxWarp>
          </a:bodyPr>
          <a:lstStyle>
            <a:lvl1pPr algn="r" eaLnBrk="1" hangingPunct="1">
              <a:defRPr sz="1200">
                <a:latin typeface="Arial" charset="0"/>
              </a:defRPr>
            </a:lvl1pPr>
          </a:lstStyle>
          <a:p>
            <a:pPr>
              <a:defRPr/>
            </a:pPr>
            <a:fld id="{F0C97E40-C77C-481F-92FE-8397996841CF}" type="slidenum">
              <a:rPr lang="en-US"/>
              <a:pPr>
                <a:defRPr/>
              </a:pPr>
              <a:t>‹#›</a:t>
            </a:fld>
            <a:endParaRPr lang="en-US"/>
          </a:p>
        </p:txBody>
      </p:sp>
    </p:spTree>
    <p:extLst>
      <p:ext uri="{BB962C8B-B14F-4D97-AF65-F5344CB8AC3E}">
        <p14:creationId xmlns:p14="http://schemas.microsoft.com/office/powerpoint/2010/main" val="198725650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defRPr>
            </a:lvl1pPr>
            <a:lvl2pPr marL="757041" indent="-291169">
              <a:defRPr sz="2300">
                <a:solidFill>
                  <a:schemeClr val="tx1"/>
                </a:solidFill>
                <a:latin typeface="Arial" charset="0"/>
              </a:defRPr>
            </a:lvl2pPr>
            <a:lvl3pPr marL="1164679" indent="-232937">
              <a:defRPr sz="2300">
                <a:solidFill>
                  <a:schemeClr val="tx1"/>
                </a:solidFill>
                <a:latin typeface="Arial" charset="0"/>
              </a:defRPr>
            </a:lvl3pPr>
            <a:lvl4pPr marL="1630551" indent="-232937">
              <a:defRPr sz="2300">
                <a:solidFill>
                  <a:schemeClr val="tx1"/>
                </a:solidFill>
                <a:latin typeface="Arial" charset="0"/>
              </a:defRPr>
            </a:lvl4pPr>
            <a:lvl5pPr marL="2096422" indent="-232937">
              <a:defRPr sz="2300">
                <a:solidFill>
                  <a:schemeClr val="tx1"/>
                </a:solidFill>
                <a:latin typeface="Arial" charset="0"/>
              </a:defRPr>
            </a:lvl5pPr>
            <a:lvl6pPr marL="2562294" indent="-232937" eaLnBrk="0" fontAlgn="base" hangingPunct="0">
              <a:spcBef>
                <a:spcPct val="0"/>
              </a:spcBef>
              <a:spcAft>
                <a:spcPct val="0"/>
              </a:spcAft>
              <a:defRPr sz="2300">
                <a:solidFill>
                  <a:schemeClr val="tx1"/>
                </a:solidFill>
                <a:latin typeface="Arial" charset="0"/>
              </a:defRPr>
            </a:lvl6pPr>
            <a:lvl7pPr marL="3028167" indent="-232937" eaLnBrk="0" fontAlgn="base" hangingPunct="0">
              <a:spcBef>
                <a:spcPct val="0"/>
              </a:spcBef>
              <a:spcAft>
                <a:spcPct val="0"/>
              </a:spcAft>
              <a:defRPr sz="2300">
                <a:solidFill>
                  <a:schemeClr val="tx1"/>
                </a:solidFill>
                <a:latin typeface="Arial" charset="0"/>
              </a:defRPr>
            </a:lvl7pPr>
            <a:lvl8pPr marL="3494037" indent="-232937" eaLnBrk="0" fontAlgn="base" hangingPunct="0">
              <a:spcBef>
                <a:spcPct val="0"/>
              </a:spcBef>
              <a:spcAft>
                <a:spcPct val="0"/>
              </a:spcAft>
              <a:defRPr sz="2300">
                <a:solidFill>
                  <a:schemeClr val="tx1"/>
                </a:solidFill>
                <a:latin typeface="Arial" charset="0"/>
              </a:defRPr>
            </a:lvl8pPr>
            <a:lvl9pPr marL="3959910" indent="-232937" eaLnBrk="0" fontAlgn="base" hangingPunct="0">
              <a:spcBef>
                <a:spcPct val="0"/>
              </a:spcBef>
              <a:spcAft>
                <a:spcPct val="0"/>
              </a:spcAft>
              <a:defRPr sz="2300">
                <a:solidFill>
                  <a:schemeClr val="tx1"/>
                </a:solidFill>
                <a:latin typeface="Arial" charset="0"/>
              </a:defRPr>
            </a:lvl9pPr>
          </a:lstStyle>
          <a:p>
            <a:fld id="{330301E2-10D7-4C71-8292-1FF5FE879EAA}" type="slidenum">
              <a:rPr lang="en-US" sz="1200"/>
              <a:pPr/>
              <a:t>1</a:t>
            </a:fld>
            <a:endParaRPr lang="en-US" sz="1200"/>
          </a:p>
        </p:txBody>
      </p:sp>
      <p:sp>
        <p:nvSpPr>
          <p:cNvPr id="624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defRPr>
            </a:lvl1pPr>
            <a:lvl2pPr marL="757041" indent="-291169">
              <a:defRPr sz="2300">
                <a:solidFill>
                  <a:schemeClr val="tx1"/>
                </a:solidFill>
                <a:latin typeface="Arial" charset="0"/>
              </a:defRPr>
            </a:lvl2pPr>
            <a:lvl3pPr marL="1164679" indent="-232937">
              <a:defRPr sz="2300">
                <a:solidFill>
                  <a:schemeClr val="tx1"/>
                </a:solidFill>
                <a:latin typeface="Arial" charset="0"/>
              </a:defRPr>
            </a:lvl3pPr>
            <a:lvl4pPr marL="1630551" indent="-232937">
              <a:defRPr sz="2300">
                <a:solidFill>
                  <a:schemeClr val="tx1"/>
                </a:solidFill>
                <a:latin typeface="Arial" charset="0"/>
              </a:defRPr>
            </a:lvl4pPr>
            <a:lvl5pPr marL="2096422" indent="-232937">
              <a:defRPr sz="2300">
                <a:solidFill>
                  <a:schemeClr val="tx1"/>
                </a:solidFill>
                <a:latin typeface="Arial" charset="0"/>
              </a:defRPr>
            </a:lvl5pPr>
            <a:lvl6pPr marL="2562294" indent="-232937" eaLnBrk="0" fontAlgn="base" hangingPunct="0">
              <a:spcBef>
                <a:spcPct val="0"/>
              </a:spcBef>
              <a:spcAft>
                <a:spcPct val="0"/>
              </a:spcAft>
              <a:defRPr sz="2300">
                <a:solidFill>
                  <a:schemeClr val="tx1"/>
                </a:solidFill>
                <a:latin typeface="Arial" charset="0"/>
              </a:defRPr>
            </a:lvl6pPr>
            <a:lvl7pPr marL="3028167" indent="-232937" eaLnBrk="0" fontAlgn="base" hangingPunct="0">
              <a:spcBef>
                <a:spcPct val="0"/>
              </a:spcBef>
              <a:spcAft>
                <a:spcPct val="0"/>
              </a:spcAft>
              <a:defRPr sz="2300">
                <a:solidFill>
                  <a:schemeClr val="tx1"/>
                </a:solidFill>
                <a:latin typeface="Arial" charset="0"/>
              </a:defRPr>
            </a:lvl7pPr>
            <a:lvl8pPr marL="3494037" indent="-232937" eaLnBrk="0" fontAlgn="base" hangingPunct="0">
              <a:spcBef>
                <a:spcPct val="0"/>
              </a:spcBef>
              <a:spcAft>
                <a:spcPct val="0"/>
              </a:spcAft>
              <a:defRPr sz="2300">
                <a:solidFill>
                  <a:schemeClr val="tx1"/>
                </a:solidFill>
                <a:latin typeface="Arial" charset="0"/>
              </a:defRPr>
            </a:lvl8pPr>
            <a:lvl9pPr marL="3959910" indent="-232937" eaLnBrk="0" fontAlgn="base" hangingPunct="0">
              <a:spcBef>
                <a:spcPct val="0"/>
              </a:spcBef>
              <a:spcAft>
                <a:spcPct val="0"/>
              </a:spcAft>
              <a:defRPr sz="2300">
                <a:solidFill>
                  <a:schemeClr val="tx1"/>
                </a:solidFill>
                <a:latin typeface="Arial" charset="0"/>
              </a:defRPr>
            </a:lvl9pPr>
          </a:lstStyle>
          <a:p>
            <a:r>
              <a:rPr lang="en-US" sz="1200" smtClean="0"/>
              <a:t>Copyright 2015 Don Schultz.  All rights reserved. </a:t>
            </a:r>
            <a:endParaRPr lang="en-US" sz="1200"/>
          </a:p>
        </p:txBody>
      </p:sp>
      <p:sp>
        <p:nvSpPr>
          <p:cNvPr id="624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defRPr>
            </a:lvl1pPr>
            <a:lvl2pPr marL="757041" indent="-291169">
              <a:defRPr sz="2300">
                <a:solidFill>
                  <a:schemeClr val="tx1"/>
                </a:solidFill>
                <a:latin typeface="Arial" charset="0"/>
              </a:defRPr>
            </a:lvl2pPr>
            <a:lvl3pPr marL="1164679" indent="-232937">
              <a:defRPr sz="2300">
                <a:solidFill>
                  <a:schemeClr val="tx1"/>
                </a:solidFill>
                <a:latin typeface="Arial" charset="0"/>
              </a:defRPr>
            </a:lvl3pPr>
            <a:lvl4pPr marL="1630551" indent="-232937">
              <a:defRPr sz="2300">
                <a:solidFill>
                  <a:schemeClr val="tx1"/>
                </a:solidFill>
                <a:latin typeface="Arial" charset="0"/>
              </a:defRPr>
            </a:lvl4pPr>
            <a:lvl5pPr marL="2096422" indent="-232937">
              <a:defRPr sz="2300">
                <a:solidFill>
                  <a:schemeClr val="tx1"/>
                </a:solidFill>
                <a:latin typeface="Arial" charset="0"/>
              </a:defRPr>
            </a:lvl5pPr>
            <a:lvl6pPr marL="2562294" indent="-232937" eaLnBrk="0" fontAlgn="base" hangingPunct="0">
              <a:spcBef>
                <a:spcPct val="0"/>
              </a:spcBef>
              <a:spcAft>
                <a:spcPct val="0"/>
              </a:spcAft>
              <a:defRPr sz="2300">
                <a:solidFill>
                  <a:schemeClr val="tx1"/>
                </a:solidFill>
                <a:latin typeface="Arial" charset="0"/>
              </a:defRPr>
            </a:lvl6pPr>
            <a:lvl7pPr marL="3028167" indent="-232937" eaLnBrk="0" fontAlgn="base" hangingPunct="0">
              <a:spcBef>
                <a:spcPct val="0"/>
              </a:spcBef>
              <a:spcAft>
                <a:spcPct val="0"/>
              </a:spcAft>
              <a:defRPr sz="2300">
                <a:solidFill>
                  <a:schemeClr val="tx1"/>
                </a:solidFill>
                <a:latin typeface="Arial" charset="0"/>
              </a:defRPr>
            </a:lvl7pPr>
            <a:lvl8pPr marL="3494037" indent="-232937" eaLnBrk="0" fontAlgn="base" hangingPunct="0">
              <a:spcBef>
                <a:spcPct val="0"/>
              </a:spcBef>
              <a:spcAft>
                <a:spcPct val="0"/>
              </a:spcAft>
              <a:defRPr sz="2300">
                <a:solidFill>
                  <a:schemeClr val="tx1"/>
                </a:solidFill>
                <a:latin typeface="Arial" charset="0"/>
              </a:defRPr>
            </a:lvl8pPr>
            <a:lvl9pPr marL="3959910" indent="-232937" eaLnBrk="0" fontAlgn="base" hangingPunct="0">
              <a:spcBef>
                <a:spcPct val="0"/>
              </a:spcBef>
              <a:spcAft>
                <a:spcPct val="0"/>
              </a:spcAft>
              <a:defRPr sz="2300">
                <a:solidFill>
                  <a:schemeClr val="tx1"/>
                </a:solidFill>
                <a:latin typeface="Arial" charset="0"/>
              </a:defRPr>
            </a:lvl9pPr>
          </a:lstStyle>
          <a:p>
            <a:r>
              <a:rPr lang="en-US" sz="1200" smtClean="0"/>
              <a:t>Digital, Interactivity and IMC: How They All Fit Together</a:t>
            </a:r>
            <a:endParaRPr lang="en-US" sz="1200"/>
          </a:p>
        </p:txBody>
      </p:sp>
    </p:spTree>
    <p:extLst>
      <p:ext uri="{BB962C8B-B14F-4D97-AF65-F5344CB8AC3E}">
        <p14:creationId xmlns:p14="http://schemas.microsoft.com/office/powerpoint/2010/main" val="198571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defRPr>
            </a:lvl1pPr>
            <a:lvl2pPr marL="767343" indent="-295131">
              <a:defRPr sz="2500">
                <a:solidFill>
                  <a:schemeClr val="tx1"/>
                </a:solidFill>
                <a:latin typeface="Arial" pitchFamily="34" charset="0"/>
              </a:defRPr>
            </a:lvl2pPr>
            <a:lvl3pPr marL="1180525" indent="-236105">
              <a:defRPr sz="2500">
                <a:solidFill>
                  <a:schemeClr val="tx1"/>
                </a:solidFill>
                <a:latin typeface="Arial" pitchFamily="34" charset="0"/>
              </a:defRPr>
            </a:lvl3pPr>
            <a:lvl4pPr marL="1652736" indent="-236105">
              <a:defRPr sz="2500">
                <a:solidFill>
                  <a:schemeClr val="tx1"/>
                </a:solidFill>
                <a:latin typeface="Arial" pitchFamily="34" charset="0"/>
              </a:defRPr>
            </a:lvl4pPr>
            <a:lvl5pPr marL="2124945" indent="-236105">
              <a:defRPr sz="2500">
                <a:solidFill>
                  <a:schemeClr val="tx1"/>
                </a:solidFill>
                <a:latin typeface="Arial" pitchFamily="34" charset="0"/>
              </a:defRPr>
            </a:lvl5pPr>
            <a:lvl6pPr marL="2597155" indent="-236105" eaLnBrk="0" fontAlgn="base" hangingPunct="0">
              <a:spcBef>
                <a:spcPct val="0"/>
              </a:spcBef>
              <a:spcAft>
                <a:spcPct val="0"/>
              </a:spcAft>
              <a:defRPr sz="2500">
                <a:solidFill>
                  <a:schemeClr val="tx1"/>
                </a:solidFill>
                <a:latin typeface="Arial" pitchFamily="34" charset="0"/>
              </a:defRPr>
            </a:lvl6pPr>
            <a:lvl7pPr marL="3069366" indent="-236105" eaLnBrk="0" fontAlgn="base" hangingPunct="0">
              <a:spcBef>
                <a:spcPct val="0"/>
              </a:spcBef>
              <a:spcAft>
                <a:spcPct val="0"/>
              </a:spcAft>
              <a:defRPr sz="2500">
                <a:solidFill>
                  <a:schemeClr val="tx1"/>
                </a:solidFill>
                <a:latin typeface="Arial" pitchFamily="34" charset="0"/>
              </a:defRPr>
            </a:lvl7pPr>
            <a:lvl8pPr marL="3541577" indent="-236105" eaLnBrk="0" fontAlgn="base" hangingPunct="0">
              <a:spcBef>
                <a:spcPct val="0"/>
              </a:spcBef>
              <a:spcAft>
                <a:spcPct val="0"/>
              </a:spcAft>
              <a:defRPr sz="2500">
                <a:solidFill>
                  <a:schemeClr val="tx1"/>
                </a:solidFill>
                <a:latin typeface="Arial" pitchFamily="34" charset="0"/>
              </a:defRPr>
            </a:lvl8pPr>
            <a:lvl9pPr marL="4013786" indent="-236105" eaLnBrk="0" fontAlgn="base" hangingPunct="0">
              <a:spcBef>
                <a:spcPct val="0"/>
              </a:spcBef>
              <a:spcAft>
                <a:spcPct val="0"/>
              </a:spcAft>
              <a:defRPr sz="2500">
                <a:solidFill>
                  <a:schemeClr val="tx1"/>
                </a:solidFill>
                <a:latin typeface="Arial" pitchFamily="34" charset="0"/>
              </a:defRPr>
            </a:lvl9pPr>
          </a:lstStyle>
          <a:p>
            <a:fld id="{555CFD2E-4649-472C-A5B2-C73F75BB9698}" type="slidenum">
              <a:rPr lang="en-US" sz="1200">
                <a:solidFill>
                  <a:srgbClr val="000000"/>
                </a:solidFill>
              </a:rPr>
              <a:pPr/>
              <a:t>62</a:t>
            </a:fld>
            <a:endParaRPr lang="en-US" sz="1200">
              <a:solidFill>
                <a:srgbClr val="000000"/>
              </a:solidFill>
            </a:endParaRPr>
          </a:p>
        </p:txBody>
      </p:sp>
      <p:sp>
        <p:nvSpPr>
          <p:cNvPr id="125955" name="Slide Image Placeholder 1"/>
          <p:cNvSpPr>
            <a:spLocks noGrp="1" noRot="1" noChangeAspect="1" noTextEdit="1"/>
          </p:cNvSpPr>
          <p:nvPr>
            <p:ph type="sldImg"/>
          </p:nvPr>
        </p:nvSpPr>
        <p:spPr>
          <a:xfrm>
            <a:off x="1252538" y="708025"/>
            <a:ext cx="4732337" cy="3548063"/>
          </a:xfrm>
          <a:ln/>
        </p:spPr>
      </p:sp>
      <p:sp>
        <p:nvSpPr>
          <p:cNvPr id="125956" name="Notes Placeholder 2"/>
          <p:cNvSpPr>
            <a:spLocks noGrp="1"/>
          </p:cNvSpPr>
          <p:nvPr>
            <p:ph type="body" idx="1"/>
          </p:nvPr>
        </p:nvSpPr>
        <p:spPr>
          <a:xfrm>
            <a:off x="964579" y="4492245"/>
            <a:ext cx="5305185" cy="42558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5957" name="Header Placeholder 3"/>
          <p:cNvSpPr txBox="1">
            <a:spLocks noGrp="1"/>
          </p:cNvSpPr>
          <p:nvPr/>
        </p:nvSpPr>
        <p:spPr bwMode="auto">
          <a:xfrm>
            <a:off x="3" y="4"/>
            <a:ext cx="3134882" cy="4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2" tIns="47222" rIns="94442" bIns="47222"/>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sz="1200">
                <a:solidFill>
                  <a:srgbClr val="000000"/>
                </a:solidFill>
                <a:latin typeface="Times New Roman" pitchFamily="18" charset="0"/>
              </a:rPr>
              <a:t>Integrated Marketing Communications in a “Push and Pull” Marketplace </a:t>
            </a:r>
          </a:p>
        </p:txBody>
      </p:sp>
      <p:sp>
        <p:nvSpPr>
          <p:cNvPr id="125958" name="Footer Placeholder 4"/>
          <p:cNvSpPr txBox="1">
            <a:spLocks noGrp="1"/>
          </p:cNvSpPr>
          <p:nvPr/>
        </p:nvSpPr>
        <p:spPr bwMode="auto">
          <a:xfrm>
            <a:off x="3" y="8986131"/>
            <a:ext cx="3134882" cy="47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2" tIns="47222" rIns="94442" bIns="47222" anchor="b"/>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sz="1200">
                <a:solidFill>
                  <a:srgbClr val="000000"/>
                </a:solidFill>
                <a:latin typeface="Times New Roman" pitchFamily="18" charset="0"/>
              </a:rPr>
              <a:t>Copyright 2009, Agora, Inc. All rights reserved.</a:t>
            </a:r>
          </a:p>
        </p:txBody>
      </p:sp>
      <p:sp>
        <p:nvSpPr>
          <p:cNvPr id="125959" name="Slide Number Placeholder 5"/>
          <p:cNvSpPr txBox="1">
            <a:spLocks noGrp="1"/>
          </p:cNvSpPr>
          <p:nvPr/>
        </p:nvSpPr>
        <p:spPr bwMode="auto">
          <a:xfrm>
            <a:off x="4099461" y="8986131"/>
            <a:ext cx="3134882" cy="47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2" tIns="47222" rIns="94442" bIns="47222" anchor="b"/>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fld id="{5A456FFA-EA4F-4689-B45A-FAEA51C49013}" type="slidenum">
              <a:rPr lang="en-US" sz="1200">
                <a:solidFill>
                  <a:srgbClr val="000000"/>
                </a:solidFill>
                <a:latin typeface="Times New Roman" pitchFamily="18" charset="0"/>
              </a:rPr>
              <a:pPr algn="r" fontAlgn="base">
                <a:spcBef>
                  <a:spcPct val="0"/>
                </a:spcBef>
                <a:spcAft>
                  <a:spcPct val="0"/>
                </a:spcAft>
              </a:pPr>
              <a:t>62</a:t>
            </a:fld>
            <a:endParaRPr lang="en-US" sz="1200">
              <a:solidFill>
                <a:srgbClr val="0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solidFill>
                  <a:srgbClr val="000000"/>
                </a:solidFill>
              </a:rPr>
              <a:t>Copyright 2015 Don Schultz.  All rights reserved. </a:t>
            </a:r>
            <a:endParaRPr lang="en-US">
              <a:solidFill>
                <a:srgbClr val="000000"/>
              </a:solidFill>
            </a:endParaRPr>
          </a:p>
        </p:txBody>
      </p:sp>
      <p:sp>
        <p:nvSpPr>
          <p:cNvPr id="3" name="Header Placeholder 2"/>
          <p:cNvSpPr>
            <a:spLocks noGrp="1"/>
          </p:cNvSpPr>
          <p:nvPr>
            <p:ph type="hdr" sz="quarter" idx="11"/>
          </p:nvPr>
        </p:nvSpPr>
        <p:spPr/>
        <p:txBody>
          <a:bodyPr/>
          <a:lstStyle/>
          <a:p>
            <a:pPr>
              <a:defRPr/>
            </a:pPr>
            <a:r>
              <a:rPr lang="en-US" smtClean="0">
                <a:solidFill>
                  <a:srgbClr val="000000"/>
                </a:solidFill>
              </a:rPr>
              <a:t>Digital, Interactivity and IMC: How They All Fit Together</a:t>
            </a:r>
            <a:endParaRPr lang="en-US">
              <a:solidFill>
                <a:srgbClr val="000000"/>
              </a:solidFill>
            </a:endParaRPr>
          </a:p>
        </p:txBody>
      </p:sp>
    </p:spTree>
    <p:extLst>
      <p:ext uri="{BB962C8B-B14F-4D97-AF65-F5344CB8AC3E}">
        <p14:creationId xmlns:p14="http://schemas.microsoft.com/office/powerpoint/2010/main" val="109441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558" eaLnBrk="0" hangingPunct="0">
              <a:defRPr sz="2400">
                <a:solidFill>
                  <a:schemeClr val="tx1"/>
                </a:solidFill>
                <a:latin typeface="Times New Roman" pitchFamily="18" charset="0"/>
              </a:defRPr>
            </a:lvl1pPr>
            <a:lvl2pPr marL="733272" indent="-282027" defTabSz="927558" eaLnBrk="0" hangingPunct="0">
              <a:defRPr sz="2400">
                <a:solidFill>
                  <a:schemeClr val="tx1"/>
                </a:solidFill>
                <a:latin typeface="Times New Roman" pitchFamily="18" charset="0"/>
              </a:defRPr>
            </a:lvl2pPr>
            <a:lvl3pPr marL="1128111" indent="-225623" defTabSz="927558" eaLnBrk="0" hangingPunct="0">
              <a:defRPr sz="2400">
                <a:solidFill>
                  <a:schemeClr val="tx1"/>
                </a:solidFill>
                <a:latin typeface="Times New Roman" pitchFamily="18" charset="0"/>
              </a:defRPr>
            </a:lvl3pPr>
            <a:lvl4pPr marL="1579356" indent="-225623" defTabSz="927558" eaLnBrk="0" hangingPunct="0">
              <a:defRPr sz="2400">
                <a:solidFill>
                  <a:schemeClr val="tx1"/>
                </a:solidFill>
                <a:latin typeface="Times New Roman" pitchFamily="18" charset="0"/>
              </a:defRPr>
            </a:lvl4pPr>
            <a:lvl5pPr marL="2030601" indent="-225623" defTabSz="927558" eaLnBrk="0" hangingPunct="0">
              <a:defRPr sz="2400">
                <a:solidFill>
                  <a:schemeClr val="tx1"/>
                </a:solidFill>
                <a:latin typeface="Times New Roman" pitchFamily="18" charset="0"/>
              </a:defRPr>
            </a:lvl5pPr>
            <a:lvl6pPr marL="2481845" indent="-225623" defTabSz="927558" eaLnBrk="0" fontAlgn="base" hangingPunct="0">
              <a:spcBef>
                <a:spcPct val="0"/>
              </a:spcBef>
              <a:spcAft>
                <a:spcPct val="0"/>
              </a:spcAft>
              <a:defRPr sz="2400">
                <a:solidFill>
                  <a:schemeClr val="tx1"/>
                </a:solidFill>
                <a:latin typeface="Times New Roman" pitchFamily="18" charset="0"/>
              </a:defRPr>
            </a:lvl6pPr>
            <a:lvl7pPr marL="2933090" indent="-225623" defTabSz="927558" eaLnBrk="0" fontAlgn="base" hangingPunct="0">
              <a:spcBef>
                <a:spcPct val="0"/>
              </a:spcBef>
              <a:spcAft>
                <a:spcPct val="0"/>
              </a:spcAft>
              <a:defRPr sz="2400">
                <a:solidFill>
                  <a:schemeClr val="tx1"/>
                </a:solidFill>
                <a:latin typeface="Times New Roman" pitchFamily="18" charset="0"/>
              </a:defRPr>
            </a:lvl7pPr>
            <a:lvl8pPr marL="3384334" indent="-225623" defTabSz="927558" eaLnBrk="0" fontAlgn="base" hangingPunct="0">
              <a:spcBef>
                <a:spcPct val="0"/>
              </a:spcBef>
              <a:spcAft>
                <a:spcPct val="0"/>
              </a:spcAft>
              <a:defRPr sz="2400">
                <a:solidFill>
                  <a:schemeClr val="tx1"/>
                </a:solidFill>
                <a:latin typeface="Times New Roman" pitchFamily="18" charset="0"/>
              </a:defRPr>
            </a:lvl8pPr>
            <a:lvl9pPr marL="3835580" indent="-225623" defTabSz="927558" eaLnBrk="0" fontAlgn="base" hangingPunct="0">
              <a:spcBef>
                <a:spcPct val="0"/>
              </a:spcBef>
              <a:spcAft>
                <a:spcPct val="0"/>
              </a:spcAft>
              <a:defRPr sz="2400">
                <a:solidFill>
                  <a:schemeClr val="tx1"/>
                </a:solidFill>
                <a:latin typeface="Times New Roman" pitchFamily="18" charset="0"/>
              </a:defRPr>
            </a:lvl9pPr>
          </a:lstStyle>
          <a:p>
            <a:pPr eaLnBrk="1" hangingPunct="1"/>
            <a:fld id="{0CDC3AAC-7A8D-41F6-B682-E85D2EE163E0}" type="slidenum">
              <a:rPr lang="en-US" sz="1200">
                <a:latin typeface="Arial" pitchFamily="34" charset="0"/>
              </a:rPr>
              <a:pPr eaLnBrk="1" hangingPunct="1"/>
              <a:t>65</a:t>
            </a:fld>
            <a:endParaRPr lang="en-US" sz="1200">
              <a:latin typeface="Arial" pitchFamily="34" charset="0"/>
            </a:endParaRPr>
          </a:p>
        </p:txBody>
      </p:sp>
      <p:sp>
        <p:nvSpPr>
          <p:cNvPr id="166915" name="Rectangle 7"/>
          <p:cNvSpPr txBox="1">
            <a:spLocks noGrp="1" noChangeArrowheads="1"/>
          </p:cNvSpPr>
          <p:nvPr/>
        </p:nvSpPr>
        <p:spPr bwMode="auto">
          <a:xfrm>
            <a:off x="3883743" y="8828747"/>
            <a:ext cx="2972723" cy="46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6" rIns="92830" bIns="46416" anchor="b"/>
          <a:lstStyle>
            <a:lvl1pPr defTabSz="939800" eaLnBrk="0" hangingPunct="0">
              <a:defRPr sz="2400">
                <a:solidFill>
                  <a:schemeClr val="tx1"/>
                </a:solidFill>
                <a:latin typeface="Times New Roman" pitchFamily="18" charset="0"/>
              </a:defRPr>
            </a:lvl1pPr>
            <a:lvl2pPr marL="742950" indent="-285750" defTabSz="939800" eaLnBrk="0" hangingPunct="0">
              <a:defRPr sz="2400">
                <a:solidFill>
                  <a:schemeClr val="tx1"/>
                </a:solidFill>
                <a:latin typeface="Times New Roman" pitchFamily="18" charset="0"/>
              </a:defRPr>
            </a:lvl2pPr>
            <a:lvl3pPr marL="1143000" indent="-228600" defTabSz="939800" eaLnBrk="0" hangingPunct="0">
              <a:defRPr sz="2400">
                <a:solidFill>
                  <a:schemeClr val="tx1"/>
                </a:solidFill>
                <a:latin typeface="Times New Roman" pitchFamily="18" charset="0"/>
              </a:defRPr>
            </a:lvl3pPr>
            <a:lvl4pPr marL="1600200" indent="-228600" defTabSz="939800" eaLnBrk="0" hangingPunct="0">
              <a:defRPr sz="2400">
                <a:solidFill>
                  <a:schemeClr val="tx1"/>
                </a:solidFill>
                <a:latin typeface="Times New Roman" pitchFamily="18" charset="0"/>
              </a:defRPr>
            </a:lvl4pPr>
            <a:lvl5pPr marL="2057400" indent="-228600" defTabSz="939800" eaLnBrk="0" hangingPunct="0">
              <a:defRPr sz="2400">
                <a:solidFill>
                  <a:schemeClr val="tx1"/>
                </a:solidFill>
                <a:latin typeface="Times New Roman" pitchFamily="18" charset="0"/>
              </a:defRPr>
            </a:lvl5pPr>
            <a:lvl6pPr marL="2514600" indent="-228600" defTabSz="939800" eaLnBrk="0" fontAlgn="base" hangingPunct="0">
              <a:spcBef>
                <a:spcPct val="0"/>
              </a:spcBef>
              <a:spcAft>
                <a:spcPct val="0"/>
              </a:spcAft>
              <a:defRPr sz="2400">
                <a:solidFill>
                  <a:schemeClr val="tx1"/>
                </a:solidFill>
                <a:latin typeface="Times New Roman" pitchFamily="18" charset="0"/>
              </a:defRPr>
            </a:lvl6pPr>
            <a:lvl7pPr marL="2971800" indent="-228600" defTabSz="939800" eaLnBrk="0" fontAlgn="base" hangingPunct="0">
              <a:spcBef>
                <a:spcPct val="0"/>
              </a:spcBef>
              <a:spcAft>
                <a:spcPct val="0"/>
              </a:spcAft>
              <a:defRPr sz="2400">
                <a:solidFill>
                  <a:schemeClr val="tx1"/>
                </a:solidFill>
                <a:latin typeface="Times New Roman" pitchFamily="18" charset="0"/>
              </a:defRPr>
            </a:lvl7pPr>
            <a:lvl8pPr marL="3429000" indent="-228600" defTabSz="939800" eaLnBrk="0" fontAlgn="base" hangingPunct="0">
              <a:spcBef>
                <a:spcPct val="0"/>
              </a:spcBef>
              <a:spcAft>
                <a:spcPct val="0"/>
              </a:spcAft>
              <a:defRPr sz="2400">
                <a:solidFill>
                  <a:schemeClr val="tx1"/>
                </a:solidFill>
                <a:latin typeface="Times New Roman" pitchFamily="18" charset="0"/>
              </a:defRPr>
            </a:lvl8pPr>
            <a:lvl9pPr marL="3886200" indent="-228600" defTabSz="939800" eaLnBrk="0" fontAlgn="base" hangingPunct="0">
              <a:spcBef>
                <a:spcPct val="0"/>
              </a:spcBef>
              <a:spcAft>
                <a:spcPct val="0"/>
              </a:spcAft>
              <a:defRPr sz="2400">
                <a:solidFill>
                  <a:schemeClr val="tx1"/>
                </a:solidFill>
                <a:latin typeface="Times New Roman" pitchFamily="18" charset="0"/>
              </a:defRPr>
            </a:lvl9pPr>
          </a:lstStyle>
          <a:p>
            <a:pPr algn="r" eaLnBrk="1" hangingPunct="1"/>
            <a:fld id="{CAFBD0D2-5B63-4C85-8995-DB1DC4D53191}" type="slidenum">
              <a:rPr lang="en-US" sz="1200">
                <a:latin typeface="Arial" pitchFamily="34" charset="0"/>
              </a:rPr>
              <a:pPr algn="r" eaLnBrk="1" hangingPunct="1"/>
              <a:t>65</a:t>
            </a:fld>
            <a:endParaRPr lang="en-US" sz="1200">
              <a:latin typeface="Arial" pitchFamily="34" charset="0"/>
            </a:endParaRPr>
          </a:p>
        </p:txBody>
      </p:sp>
      <p:sp>
        <p:nvSpPr>
          <p:cNvPr id="166916" name="Rectangle 2"/>
          <p:cNvSpPr>
            <a:spLocks noGrp="1" noRot="1" noChangeAspect="1" noChangeArrowheads="1" noTextEdit="1"/>
          </p:cNvSpPr>
          <p:nvPr>
            <p:ph type="sldImg"/>
          </p:nvPr>
        </p:nvSpPr>
        <p:spPr>
          <a:xfrm>
            <a:off x="1131888" y="695325"/>
            <a:ext cx="4603750" cy="3452813"/>
          </a:xfrm>
          <a:ln w="12700" cap="flat">
            <a:solidFill>
              <a:schemeClr val="tx1"/>
            </a:solidFill>
          </a:ln>
        </p:spPr>
      </p:sp>
      <p:sp>
        <p:nvSpPr>
          <p:cNvPr id="166917" name="Rectangle 3"/>
          <p:cNvSpPr>
            <a:spLocks noGrp="1" noChangeArrowheads="1"/>
          </p:cNvSpPr>
          <p:nvPr>
            <p:ph type="body" idx="1"/>
          </p:nvPr>
        </p:nvSpPr>
        <p:spPr>
          <a:xfrm>
            <a:off x="914094" y="4415162"/>
            <a:ext cx="5029814" cy="418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tIns="46738" rIns="93474" bIns="46738"/>
          <a:lstStyle/>
          <a:p>
            <a:pPr eaLnBrk="1" latinLnBrk="1" hangingPunct="1"/>
            <a:endParaRPr lang="en-US" smtClean="0">
              <a:latin typeface="Arial" pitchFamily="34" charset="0"/>
            </a:endParaRPr>
          </a:p>
        </p:txBody>
      </p:sp>
      <p:sp>
        <p:nvSpPr>
          <p:cNvPr id="166918"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558" eaLnBrk="0" hangingPunct="0">
              <a:defRPr sz="2400">
                <a:solidFill>
                  <a:schemeClr val="tx1"/>
                </a:solidFill>
                <a:latin typeface="Times New Roman" pitchFamily="18" charset="0"/>
              </a:defRPr>
            </a:lvl1pPr>
            <a:lvl2pPr marL="733272" indent="-282027" defTabSz="927558" eaLnBrk="0" hangingPunct="0">
              <a:defRPr sz="2400">
                <a:solidFill>
                  <a:schemeClr val="tx1"/>
                </a:solidFill>
                <a:latin typeface="Times New Roman" pitchFamily="18" charset="0"/>
              </a:defRPr>
            </a:lvl2pPr>
            <a:lvl3pPr marL="1128111" indent="-225623" defTabSz="927558" eaLnBrk="0" hangingPunct="0">
              <a:defRPr sz="2400">
                <a:solidFill>
                  <a:schemeClr val="tx1"/>
                </a:solidFill>
                <a:latin typeface="Times New Roman" pitchFamily="18" charset="0"/>
              </a:defRPr>
            </a:lvl3pPr>
            <a:lvl4pPr marL="1579356" indent="-225623" defTabSz="927558" eaLnBrk="0" hangingPunct="0">
              <a:defRPr sz="2400">
                <a:solidFill>
                  <a:schemeClr val="tx1"/>
                </a:solidFill>
                <a:latin typeface="Times New Roman" pitchFamily="18" charset="0"/>
              </a:defRPr>
            </a:lvl4pPr>
            <a:lvl5pPr marL="2030601" indent="-225623" defTabSz="927558" eaLnBrk="0" hangingPunct="0">
              <a:defRPr sz="2400">
                <a:solidFill>
                  <a:schemeClr val="tx1"/>
                </a:solidFill>
                <a:latin typeface="Times New Roman" pitchFamily="18" charset="0"/>
              </a:defRPr>
            </a:lvl5pPr>
            <a:lvl6pPr marL="2481845" indent="-225623" defTabSz="927558" eaLnBrk="0" fontAlgn="base" hangingPunct="0">
              <a:spcBef>
                <a:spcPct val="0"/>
              </a:spcBef>
              <a:spcAft>
                <a:spcPct val="0"/>
              </a:spcAft>
              <a:defRPr sz="2400">
                <a:solidFill>
                  <a:schemeClr val="tx1"/>
                </a:solidFill>
                <a:latin typeface="Times New Roman" pitchFamily="18" charset="0"/>
              </a:defRPr>
            </a:lvl6pPr>
            <a:lvl7pPr marL="2933090" indent="-225623" defTabSz="927558" eaLnBrk="0" fontAlgn="base" hangingPunct="0">
              <a:spcBef>
                <a:spcPct val="0"/>
              </a:spcBef>
              <a:spcAft>
                <a:spcPct val="0"/>
              </a:spcAft>
              <a:defRPr sz="2400">
                <a:solidFill>
                  <a:schemeClr val="tx1"/>
                </a:solidFill>
                <a:latin typeface="Times New Roman" pitchFamily="18" charset="0"/>
              </a:defRPr>
            </a:lvl7pPr>
            <a:lvl8pPr marL="3384334" indent="-225623" defTabSz="927558" eaLnBrk="0" fontAlgn="base" hangingPunct="0">
              <a:spcBef>
                <a:spcPct val="0"/>
              </a:spcBef>
              <a:spcAft>
                <a:spcPct val="0"/>
              </a:spcAft>
              <a:defRPr sz="2400">
                <a:solidFill>
                  <a:schemeClr val="tx1"/>
                </a:solidFill>
                <a:latin typeface="Times New Roman" pitchFamily="18" charset="0"/>
              </a:defRPr>
            </a:lvl8pPr>
            <a:lvl9pPr marL="3835580" indent="-225623" defTabSz="927558"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latin typeface="Arial" pitchFamily="34" charset="0"/>
              </a:rPr>
              <a:t>Copyright 2015 Don Schultz.  All rights reserved. </a:t>
            </a:r>
            <a:endParaRPr lang="en-US" sz="1200">
              <a:latin typeface="Arial" pitchFamily="34" charset="0"/>
            </a:endParaRPr>
          </a:p>
        </p:txBody>
      </p:sp>
      <p:sp>
        <p:nvSpPr>
          <p:cNvPr id="166919" name="Header Placeholder 8"/>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558" eaLnBrk="0" hangingPunct="0">
              <a:defRPr sz="2400">
                <a:solidFill>
                  <a:schemeClr val="tx1"/>
                </a:solidFill>
                <a:latin typeface="Times New Roman" pitchFamily="18" charset="0"/>
              </a:defRPr>
            </a:lvl1pPr>
            <a:lvl2pPr marL="733272" indent="-282027" defTabSz="927558" eaLnBrk="0" hangingPunct="0">
              <a:defRPr sz="2400">
                <a:solidFill>
                  <a:schemeClr val="tx1"/>
                </a:solidFill>
                <a:latin typeface="Times New Roman" pitchFamily="18" charset="0"/>
              </a:defRPr>
            </a:lvl2pPr>
            <a:lvl3pPr marL="1128111" indent="-225623" defTabSz="927558" eaLnBrk="0" hangingPunct="0">
              <a:defRPr sz="2400">
                <a:solidFill>
                  <a:schemeClr val="tx1"/>
                </a:solidFill>
                <a:latin typeface="Times New Roman" pitchFamily="18" charset="0"/>
              </a:defRPr>
            </a:lvl3pPr>
            <a:lvl4pPr marL="1579356" indent="-225623" defTabSz="927558" eaLnBrk="0" hangingPunct="0">
              <a:defRPr sz="2400">
                <a:solidFill>
                  <a:schemeClr val="tx1"/>
                </a:solidFill>
                <a:latin typeface="Times New Roman" pitchFamily="18" charset="0"/>
              </a:defRPr>
            </a:lvl4pPr>
            <a:lvl5pPr marL="2030601" indent="-225623" defTabSz="927558" eaLnBrk="0" hangingPunct="0">
              <a:defRPr sz="2400">
                <a:solidFill>
                  <a:schemeClr val="tx1"/>
                </a:solidFill>
                <a:latin typeface="Times New Roman" pitchFamily="18" charset="0"/>
              </a:defRPr>
            </a:lvl5pPr>
            <a:lvl6pPr marL="2481845" indent="-225623" defTabSz="927558" eaLnBrk="0" fontAlgn="base" hangingPunct="0">
              <a:spcBef>
                <a:spcPct val="0"/>
              </a:spcBef>
              <a:spcAft>
                <a:spcPct val="0"/>
              </a:spcAft>
              <a:defRPr sz="2400">
                <a:solidFill>
                  <a:schemeClr val="tx1"/>
                </a:solidFill>
                <a:latin typeface="Times New Roman" pitchFamily="18" charset="0"/>
              </a:defRPr>
            </a:lvl6pPr>
            <a:lvl7pPr marL="2933090" indent="-225623" defTabSz="927558" eaLnBrk="0" fontAlgn="base" hangingPunct="0">
              <a:spcBef>
                <a:spcPct val="0"/>
              </a:spcBef>
              <a:spcAft>
                <a:spcPct val="0"/>
              </a:spcAft>
              <a:defRPr sz="2400">
                <a:solidFill>
                  <a:schemeClr val="tx1"/>
                </a:solidFill>
                <a:latin typeface="Times New Roman" pitchFamily="18" charset="0"/>
              </a:defRPr>
            </a:lvl7pPr>
            <a:lvl8pPr marL="3384334" indent="-225623" defTabSz="927558" eaLnBrk="0" fontAlgn="base" hangingPunct="0">
              <a:spcBef>
                <a:spcPct val="0"/>
              </a:spcBef>
              <a:spcAft>
                <a:spcPct val="0"/>
              </a:spcAft>
              <a:defRPr sz="2400">
                <a:solidFill>
                  <a:schemeClr val="tx1"/>
                </a:solidFill>
                <a:latin typeface="Times New Roman" pitchFamily="18" charset="0"/>
              </a:defRPr>
            </a:lvl8pPr>
            <a:lvl9pPr marL="3835580" indent="-225623" defTabSz="927558"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latin typeface="Arial" pitchFamily="34" charset="0"/>
              </a:rPr>
              <a:t>Digital, Interactivity and IMC: How They All Fit Together</a:t>
            </a:r>
            <a:endParaRPr lang="en-US" sz="1200">
              <a:latin typeface="Arial" pitchFamily="34" charset="0"/>
            </a:endParaRPr>
          </a:p>
        </p:txBody>
      </p:sp>
    </p:spTree>
    <p:extLst>
      <p:ext uri="{BB962C8B-B14F-4D97-AF65-F5344CB8AC3E}">
        <p14:creationId xmlns:p14="http://schemas.microsoft.com/office/powerpoint/2010/main" val="49748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138453" y="8960356"/>
            <a:ext cx="3163008"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10" rIns="93019" bIns="46510"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127139AF-0534-4589-B10D-5331821B1E30}" type="slidenum">
              <a:rPr lang="en-US" sz="1200">
                <a:cs typeface="Arial" pitchFamily="34" charset="0"/>
              </a:rPr>
              <a:pPr algn="r" eaLnBrk="1" hangingPunct="1"/>
              <a:t>25</a:t>
            </a:fld>
            <a:endParaRPr lang="en-US" sz="1200">
              <a:cs typeface="Arial" pitchFamily="34" charset="0"/>
            </a:endParaRPr>
          </a:p>
        </p:txBody>
      </p:sp>
      <p:sp>
        <p:nvSpPr>
          <p:cNvPr id="112643" name="Rectangle 7"/>
          <p:cNvSpPr txBox="1">
            <a:spLocks noGrp="1" noChangeArrowheads="1"/>
          </p:cNvSpPr>
          <p:nvPr/>
        </p:nvSpPr>
        <p:spPr bwMode="auto">
          <a:xfrm>
            <a:off x="4138453" y="8960356"/>
            <a:ext cx="3163008"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2" tIns="46507" rIns="93012" bIns="46507"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0A49C065-90E3-4FED-A63D-0C23C2E31961}" type="slidenum">
              <a:rPr lang="en-US" sz="1200">
                <a:cs typeface="Arial" pitchFamily="34" charset="0"/>
              </a:rPr>
              <a:pPr algn="r" eaLnBrk="1" hangingPunct="1"/>
              <a:t>25</a:t>
            </a:fld>
            <a:endParaRPr lang="en-US" sz="1200">
              <a:cs typeface="Arial" pitchFamily="34" charset="0"/>
            </a:endParaRPr>
          </a:p>
        </p:txBody>
      </p:sp>
      <p:sp>
        <p:nvSpPr>
          <p:cNvPr id="112644" name="Rectangle 2"/>
          <p:cNvSpPr txBox="1">
            <a:spLocks noGrp="1" noChangeArrowheads="1"/>
          </p:cNvSpPr>
          <p:nvPr/>
        </p:nvSpPr>
        <p:spPr bwMode="auto">
          <a:xfrm>
            <a:off x="1" y="1"/>
            <a:ext cx="3163008"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4" tIns="46361" rIns="92724" bIns="46361"/>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cs typeface="Arial" pitchFamily="34" charset="0"/>
              </a:rPr>
              <a:t>IMC in Today’s “Push-Pull” Marketplace</a:t>
            </a:r>
          </a:p>
        </p:txBody>
      </p:sp>
      <p:sp>
        <p:nvSpPr>
          <p:cNvPr id="112645" name="Rectangle 6"/>
          <p:cNvSpPr txBox="1">
            <a:spLocks noGrp="1" noChangeArrowheads="1"/>
          </p:cNvSpPr>
          <p:nvPr/>
        </p:nvSpPr>
        <p:spPr bwMode="auto">
          <a:xfrm>
            <a:off x="1" y="8961992"/>
            <a:ext cx="3163008" cy="46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4" tIns="46361" rIns="92724" bIns="4636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cs typeface="Arial" pitchFamily="34" charset="0"/>
              </a:rPr>
              <a:t>Copyright Agora, Inc. 2009.  All rights reserved. </a:t>
            </a:r>
          </a:p>
        </p:txBody>
      </p:sp>
      <p:sp>
        <p:nvSpPr>
          <p:cNvPr id="112646" name="Rectangle 7"/>
          <p:cNvSpPr txBox="1">
            <a:spLocks noGrp="1" noChangeArrowheads="1"/>
          </p:cNvSpPr>
          <p:nvPr/>
        </p:nvSpPr>
        <p:spPr bwMode="auto">
          <a:xfrm>
            <a:off x="4138453" y="8961992"/>
            <a:ext cx="3163008" cy="46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4" tIns="46361" rIns="92724" bIns="4636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2EF4C6EE-4355-4D0B-A3EB-C7D49EE8F617}" type="slidenum">
              <a:rPr lang="en-US" sz="1200">
                <a:cs typeface="Arial" pitchFamily="34" charset="0"/>
              </a:rPr>
              <a:pPr algn="r" eaLnBrk="1" hangingPunct="1"/>
              <a:t>25</a:t>
            </a:fld>
            <a:endParaRPr lang="en-US" sz="1200">
              <a:cs typeface="Arial" pitchFamily="34" charset="0"/>
            </a:endParaRPr>
          </a:p>
        </p:txBody>
      </p:sp>
      <p:sp>
        <p:nvSpPr>
          <p:cNvPr id="112647" name="Rectangle 2"/>
          <p:cNvSpPr>
            <a:spLocks noGrp="1" noRot="1" noChangeAspect="1" noChangeArrowheads="1" noTextEdit="1"/>
          </p:cNvSpPr>
          <p:nvPr>
            <p:ph type="sldImg"/>
          </p:nvPr>
        </p:nvSpPr>
        <p:spPr>
          <a:xfrm>
            <a:off x="1298575" y="709613"/>
            <a:ext cx="4713288" cy="3533775"/>
          </a:xfrm>
          <a:ln/>
        </p:spPr>
      </p:sp>
      <p:sp>
        <p:nvSpPr>
          <p:cNvPr id="112648" name="Rectangle 3"/>
          <p:cNvSpPr>
            <a:spLocks noGrp="1" noChangeArrowheads="1"/>
          </p:cNvSpPr>
          <p:nvPr>
            <p:ph type="body" idx="1"/>
          </p:nvPr>
        </p:nvSpPr>
        <p:spPr>
          <a:xfrm>
            <a:off x="728626" y="4477723"/>
            <a:ext cx="5845899" cy="42419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4" tIns="46361" rIns="92724" bIns="46361"/>
          <a:lstStyle/>
          <a:p>
            <a:endParaRPr lang="en-US" smtClean="0">
              <a:latin typeface="Arial" pitchFamily="34" charset="0"/>
            </a:endParaRPr>
          </a:p>
        </p:txBody>
      </p:sp>
      <p:sp>
        <p:nvSpPr>
          <p:cNvPr id="112649" name="Footer Placeholder 11"/>
          <p:cNvSpPr txBox="1">
            <a:spLocks noGrp="1"/>
          </p:cNvSpPr>
          <p:nvPr/>
        </p:nvSpPr>
        <p:spPr bwMode="auto">
          <a:xfrm>
            <a:off x="1" y="8960356"/>
            <a:ext cx="3163008"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10" rIns="93019" bIns="46510"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cs typeface="Arial" pitchFamily="34" charset="0"/>
              </a:rPr>
              <a:t>Copyright Agora Inc. 2010.  All rights reserved.</a:t>
            </a:r>
          </a:p>
        </p:txBody>
      </p:sp>
      <p:sp>
        <p:nvSpPr>
          <p:cNvPr id="112650" name="Header Placeholder 12"/>
          <p:cNvSpPr txBox="1">
            <a:spLocks noGrp="1"/>
          </p:cNvSpPr>
          <p:nvPr/>
        </p:nvSpPr>
        <p:spPr bwMode="auto">
          <a:xfrm>
            <a:off x="1" y="1"/>
            <a:ext cx="3163008" cy="4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9" tIns="46510" rIns="93019" bIns="46510"/>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cs typeface="Arial" pitchFamily="34" charset="0"/>
              </a:rPr>
              <a:t>Using Next Generation Marketing to Speed Up Business </a:t>
            </a: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211864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56026" indent="-290779" eaLnBrk="0" hangingPunct="0">
              <a:defRPr sz="2400">
                <a:solidFill>
                  <a:schemeClr val="tx1"/>
                </a:solidFill>
                <a:latin typeface="Arial" pitchFamily="34" charset="0"/>
                <a:cs typeface="Arial" pitchFamily="34" charset="0"/>
              </a:defRPr>
            </a:lvl2pPr>
            <a:lvl3pPr marL="1163117" indent="-232623" eaLnBrk="0" hangingPunct="0">
              <a:defRPr sz="2400">
                <a:solidFill>
                  <a:schemeClr val="tx1"/>
                </a:solidFill>
                <a:latin typeface="Arial" pitchFamily="34" charset="0"/>
                <a:cs typeface="Arial" pitchFamily="34" charset="0"/>
              </a:defRPr>
            </a:lvl3pPr>
            <a:lvl4pPr marL="1628364" indent="-232623" eaLnBrk="0" hangingPunct="0">
              <a:defRPr sz="2400">
                <a:solidFill>
                  <a:schemeClr val="tx1"/>
                </a:solidFill>
                <a:latin typeface="Arial" pitchFamily="34" charset="0"/>
                <a:cs typeface="Arial" pitchFamily="34" charset="0"/>
              </a:defRPr>
            </a:lvl4pPr>
            <a:lvl5pPr marL="2093610" indent="-232623" eaLnBrk="0" hangingPunct="0">
              <a:defRPr sz="2400">
                <a:solidFill>
                  <a:schemeClr val="tx1"/>
                </a:solidFill>
                <a:latin typeface="Arial" pitchFamily="34" charset="0"/>
                <a:cs typeface="Arial" pitchFamily="34" charset="0"/>
              </a:defRPr>
            </a:lvl5pPr>
            <a:lvl6pPr marL="2558857" indent="-232623" eaLnBrk="0" fontAlgn="base" hangingPunct="0">
              <a:spcBef>
                <a:spcPct val="0"/>
              </a:spcBef>
              <a:spcAft>
                <a:spcPct val="0"/>
              </a:spcAft>
              <a:defRPr sz="2400">
                <a:solidFill>
                  <a:schemeClr val="tx1"/>
                </a:solidFill>
                <a:latin typeface="Arial" pitchFamily="34" charset="0"/>
                <a:cs typeface="Arial" pitchFamily="34" charset="0"/>
              </a:defRPr>
            </a:lvl6pPr>
            <a:lvl7pPr marL="3024104" indent="-232623" eaLnBrk="0" fontAlgn="base" hangingPunct="0">
              <a:spcBef>
                <a:spcPct val="0"/>
              </a:spcBef>
              <a:spcAft>
                <a:spcPct val="0"/>
              </a:spcAft>
              <a:defRPr sz="2400">
                <a:solidFill>
                  <a:schemeClr val="tx1"/>
                </a:solidFill>
                <a:latin typeface="Arial" pitchFamily="34" charset="0"/>
                <a:cs typeface="Arial" pitchFamily="34" charset="0"/>
              </a:defRPr>
            </a:lvl7pPr>
            <a:lvl8pPr marL="3489350" indent="-232623" eaLnBrk="0" fontAlgn="base" hangingPunct="0">
              <a:spcBef>
                <a:spcPct val="0"/>
              </a:spcBef>
              <a:spcAft>
                <a:spcPct val="0"/>
              </a:spcAft>
              <a:defRPr sz="2400">
                <a:solidFill>
                  <a:schemeClr val="tx1"/>
                </a:solidFill>
                <a:latin typeface="Arial" pitchFamily="34" charset="0"/>
                <a:cs typeface="Arial" pitchFamily="34" charset="0"/>
              </a:defRPr>
            </a:lvl8pPr>
            <a:lvl9pPr marL="3954597" indent="-232623"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fld id="{E6D26F0A-05CA-4B7D-BC37-614CB99A11FB}" type="slidenum">
              <a:rPr lang="en-US" sz="1200"/>
              <a:pPr eaLnBrk="1" hangingPunct="1"/>
              <a:t>26</a:t>
            </a:fld>
            <a:endParaRPr lang="en-US" sz="1200"/>
          </a:p>
        </p:txBody>
      </p:sp>
      <p:sp>
        <p:nvSpPr>
          <p:cNvPr id="129027" name="Rectangle 2"/>
          <p:cNvSpPr>
            <a:spLocks noGrp="1" noRot="1" noChangeAspect="1" noChangeArrowheads="1" noTextEdit="1"/>
          </p:cNvSpPr>
          <p:nvPr>
            <p:ph type="sldImg"/>
          </p:nvPr>
        </p:nvSpPr>
        <p:spPr>
          <a:xfrm>
            <a:off x="1250950" y="736600"/>
            <a:ext cx="4581525" cy="3435350"/>
          </a:xfrm>
          <a:ln w="12699" cap="flat">
            <a:solidFill>
              <a:schemeClr val="tx1"/>
            </a:solidFill>
          </a:ln>
        </p:spPr>
      </p:sp>
      <p:sp>
        <p:nvSpPr>
          <p:cNvPr id="129028" name="Rectangle 3"/>
          <p:cNvSpPr>
            <a:spLocks noGrp="1" noChangeArrowheads="1"/>
          </p:cNvSpPr>
          <p:nvPr>
            <p:ph type="body" idx="1"/>
          </p:nvPr>
        </p:nvSpPr>
        <p:spPr>
          <a:xfrm>
            <a:off x="941973" y="4449087"/>
            <a:ext cx="5193131" cy="42085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1" tIns="47030" rIns="94061" bIns="47030"/>
          <a:lstStyle/>
          <a:p>
            <a:pPr eaLnBrk="1" hangingPunct="1"/>
            <a:endParaRPr lang="en-US" smtClean="0">
              <a:latin typeface="Arial" pitchFamily="34" charset="0"/>
            </a:endParaRPr>
          </a:p>
        </p:txBody>
      </p:sp>
      <p:sp>
        <p:nvSpPr>
          <p:cNvPr id="1290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56026" indent="-290779" eaLnBrk="0" hangingPunct="0">
              <a:defRPr sz="2400">
                <a:solidFill>
                  <a:schemeClr val="tx1"/>
                </a:solidFill>
                <a:latin typeface="Arial" pitchFamily="34" charset="0"/>
                <a:cs typeface="Arial" pitchFamily="34" charset="0"/>
              </a:defRPr>
            </a:lvl2pPr>
            <a:lvl3pPr marL="1163117" indent="-232623" eaLnBrk="0" hangingPunct="0">
              <a:defRPr sz="2400">
                <a:solidFill>
                  <a:schemeClr val="tx1"/>
                </a:solidFill>
                <a:latin typeface="Arial" pitchFamily="34" charset="0"/>
                <a:cs typeface="Arial" pitchFamily="34" charset="0"/>
              </a:defRPr>
            </a:lvl3pPr>
            <a:lvl4pPr marL="1628364" indent="-232623" eaLnBrk="0" hangingPunct="0">
              <a:defRPr sz="2400">
                <a:solidFill>
                  <a:schemeClr val="tx1"/>
                </a:solidFill>
                <a:latin typeface="Arial" pitchFamily="34" charset="0"/>
                <a:cs typeface="Arial" pitchFamily="34" charset="0"/>
              </a:defRPr>
            </a:lvl4pPr>
            <a:lvl5pPr marL="2093610" indent="-232623" eaLnBrk="0" hangingPunct="0">
              <a:defRPr sz="2400">
                <a:solidFill>
                  <a:schemeClr val="tx1"/>
                </a:solidFill>
                <a:latin typeface="Arial" pitchFamily="34" charset="0"/>
                <a:cs typeface="Arial" pitchFamily="34" charset="0"/>
              </a:defRPr>
            </a:lvl5pPr>
            <a:lvl6pPr marL="2558857" indent="-232623" eaLnBrk="0" fontAlgn="base" hangingPunct="0">
              <a:spcBef>
                <a:spcPct val="0"/>
              </a:spcBef>
              <a:spcAft>
                <a:spcPct val="0"/>
              </a:spcAft>
              <a:defRPr sz="2400">
                <a:solidFill>
                  <a:schemeClr val="tx1"/>
                </a:solidFill>
                <a:latin typeface="Arial" pitchFamily="34" charset="0"/>
                <a:cs typeface="Arial" pitchFamily="34" charset="0"/>
              </a:defRPr>
            </a:lvl6pPr>
            <a:lvl7pPr marL="3024104" indent="-232623" eaLnBrk="0" fontAlgn="base" hangingPunct="0">
              <a:spcBef>
                <a:spcPct val="0"/>
              </a:spcBef>
              <a:spcAft>
                <a:spcPct val="0"/>
              </a:spcAft>
              <a:defRPr sz="2400">
                <a:solidFill>
                  <a:schemeClr val="tx1"/>
                </a:solidFill>
                <a:latin typeface="Arial" pitchFamily="34" charset="0"/>
                <a:cs typeface="Arial" pitchFamily="34" charset="0"/>
              </a:defRPr>
            </a:lvl7pPr>
            <a:lvl8pPr marL="3489350" indent="-232623" eaLnBrk="0" fontAlgn="base" hangingPunct="0">
              <a:spcBef>
                <a:spcPct val="0"/>
              </a:spcBef>
              <a:spcAft>
                <a:spcPct val="0"/>
              </a:spcAft>
              <a:defRPr sz="2400">
                <a:solidFill>
                  <a:schemeClr val="tx1"/>
                </a:solidFill>
                <a:latin typeface="Arial" pitchFamily="34" charset="0"/>
                <a:cs typeface="Arial" pitchFamily="34" charset="0"/>
              </a:defRPr>
            </a:lvl8pPr>
            <a:lvl9pPr marL="3954597" indent="-232623"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1200" smtClean="0"/>
              <a:t>Copyright 2015 Don Schultz.  All rights reserved. </a:t>
            </a:r>
            <a:endParaRPr lang="en-US" sz="1200"/>
          </a:p>
        </p:txBody>
      </p:sp>
      <p:sp>
        <p:nvSpPr>
          <p:cNvPr id="1290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56026" indent="-290779" eaLnBrk="0" hangingPunct="0">
              <a:defRPr sz="2400">
                <a:solidFill>
                  <a:schemeClr val="tx1"/>
                </a:solidFill>
                <a:latin typeface="Arial" pitchFamily="34" charset="0"/>
                <a:cs typeface="Arial" pitchFamily="34" charset="0"/>
              </a:defRPr>
            </a:lvl2pPr>
            <a:lvl3pPr marL="1163117" indent="-232623" eaLnBrk="0" hangingPunct="0">
              <a:defRPr sz="2400">
                <a:solidFill>
                  <a:schemeClr val="tx1"/>
                </a:solidFill>
                <a:latin typeface="Arial" pitchFamily="34" charset="0"/>
                <a:cs typeface="Arial" pitchFamily="34" charset="0"/>
              </a:defRPr>
            </a:lvl3pPr>
            <a:lvl4pPr marL="1628364" indent="-232623" eaLnBrk="0" hangingPunct="0">
              <a:defRPr sz="2400">
                <a:solidFill>
                  <a:schemeClr val="tx1"/>
                </a:solidFill>
                <a:latin typeface="Arial" pitchFamily="34" charset="0"/>
                <a:cs typeface="Arial" pitchFamily="34" charset="0"/>
              </a:defRPr>
            </a:lvl4pPr>
            <a:lvl5pPr marL="2093610" indent="-232623" eaLnBrk="0" hangingPunct="0">
              <a:defRPr sz="2400">
                <a:solidFill>
                  <a:schemeClr val="tx1"/>
                </a:solidFill>
                <a:latin typeface="Arial" pitchFamily="34" charset="0"/>
                <a:cs typeface="Arial" pitchFamily="34" charset="0"/>
              </a:defRPr>
            </a:lvl5pPr>
            <a:lvl6pPr marL="2558857" indent="-232623" eaLnBrk="0" fontAlgn="base" hangingPunct="0">
              <a:spcBef>
                <a:spcPct val="0"/>
              </a:spcBef>
              <a:spcAft>
                <a:spcPct val="0"/>
              </a:spcAft>
              <a:defRPr sz="2400">
                <a:solidFill>
                  <a:schemeClr val="tx1"/>
                </a:solidFill>
                <a:latin typeface="Arial" pitchFamily="34" charset="0"/>
                <a:cs typeface="Arial" pitchFamily="34" charset="0"/>
              </a:defRPr>
            </a:lvl6pPr>
            <a:lvl7pPr marL="3024104" indent="-232623" eaLnBrk="0" fontAlgn="base" hangingPunct="0">
              <a:spcBef>
                <a:spcPct val="0"/>
              </a:spcBef>
              <a:spcAft>
                <a:spcPct val="0"/>
              </a:spcAft>
              <a:defRPr sz="2400">
                <a:solidFill>
                  <a:schemeClr val="tx1"/>
                </a:solidFill>
                <a:latin typeface="Arial" pitchFamily="34" charset="0"/>
                <a:cs typeface="Arial" pitchFamily="34" charset="0"/>
              </a:defRPr>
            </a:lvl7pPr>
            <a:lvl8pPr marL="3489350" indent="-232623" eaLnBrk="0" fontAlgn="base" hangingPunct="0">
              <a:spcBef>
                <a:spcPct val="0"/>
              </a:spcBef>
              <a:spcAft>
                <a:spcPct val="0"/>
              </a:spcAft>
              <a:defRPr sz="2400">
                <a:solidFill>
                  <a:schemeClr val="tx1"/>
                </a:solidFill>
                <a:latin typeface="Arial" pitchFamily="34" charset="0"/>
                <a:cs typeface="Arial" pitchFamily="34" charset="0"/>
              </a:defRPr>
            </a:lvl8pPr>
            <a:lvl9pPr marL="3954597" indent="-232623"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en-US" sz="1200" smtClean="0"/>
              <a:t>Digital, Interactivity and IMC: How They All Fit Together</a:t>
            </a:r>
            <a:endParaRPr lang="en-US" sz="1200"/>
          </a:p>
        </p:txBody>
      </p:sp>
    </p:spTree>
    <p:extLst>
      <p:ext uri="{BB962C8B-B14F-4D97-AF65-F5344CB8AC3E}">
        <p14:creationId xmlns:p14="http://schemas.microsoft.com/office/powerpoint/2010/main" val="179761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1B12897E-2C29-4F2C-AD27-20EAF9E520C6}" type="slidenum">
              <a:rPr lang="en-US" sz="1200"/>
              <a:pPr/>
              <a:t>32</a:t>
            </a:fld>
            <a:endParaRPr lang="en-US" sz="1200"/>
          </a:p>
        </p:txBody>
      </p:sp>
      <p:sp>
        <p:nvSpPr>
          <p:cNvPr id="120835"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EB5C0F5A-3F74-4DE2-AF4F-3A3338A8ED2C}" type="slidenum">
              <a:rPr lang="en-US" sz="1200"/>
              <a:pPr algn="r" eaLnBrk="1" hangingPunct="1"/>
              <a:t>32</a:t>
            </a:fld>
            <a:endParaRPr lang="en-US" sz="1200"/>
          </a:p>
        </p:txBody>
      </p:sp>
      <p:sp>
        <p:nvSpPr>
          <p:cNvPr id="120836"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t>Strategic Marekting Communication and IMC</a:t>
            </a:r>
          </a:p>
        </p:txBody>
      </p:sp>
      <p:sp>
        <p:nvSpPr>
          <p:cNvPr id="120837"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2009.  All rights reserved</a:t>
            </a:r>
          </a:p>
        </p:txBody>
      </p:sp>
      <p:sp>
        <p:nvSpPr>
          <p:cNvPr id="120838"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36028BB6-9F0B-4569-9F63-AAF3DFD9960E}" type="slidenum">
              <a:rPr lang="en-US" sz="1200"/>
              <a:pPr algn="r" eaLnBrk="1" hangingPunct="1"/>
              <a:t>32</a:t>
            </a:fld>
            <a:endParaRPr lang="en-US" sz="1200"/>
          </a:p>
        </p:txBody>
      </p:sp>
      <p:sp>
        <p:nvSpPr>
          <p:cNvPr id="120839"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eaLnBrk="1" hangingPunct="1"/>
            <a:r>
              <a:rPr lang="en-US" sz="1200"/>
              <a:t>IMC in Today’s “Push-Pull” Marketplace</a:t>
            </a:r>
          </a:p>
        </p:txBody>
      </p:sp>
      <p:sp>
        <p:nvSpPr>
          <p:cNvPr id="120840"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nchor="b"/>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2009.  All rights reserved. </a:t>
            </a:r>
          </a:p>
        </p:txBody>
      </p:sp>
      <p:sp>
        <p:nvSpPr>
          <p:cNvPr id="120841"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nchor="b"/>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algn="r" eaLnBrk="1" hangingPunct="1"/>
            <a:fld id="{2F4A978B-96BE-475E-B1AB-946C142234C1}" type="slidenum">
              <a:rPr lang="en-US" sz="1200"/>
              <a:pPr algn="r" eaLnBrk="1" hangingPunct="1"/>
              <a:t>32</a:t>
            </a:fld>
            <a:endParaRPr lang="en-US" sz="1200"/>
          </a:p>
        </p:txBody>
      </p:sp>
      <p:sp>
        <p:nvSpPr>
          <p:cNvPr id="120842" name="Rectangle 2"/>
          <p:cNvSpPr>
            <a:spLocks noGrp="1" noRot="1" noChangeAspect="1" noChangeArrowheads="1" noTextEdit="1"/>
          </p:cNvSpPr>
          <p:nvPr>
            <p:ph type="sldImg"/>
          </p:nvPr>
        </p:nvSpPr>
        <p:spPr>
          <a:xfrm>
            <a:off x="1198563" y="700088"/>
            <a:ext cx="4683125" cy="3513137"/>
          </a:xfrm>
          <a:ln/>
        </p:spPr>
      </p:sp>
      <p:sp>
        <p:nvSpPr>
          <p:cNvPr id="120843" name="Rectangle 3"/>
          <p:cNvSpPr>
            <a:spLocks noGrp="1" noChangeArrowheads="1"/>
          </p:cNvSpPr>
          <p:nvPr>
            <p:ph type="body" idx="1"/>
          </p:nvPr>
        </p:nvSpPr>
        <p:spPr>
          <a:xfrm>
            <a:off x="707708" y="4449086"/>
            <a:ext cx="5661660" cy="421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lstStyle/>
          <a:p>
            <a:pPr eaLnBrk="1" hangingPunct="1"/>
            <a:endParaRPr lang="en-US"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282411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7C503D31-B9A5-4605-9A63-0AD6045C6ADD}" type="slidenum">
              <a:rPr lang="en-US" sz="1200"/>
              <a:pPr/>
              <a:t>42</a:t>
            </a:fld>
            <a:endParaRPr lang="en-US" sz="1200"/>
          </a:p>
        </p:txBody>
      </p:sp>
      <p:sp>
        <p:nvSpPr>
          <p:cNvPr id="121859"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0EE30708-57AC-46FF-8D9A-B3DB2E4C703C}" type="slidenum">
              <a:rPr lang="en-US" sz="1200"/>
              <a:pPr algn="r" eaLnBrk="1" hangingPunct="1"/>
              <a:t>42</a:t>
            </a:fld>
            <a:endParaRPr lang="en-US" sz="1200"/>
          </a:p>
        </p:txBody>
      </p:sp>
      <p:sp>
        <p:nvSpPr>
          <p:cNvPr id="121860"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t>Strategic Marekting Communication and IMC</a:t>
            </a:r>
          </a:p>
        </p:txBody>
      </p:sp>
      <p:sp>
        <p:nvSpPr>
          <p:cNvPr id="121861"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2009.  All rights reserved</a:t>
            </a:r>
          </a:p>
        </p:txBody>
      </p:sp>
      <p:sp>
        <p:nvSpPr>
          <p:cNvPr id="121862"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2" tIns="46778" rIns="93552" bIns="46778"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AB27BFBB-B30F-4461-919D-AA307F84CAEE}" type="slidenum">
              <a:rPr lang="en-US" sz="1200"/>
              <a:pPr algn="r" eaLnBrk="1" hangingPunct="1"/>
              <a:t>42</a:t>
            </a:fld>
            <a:endParaRPr lang="en-US" sz="1200"/>
          </a:p>
        </p:txBody>
      </p:sp>
      <p:sp>
        <p:nvSpPr>
          <p:cNvPr id="121863"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eaLnBrk="1" hangingPunct="1"/>
            <a:r>
              <a:rPr lang="en-US" sz="1200"/>
              <a:t>IMC in Today’s “Push-Pull” Marketplace</a:t>
            </a:r>
          </a:p>
        </p:txBody>
      </p:sp>
      <p:sp>
        <p:nvSpPr>
          <p:cNvPr id="121864"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nchor="b"/>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2009.  All rights reserved. </a:t>
            </a:r>
          </a:p>
        </p:txBody>
      </p:sp>
      <p:sp>
        <p:nvSpPr>
          <p:cNvPr id="121865"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nchor="b"/>
          <a:lstStyle>
            <a:lvl1pPr defTabSz="911225">
              <a:defRPr sz="2400">
                <a:solidFill>
                  <a:schemeClr val="tx1"/>
                </a:solidFill>
                <a:latin typeface="Arial" pitchFamily="34" charset="0"/>
              </a:defRPr>
            </a:lvl1pPr>
            <a:lvl2pPr marL="742950" indent="-285750" defTabSz="911225">
              <a:defRPr sz="2400">
                <a:solidFill>
                  <a:schemeClr val="tx1"/>
                </a:solidFill>
                <a:latin typeface="Arial" pitchFamily="34" charset="0"/>
              </a:defRPr>
            </a:lvl2pPr>
            <a:lvl3pPr marL="1143000" indent="-228600" defTabSz="911225">
              <a:defRPr sz="2400">
                <a:solidFill>
                  <a:schemeClr val="tx1"/>
                </a:solidFill>
                <a:latin typeface="Arial" pitchFamily="34" charset="0"/>
              </a:defRPr>
            </a:lvl3pPr>
            <a:lvl4pPr marL="1600200" indent="-228600" defTabSz="911225">
              <a:defRPr sz="2400">
                <a:solidFill>
                  <a:schemeClr val="tx1"/>
                </a:solidFill>
                <a:latin typeface="Arial" pitchFamily="34" charset="0"/>
              </a:defRPr>
            </a:lvl4pPr>
            <a:lvl5pPr marL="2057400" indent="-228600" defTabSz="911225">
              <a:defRPr sz="2400">
                <a:solidFill>
                  <a:schemeClr val="tx1"/>
                </a:solidFill>
                <a:latin typeface="Arial" pitchFamily="34" charset="0"/>
              </a:defRPr>
            </a:lvl5pPr>
            <a:lvl6pPr marL="2514600" indent="-228600" defTabSz="911225" eaLnBrk="0" fontAlgn="base" hangingPunct="0">
              <a:spcBef>
                <a:spcPct val="0"/>
              </a:spcBef>
              <a:spcAft>
                <a:spcPct val="0"/>
              </a:spcAft>
              <a:defRPr sz="2400">
                <a:solidFill>
                  <a:schemeClr val="tx1"/>
                </a:solidFill>
                <a:latin typeface="Arial" pitchFamily="34" charset="0"/>
              </a:defRPr>
            </a:lvl6pPr>
            <a:lvl7pPr marL="2971800" indent="-228600" defTabSz="911225" eaLnBrk="0" fontAlgn="base" hangingPunct="0">
              <a:spcBef>
                <a:spcPct val="0"/>
              </a:spcBef>
              <a:spcAft>
                <a:spcPct val="0"/>
              </a:spcAft>
              <a:defRPr sz="2400">
                <a:solidFill>
                  <a:schemeClr val="tx1"/>
                </a:solidFill>
                <a:latin typeface="Arial" pitchFamily="34" charset="0"/>
              </a:defRPr>
            </a:lvl7pPr>
            <a:lvl8pPr marL="3429000" indent="-228600" defTabSz="911225" eaLnBrk="0" fontAlgn="base" hangingPunct="0">
              <a:spcBef>
                <a:spcPct val="0"/>
              </a:spcBef>
              <a:spcAft>
                <a:spcPct val="0"/>
              </a:spcAft>
              <a:defRPr sz="2400">
                <a:solidFill>
                  <a:schemeClr val="tx1"/>
                </a:solidFill>
                <a:latin typeface="Arial" pitchFamily="34" charset="0"/>
              </a:defRPr>
            </a:lvl8pPr>
            <a:lvl9pPr marL="3886200" indent="-228600" defTabSz="911225" eaLnBrk="0" fontAlgn="base" hangingPunct="0">
              <a:spcBef>
                <a:spcPct val="0"/>
              </a:spcBef>
              <a:spcAft>
                <a:spcPct val="0"/>
              </a:spcAft>
              <a:defRPr sz="2400">
                <a:solidFill>
                  <a:schemeClr val="tx1"/>
                </a:solidFill>
                <a:latin typeface="Arial" pitchFamily="34" charset="0"/>
              </a:defRPr>
            </a:lvl9pPr>
          </a:lstStyle>
          <a:p>
            <a:pPr algn="r" eaLnBrk="1" hangingPunct="1"/>
            <a:fld id="{DAE80396-7A02-4A57-93DE-D4E2DD9A1788}" type="slidenum">
              <a:rPr lang="en-US" sz="1200"/>
              <a:pPr algn="r" eaLnBrk="1" hangingPunct="1"/>
              <a:t>42</a:t>
            </a:fld>
            <a:endParaRPr lang="en-US" sz="1200"/>
          </a:p>
        </p:txBody>
      </p:sp>
      <p:sp>
        <p:nvSpPr>
          <p:cNvPr id="121866" name="Rectangle 2"/>
          <p:cNvSpPr>
            <a:spLocks noGrp="1" noRot="1" noChangeAspect="1" noChangeArrowheads="1" noTextEdit="1"/>
          </p:cNvSpPr>
          <p:nvPr>
            <p:ph type="sldImg"/>
          </p:nvPr>
        </p:nvSpPr>
        <p:spPr>
          <a:xfrm>
            <a:off x="1198563" y="700088"/>
            <a:ext cx="4683125" cy="3513137"/>
          </a:xfrm>
          <a:ln/>
        </p:spPr>
      </p:sp>
      <p:sp>
        <p:nvSpPr>
          <p:cNvPr id="121867" name="Rectangle 3"/>
          <p:cNvSpPr>
            <a:spLocks noGrp="1" noChangeArrowheads="1"/>
          </p:cNvSpPr>
          <p:nvPr>
            <p:ph type="body" idx="1"/>
          </p:nvPr>
        </p:nvSpPr>
        <p:spPr>
          <a:xfrm>
            <a:off x="707708" y="4449086"/>
            <a:ext cx="5661660" cy="421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3" tIns="46632" rIns="93263" bIns="46632"/>
          <a:lstStyle/>
          <a:p>
            <a:pPr eaLnBrk="1" hangingPunct="1"/>
            <a:endParaRPr lang="en-US"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248952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93B0D517-4EF8-4265-AD61-F76E013F3E15}" type="slidenum">
              <a:rPr lang="en-US" sz="1200"/>
              <a:pPr/>
              <a:t>48</a:t>
            </a:fld>
            <a:endParaRPr lang="en-US" sz="1200"/>
          </a:p>
        </p:txBody>
      </p:sp>
      <p:sp>
        <p:nvSpPr>
          <p:cNvPr id="132099"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D24127CB-B513-419B-AD7F-2B9645830905}" type="slidenum">
              <a:rPr lang="en-US" sz="1200"/>
              <a:pPr algn="r" eaLnBrk="1" hangingPunct="1"/>
              <a:t>48</a:t>
            </a:fld>
            <a:endParaRPr lang="en-US" sz="1200"/>
          </a:p>
        </p:txBody>
      </p:sp>
      <p:sp>
        <p:nvSpPr>
          <p:cNvPr id="132100"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t>IMC in Today’s “Push-Pull” Marketplace</a:t>
            </a:r>
          </a:p>
        </p:txBody>
      </p:sp>
      <p:sp>
        <p:nvSpPr>
          <p:cNvPr id="132101"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2008.  All rights reserved. </a:t>
            </a:r>
          </a:p>
        </p:txBody>
      </p:sp>
      <p:sp>
        <p:nvSpPr>
          <p:cNvPr id="132102"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B45A4832-9A4F-4B74-A5B8-FBC424445EBB}" type="slidenum">
              <a:rPr lang="en-US" sz="1200"/>
              <a:pPr algn="r" eaLnBrk="1" hangingPunct="1"/>
              <a:t>48</a:t>
            </a:fld>
            <a:endParaRPr lang="en-US" sz="1200"/>
          </a:p>
        </p:txBody>
      </p:sp>
      <p:sp>
        <p:nvSpPr>
          <p:cNvPr id="132103" name="Rectangle 2"/>
          <p:cNvSpPr>
            <a:spLocks noGrp="1" noRot="1" noChangeAspect="1" noChangeArrowheads="1" noTextEdit="1"/>
          </p:cNvSpPr>
          <p:nvPr>
            <p:ph type="sldImg"/>
          </p:nvPr>
        </p:nvSpPr>
        <p:spPr>
          <a:ln/>
        </p:spPr>
      </p:sp>
      <p:sp>
        <p:nvSpPr>
          <p:cNvPr id="1321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lstStyle/>
          <a:p>
            <a:pPr eaLnBrk="1" hangingPunct="1"/>
            <a:endParaRPr lang="en-US"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263534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317CD5F3-257E-41E1-88C8-D4F40AF88835}" type="slidenum">
              <a:rPr lang="en-US" sz="1200"/>
              <a:pPr/>
              <a:t>50</a:t>
            </a:fld>
            <a:endParaRPr lang="en-US" sz="1200"/>
          </a:p>
        </p:txBody>
      </p:sp>
      <p:sp>
        <p:nvSpPr>
          <p:cNvPr id="133123"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AD1DBBDF-6172-4523-8407-C3967D2FCD58}" type="slidenum">
              <a:rPr lang="en-US" sz="1200"/>
              <a:pPr algn="r" eaLnBrk="1" hangingPunct="1"/>
              <a:t>50</a:t>
            </a:fld>
            <a:endParaRPr lang="en-US" sz="1200"/>
          </a:p>
        </p:txBody>
      </p:sp>
      <p:sp>
        <p:nvSpPr>
          <p:cNvPr id="133124"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t>IMC in Today’s “Push-Pull” Marketplace</a:t>
            </a:r>
          </a:p>
        </p:txBody>
      </p:sp>
      <p:sp>
        <p:nvSpPr>
          <p:cNvPr id="133125"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2008.  All rights reserved. </a:t>
            </a:r>
          </a:p>
        </p:txBody>
      </p:sp>
      <p:sp>
        <p:nvSpPr>
          <p:cNvPr id="133126"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nchor="b"/>
          <a:lstStyle>
            <a:lvl1pPr defTabSz="912813">
              <a:defRPr sz="2400">
                <a:solidFill>
                  <a:schemeClr val="tx1"/>
                </a:solidFill>
                <a:latin typeface="Arial" pitchFamily="34" charset="0"/>
              </a:defRPr>
            </a:lvl1pPr>
            <a:lvl2pPr marL="742950" indent="-285750" defTabSz="912813">
              <a:defRPr sz="2400">
                <a:solidFill>
                  <a:schemeClr val="tx1"/>
                </a:solidFill>
                <a:latin typeface="Arial" pitchFamily="34" charset="0"/>
              </a:defRPr>
            </a:lvl2pPr>
            <a:lvl3pPr marL="1143000" indent="-228600" defTabSz="912813">
              <a:defRPr sz="2400">
                <a:solidFill>
                  <a:schemeClr val="tx1"/>
                </a:solidFill>
                <a:latin typeface="Arial" pitchFamily="34" charset="0"/>
              </a:defRPr>
            </a:lvl3pPr>
            <a:lvl4pPr marL="1600200" indent="-228600" defTabSz="912813">
              <a:defRPr sz="2400">
                <a:solidFill>
                  <a:schemeClr val="tx1"/>
                </a:solidFill>
                <a:latin typeface="Arial" pitchFamily="34" charset="0"/>
              </a:defRPr>
            </a:lvl4pPr>
            <a:lvl5pPr marL="2057400" indent="-228600" defTabSz="912813">
              <a:defRPr sz="2400">
                <a:solidFill>
                  <a:schemeClr val="tx1"/>
                </a:solidFill>
                <a:latin typeface="Arial" pitchFamily="34" charset="0"/>
              </a:defRPr>
            </a:lvl5pPr>
            <a:lvl6pPr marL="2514600" indent="-228600" defTabSz="912813" eaLnBrk="0" fontAlgn="base" hangingPunct="0">
              <a:spcBef>
                <a:spcPct val="0"/>
              </a:spcBef>
              <a:spcAft>
                <a:spcPct val="0"/>
              </a:spcAft>
              <a:defRPr sz="2400">
                <a:solidFill>
                  <a:schemeClr val="tx1"/>
                </a:solidFill>
                <a:latin typeface="Arial" pitchFamily="34" charset="0"/>
              </a:defRPr>
            </a:lvl6pPr>
            <a:lvl7pPr marL="2971800" indent="-228600" defTabSz="912813" eaLnBrk="0" fontAlgn="base" hangingPunct="0">
              <a:spcBef>
                <a:spcPct val="0"/>
              </a:spcBef>
              <a:spcAft>
                <a:spcPct val="0"/>
              </a:spcAft>
              <a:defRPr sz="2400">
                <a:solidFill>
                  <a:schemeClr val="tx1"/>
                </a:solidFill>
                <a:latin typeface="Arial" pitchFamily="34" charset="0"/>
              </a:defRPr>
            </a:lvl7pPr>
            <a:lvl8pPr marL="3429000" indent="-228600" defTabSz="912813" eaLnBrk="0" fontAlgn="base" hangingPunct="0">
              <a:spcBef>
                <a:spcPct val="0"/>
              </a:spcBef>
              <a:spcAft>
                <a:spcPct val="0"/>
              </a:spcAft>
              <a:defRPr sz="2400">
                <a:solidFill>
                  <a:schemeClr val="tx1"/>
                </a:solidFill>
                <a:latin typeface="Arial" pitchFamily="34" charset="0"/>
              </a:defRPr>
            </a:lvl8pPr>
            <a:lvl9pPr marL="3886200" indent="-228600" defTabSz="912813" eaLnBrk="0" fontAlgn="base" hangingPunct="0">
              <a:spcBef>
                <a:spcPct val="0"/>
              </a:spcBef>
              <a:spcAft>
                <a:spcPct val="0"/>
              </a:spcAft>
              <a:defRPr sz="2400">
                <a:solidFill>
                  <a:schemeClr val="tx1"/>
                </a:solidFill>
                <a:latin typeface="Arial" pitchFamily="34" charset="0"/>
              </a:defRPr>
            </a:lvl9pPr>
          </a:lstStyle>
          <a:p>
            <a:pPr algn="r" eaLnBrk="1" hangingPunct="1"/>
            <a:fld id="{3AB4ABED-50BD-4819-A409-15D8EA6F45B6}" type="slidenum">
              <a:rPr lang="en-US" sz="1200"/>
              <a:pPr algn="r" eaLnBrk="1" hangingPunct="1"/>
              <a:t>50</a:t>
            </a:fld>
            <a:endParaRPr lang="en-US" sz="1200"/>
          </a:p>
        </p:txBody>
      </p:sp>
      <p:sp>
        <p:nvSpPr>
          <p:cNvPr id="133127" name="Rectangle 2"/>
          <p:cNvSpPr>
            <a:spLocks noGrp="1" noRot="1" noChangeAspect="1" noChangeArrowheads="1" noTextEdit="1"/>
          </p:cNvSpPr>
          <p:nvPr>
            <p:ph type="sldImg"/>
          </p:nvPr>
        </p:nvSpPr>
        <p:spPr>
          <a:ln/>
        </p:spPr>
      </p:sp>
      <p:sp>
        <p:nvSpPr>
          <p:cNvPr id="1331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0" tIns="46781" rIns="93560" bIns="46781"/>
          <a:lstStyle/>
          <a:p>
            <a:pPr eaLnBrk="1" hangingPunct="1"/>
            <a:endParaRPr lang="en-US"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180667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54CA2D7B-6B64-4A29-81D8-06ECCD3939E4}" type="slidenum">
              <a:rPr lang="en-US" sz="1200"/>
              <a:pPr/>
              <a:t>52</a:t>
            </a:fld>
            <a:endParaRPr lang="en-US" sz="1200"/>
          </a:p>
        </p:txBody>
      </p:sp>
      <p:sp>
        <p:nvSpPr>
          <p:cNvPr id="124931" name="Rectangle 2"/>
          <p:cNvSpPr txBox="1">
            <a:spLocks noGrp="1" noChangeArrowheads="1"/>
          </p:cNvSpPr>
          <p:nvPr/>
        </p:nvSpPr>
        <p:spPr bwMode="auto">
          <a:xfrm>
            <a:off x="1" y="2"/>
            <a:ext cx="3066733" cy="46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9" tIns="46785" rIns="93569" bIns="46785"/>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latin typeface="Times New Roman" pitchFamily="18" charset="0"/>
              </a:rPr>
              <a:t>Integrated Marketing Communications in a “Push and Pull” Marketplace </a:t>
            </a:r>
          </a:p>
        </p:txBody>
      </p:sp>
      <p:sp>
        <p:nvSpPr>
          <p:cNvPr id="124932" name="Rectangle 6"/>
          <p:cNvSpPr txBox="1">
            <a:spLocks noGrp="1" noChangeArrowheads="1"/>
          </p:cNvSpPr>
          <p:nvPr/>
        </p:nvSpPr>
        <p:spPr bwMode="auto">
          <a:xfrm>
            <a:off x="1" y="8896547"/>
            <a:ext cx="3066733" cy="4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9" tIns="46785" rIns="93569" bIns="46785"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sz="1200">
                <a:latin typeface="Times New Roman" pitchFamily="18" charset="0"/>
              </a:rPr>
              <a:t>Copyright 2009, Agora, Inc. All rights reserved.</a:t>
            </a:r>
          </a:p>
        </p:txBody>
      </p:sp>
      <p:sp>
        <p:nvSpPr>
          <p:cNvPr id="124933" name="Rectangle 7"/>
          <p:cNvSpPr txBox="1">
            <a:spLocks noGrp="1" noChangeArrowheads="1"/>
          </p:cNvSpPr>
          <p:nvPr/>
        </p:nvSpPr>
        <p:spPr bwMode="auto">
          <a:xfrm>
            <a:off x="4010342" y="8896547"/>
            <a:ext cx="3066733" cy="4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9" tIns="46785" rIns="93569" bIns="46785"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D8C8A737-0460-4812-9546-E39C7775E468}" type="slidenum">
              <a:rPr lang="en-US" sz="1200">
                <a:latin typeface="Times New Roman" pitchFamily="18" charset="0"/>
              </a:rPr>
              <a:pPr algn="r" eaLnBrk="1" hangingPunct="1"/>
              <a:t>52</a:t>
            </a:fld>
            <a:endParaRPr lang="en-US" sz="1200">
              <a:latin typeface="Times New Roman" pitchFamily="18" charset="0"/>
            </a:endParaRPr>
          </a:p>
        </p:txBody>
      </p:sp>
      <p:sp>
        <p:nvSpPr>
          <p:cNvPr id="124934"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1" tIns="47161" rIns="94321" bIns="47161"/>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eaLnBrk="1" hangingPunct="1"/>
            <a:r>
              <a:rPr lang="en-US" sz="1200"/>
              <a:t>IMC in Today’s “Push-Pull” Marketplace</a:t>
            </a:r>
          </a:p>
        </p:txBody>
      </p:sp>
      <p:sp>
        <p:nvSpPr>
          <p:cNvPr id="124935"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1" tIns="47161" rIns="94321" bIns="47161" anchor="b"/>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eaLnBrk="1" hangingPunct="1"/>
            <a:r>
              <a:rPr lang="en-US" sz="1200"/>
              <a:t>Copyright Agora, Inc. 2009.  All rights reserved. </a:t>
            </a:r>
          </a:p>
        </p:txBody>
      </p:sp>
      <p:sp>
        <p:nvSpPr>
          <p:cNvPr id="124936"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1" tIns="47161" rIns="94321" bIns="47161" anchor="b"/>
          <a:lstStyle>
            <a:lvl1pPr defTabSz="920750">
              <a:defRPr sz="2400">
                <a:solidFill>
                  <a:schemeClr val="tx1"/>
                </a:solidFill>
                <a:latin typeface="Arial" pitchFamily="34" charset="0"/>
              </a:defRPr>
            </a:lvl1pPr>
            <a:lvl2pPr marL="742950" indent="-285750" defTabSz="920750">
              <a:defRPr sz="2400">
                <a:solidFill>
                  <a:schemeClr val="tx1"/>
                </a:solidFill>
                <a:latin typeface="Arial" pitchFamily="34" charset="0"/>
              </a:defRPr>
            </a:lvl2pPr>
            <a:lvl3pPr marL="1143000" indent="-228600" defTabSz="920750">
              <a:defRPr sz="2400">
                <a:solidFill>
                  <a:schemeClr val="tx1"/>
                </a:solidFill>
                <a:latin typeface="Arial" pitchFamily="34" charset="0"/>
              </a:defRPr>
            </a:lvl3pPr>
            <a:lvl4pPr marL="1600200" indent="-228600" defTabSz="920750">
              <a:defRPr sz="2400">
                <a:solidFill>
                  <a:schemeClr val="tx1"/>
                </a:solidFill>
                <a:latin typeface="Arial" pitchFamily="34" charset="0"/>
              </a:defRPr>
            </a:lvl4pPr>
            <a:lvl5pPr marL="2057400" indent="-228600" defTabSz="920750">
              <a:defRPr sz="2400">
                <a:solidFill>
                  <a:schemeClr val="tx1"/>
                </a:solidFill>
                <a:latin typeface="Arial" pitchFamily="34" charset="0"/>
              </a:defRPr>
            </a:lvl5pPr>
            <a:lvl6pPr marL="2514600" indent="-228600" defTabSz="920750" eaLnBrk="0" fontAlgn="base" hangingPunct="0">
              <a:spcBef>
                <a:spcPct val="0"/>
              </a:spcBef>
              <a:spcAft>
                <a:spcPct val="0"/>
              </a:spcAft>
              <a:defRPr sz="2400">
                <a:solidFill>
                  <a:schemeClr val="tx1"/>
                </a:solidFill>
                <a:latin typeface="Arial" pitchFamily="34" charset="0"/>
              </a:defRPr>
            </a:lvl6pPr>
            <a:lvl7pPr marL="2971800" indent="-228600" defTabSz="920750" eaLnBrk="0" fontAlgn="base" hangingPunct="0">
              <a:spcBef>
                <a:spcPct val="0"/>
              </a:spcBef>
              <a:spcAft>
                <a:spcPct val="0"/>
              </a:spcAft>
              <a:defRPr sz="2400">
                <a:solidFill>
                  <a:schemeClr val="tx1"/>
                </a:solidFill>
                <a:latin typeface="Arial" pitchFamily="34" charset="0"/>
              </a:defRPr>
            </a:lvl7pPr>
            <a:lvl8pPr marL="3429000" indent="-228600" defTabSz="920750" eaLnBrk="0" fontAlgn="base" hangingPunct="0">
              <a:spcBef>
                <a:spcPct val="0"/>
              </a:spcBef>
              <a:spcAft>
                <a:spcPct val="0"/>
              </a:spcAft>
              <a:defRPr sz="2400">
                <a:solidFill>
                  <a:schemeClr val="tx1"/>
                </a:solidFill>
                <a:latin typeface="Arial" pitchFamily="34" charset="0"/>
              </a:defRPr>
            </a:lvl8pPr>
            <a:lvl9pPr marL="3886200" indent="-228600" defTabSz="920750" eaLnBrk="0" fontAlgn="base" hangingPunct="0">
              <a:spcBef>
                <a:spcPct val="0"/>
              </a:spcBef>
              <a:spcAft>
                <a:spcPct val="0"/>
              </a:spcAft>
              <a:defRPr sz="2400">
                <a:solidFill>
                  <a:schemeClr val="tx1"/>
                </a:solidFill>
                <a:latin typeface="Arial" pitchFamily="34" charset="0"/>
              </a:defRPr>
            </a:lvl9pPr>
          </a:lstStyle>
          <a:p>
            <a:pPr algn="r" eaLnBrk="1" hangingPunct="1"/>
            <a:fld id="{43B375CE-FD4A-4A1D-A820-01CA3D77FACE}" type="slidenum">
              <a:rPr lang="en-US" sz="1200"/>
              <a:pPr algn="r" eaLnBrk="1" hangingPunct="1"/>
              <a:t>52</a:t>
            </a:fld>
            <a:endParaRPr lang="en-US" sz="1200"/>
          </a:p>
        </p:txBody>
      </p:sp>
      <p:sp>
        <p:nvSpPr>
          <p:cNvPr id="124937" name="Rectangle 2"/>
          <p:cNvSpPr>
            <a:spLocks noGrp="1" noRot="1" noChangeAspect="1" noChangeArrowheads="1" noTextEdit="1"/>
          </p:cNvSpPr>
          <p:nvPr>
            <p:ph type="sldImg"/>
          </p:nvPr>
        </p:nvSpPr>
        <p:spPr>
          <a:xfrm>
            <a:off x="1201738" y="701675"/>
            <a:ext cx="4683125" cy="3511550"/>
          </a:xfrm>
          <a:ln/>
        </p:spPr>
      </p:sp>
      <p:sp>
        <p:nvSpPr>
          <p:cNvPr id="124938" name="Rectangle 3"/>
          <p:cNvSpPr>
            <a:spLocks noGrp="1" noChangeArrowheads="1"/>
          </p:cNvSpPr>
          <p:nvPr>
            <p:ph type="body" idx="1"/>
          </p:nvPr>
        </p:nvSpPr>
        <p:spPr>
          <a:xfrm>
            <a:off x="943610" y="4447462"/>
            <a:ext cx="5189855" cy="421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1" tIns="47161" rIns="94321" bIns="47161"/>
          <a:lstStyle/>
          <a:p>
            <a:pPr eaLnBrk="1" hangingPunct="1"/>
            <a:endParaRPr lang="en-US" smtClean="0">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110441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60254" indent="-292405">
              <a:defRPr sz="2400">
                <a:solidFill>
                  <a:schemeClr val="tx1"/>
                </a:solidFill>
                <a:latin typeface="Arial" pitchFamily="34" charset="0"/>
              </a:defRPr>
            </a:lvl2pPr>
            <a:lvl3pPr marL="1169621" indent="-233924">
              <a:defRPr sz="2400">
                <a:solidFill>
                  <a:schemeClr val="tx1"/>
                </a:solidFill>
                <a:latin typeface="Arial" pitchFamily="34" charset="0"/>
              </a:defRPr>
            </a:lvl3pPr>
            <a:lvl4pPr marL="1637470" indent="-233924">
              <a:defRPr sz="2400">
                <a:solidFill>
                  <a:schemeClr val="tx1"/>
                </a:solidFill>
                <a:latin typeface="Arial" pitchFamily="34" charset="0"/>
              </a:defRPr>
            </a:lvl4pPr>
            <a:lvl5pPr marL="2105318" indent="-233924">
              <a:defRPr sz="2400">
                <a:solidFill>
                  <a:schemeClr val="tx1"/>
                </a:solidFill>
                <a:latin typeface="Arial" pitchFamily="34" charset="0"/>
              </a:defRPr>
            </a:lvl5pPr>
            <a:lvl6pPr marL="2573166" indent="-233924" eaLnBrk="0" fontAlgn="base" hangingPunct="0">
              <a:spcBef>
                <a:spcPct val="0"/>
              </a:spcBef>
              <a:spcAft>
                <a:spcPct val="0"/>
              </a:spcAft>
              <a:defRPr sz="2400">
                <a:solidFill>
                  <a:schemeClr val="tx1"/>
                </a:solidFill>
                <a:latin typeface="Arial" pitchFamily="34" charset="0"/>
              </a:defRPr>
            </a:lvl6pPr>
            <a:lvl7pPr marL="3041016" indent="-233924" eaLnBrk="0" fontAlgn="base" hangingPunct="0">
              <a:spcBef>
                <a:spcPct val="0"/>
              </a:spcBef>
              <a:spcAft>
                <a:spcPct val="0"/>
              </a:spcAft>
              <a:defRPr sz="2400">
                <a:solidFill>
                  <a:schemeClr val="tx1"/>
                </a:solidFill>
                <a:latin typeface="Arial" pitchFamily="34" charset="0"/>
              </a:defRPr>
            </a:lvl7pPr>
            <a:lvl8pPr marL="3508864" indent="-233924" eaLnBrk="0" fontAlgn="base" hangingPunct="0">
              <a:spcBef>
                <a:spcPct val="0"/>
              </a:spcBef>
              <a:spcAft>
                <a:spcPct val="0"/>
              </a:spcAft>
              <a:defRPr sz="2400">
                <a:solidFill>
                  <a:schemeClr val="tx1"/>
                </a:solidFill>
                <a:latin typeface="Arial" pitchFamily="34" charset="0"/>
              </a:defRPr>
            </a:lvl8pPr>
            <a:lvl9pPr marL="3976713" indent="-233924" eaLnBrk="0" fontAlgn="base" hangingPunct="0">
              <a:spcBef>
                <a:spcPct val="0"/>
              </a:spcBef>
              <a:spcAft>
                <a:spcPct val="0"/>
              </a:spcAft>
              <a:defRPr sz="2400">
                <a:solidFill>
                  <a:schemeClr val="tx1"/>
                </a:solidFill>
                <a:latin typeface="Arial" pitchFamily="34" charset="0"/>
              </a:defRPr>
            </a:lvl9pPr>
          </a:lstStyle>
          <a:p>
            <a:fld id="{517A5B80-F536-467B-836E-A5EA9130504E}" type="slidenum">
              <a:rPr lang="en-US" sz="1200"/>
              <a:pPr/>
              <a:t>58</a:t>
            </a:fld>
            <a:endParaRPr lang="en-US" sz="1200"/>
          </a:p>
        </p:txBody>
      </p:sp>
      <p:sp>
        <p:nvSpPr>
          <p:cNvPr id="123907"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nchor="b"/>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pPr algn="r" eaLnBrk="1" hangingPunct="1"/>
            <a:fld id="{F60E3A7C-4186-4F72-8AE9-4AF49D4B8903}" type="slidenum">
              <a:rPr lang="en-US" sz="1200"/>
              <a:pPr algn="r" eaLnBrk="1" hangingPunct="1"/>
              <a:t>58</a:t>
            </a:fld>
            <a:endParaRPr lang="en-US" sz="1200"/>
          </a:p>
        </p:txBody>
      </p:sp>
      <p:sp>
        <p:nvSpPr>
          <p:cNvPr id="123908"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nchor="b"/>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r>
              <a:rPr lang="en-US" sz="1200"/>
              <a:t>Copyright Don Schultz 2008.  All rights reserved.</a:t>
            </a:r>
          </a:p>
        </p:txBody>
      </p:sp>
      <p:sp>
        <p:nvSpPr>
          <p:cNvPr id="123909"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nchor="b"/>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pPr algn="r"/>
            <a:fld id="{52777A63-4E57-49B1-9C16-ED7C9C42FEAC}" type="slidenum">
              <a:rPr lang="en-US" sz="1200"/>
              <a:pPr algn="r"/>
              <a:t>58</a:t>
            </a:fld>
            <a:endParaRPr lang="en-US" sz="1200"/>
          </a:p>
        </p:txBody>
      </p:sp>
      <p:sp>
        <p:nvSpPr>
          <p:cNvPr id="123910" name="Rectangle 2"/>
          <p:cNvSpPr txBox="1">
            <a:spLocks noGrp="1" noChangeArrowheads="1"/>
          </p:cNvSpPr>
          <p:nvPr/>
        </p:nvSpPr>
        <p:spPr bwMode="auto">
          <a:xfrm>
            <a:off x="1"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r>
              <a:rPr lang="en-US" sz="1200">
                <a:cs typeface="Arial" pitchFamily="34" charset="0"/>
              </a:rPr>
              <a:t>Communication and Brands in The New Economy</a:t>
            </a:r>
          </a:p>
        </p:txBody>
      </p:sp>
      <p:sp>
        <p:nvSpPr>
          <p:cNvPr id="123911" name="Rectangle 6"/>
          <p:cNvSpPr txBox="1">
            <a:spLocks noGrp="1" noChangeArrowheads="1"/>
          </p:cNvSpPr>
          <p:nvPr/>
        </p:nvSpPr>
        <p:spPr bwMode="auto">
          <a:xfrm>
            <a:off x="1"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nchor="b"/>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r>
              <a:rPr lang="en-US" sz="1200">
                <a:cs typeface="Arial" pitchFamily="34" charset="0"/>
              </a:rPr>
              <a:t>Copyright Agora, Inc. 2008.  All rights reserved. </a:t>
            </a:r>
          </a:p>
        </p:txBody>
      </p:sp>
      <p:sp>
        <p:nvSpPr>
          <p:cNvPr id="123912" name="Rectangle 7"/>
          <p:cNvSpPr txBox="1">
            <a:spLocks noGrp="1" noChangeArrowheads="1"/>
          </p:cNvSpPr>
          <p:nvPr/>
        </p:nvSpPr>
        <p:spPr bwMode="auto">
          <a:xfrm>
            <a:off x="4008706" y="8893297"/>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nchor="b"/>
          <a:lstStyle>
            <a:lvl1pPr defTabSz="896938">
              <a:defRPr sz="2400">
                <a:solidFill>
                  <a:schemeClr val="tx1"/>
                </a:solidFill>
                <a:latin typeface="Arial" pitchFamily="34" charset="0"/>
              </a:defRPr>
            </a:lvl1pPr>
            <a:lvl2pPr marL="742950" indent="-285750" defTabSz="896938">
              <a:defRPr sz="2400">
                <a:solidFill>
                  <a:schemeClr val="tx1"/>
                </a:solidFill>
                <a:latin typeface="Arial" pitchFamily="34" charset="0"/>
              </a:defRPr>
            </a:lvl2pPr>
            <a:lvl3pPr marL="1143000" indent="-228600" defTabSz="896938">
              <a:defRPr sz="2400">
                <a:solidFill>
                  <a:schemeClr val="tx1"/>
                </a:solidFill>
                <a:latin typeface="Arial" pitchFamily="34" charset="0"/>
              </a:defRPr>
            </a:lvl3pPr>
            <a:lvl4pPr marL="1600200" indent="-228600" defTabSz="896938">
              <a:defRPr sz="2400">
                <a:solidFill>
                  <a:schemeClr val="tx1"/>
                </a:solidFill>
                <a:latin typeface="Arial" pitchFamily="34" charset="0"/>
              </a:defRPr>
            </a:lvl4pPr>
            <a:lvl5pPr marL="2057400" indent="-228600" defTabSz="896938">
              <a:defRPr sz="2400">
                <a:solidFill>
                  <a:schemeClr val="tx1"/>
                </a:solidFill>
                <a:latin typeface="Arial" pitchFamily="34" charset="0"/>
              </a:defRPr>
            </a:lvl5pPr>
            <a:lvl6pPr marL="2514600" indent="-228600" defTabSz="896938" eaLnBrk="0" fontAlgn="base" hangingPunct="0">
              <a:spcBef>
                <a:spcPct val="0"/>
              </a:spcBef>
              <a:spcAft>
                <a:spcPct val="0"/>
              </a:spcAft>
              <a:defRPr sz="2400">
                <a:solidFill>
                  <a:schemeClr val="tx1"/>
                </a:solidFill>
                <a:latin typeface="Arial" pitchFamily="34" charset="0"/>
              </a:defRPr>
            </a:lvl6pPr>
            <a:lvl7pPr marL="2971800" indent="-228600" defTabSz="896938" eaLnBrk="0" fontAlgn="base" hangingPunct="0">
              <a:spcBef>
                <a:spcPct val="0"/>
              </a:spcBef>
              <a:spcAft>
                <a:spcPct val="0"/>
              </a:spcAft>
              <a:defRPr sz="2400">
                <a:solidFill>
                  <a:schemeClr val="tx1"/>
                </a:solidFill>
                <a:latin typeface="Arial" pitchFamily="34" charset="0"/>
              </a:defRPr>
            </a:lvl7pPr>
            <a:lvl8pPr marL="3429000" indent="-228600" defTabSz="896938" eaLnBrk="0" fontAlgn="base" hangingPunct="0">
              <a:spcBef>
                <a:spcPct val="0"/>
              </a:spcBef>
              <a:spcAft>
                <a:spcPct val="0"/>
              </a:spcAft>
              <a:defRPr sz="2400">
                <a:solidFill>
                  <a:schemeClr val="tx1"/>
                </a:solidFill>
                <a:latin typeface="Arial" pitchFamily="34" charset="0"/>
              </a:defRPr>
            </a:lvl8pPr>
            <a:lvl9pPr marL="3886200" indent="-228600" defTabSz="896938" eaLnBrk="0" fontAlgn="base" hangingPunct="0">
              <a:spcBef>
                <a:spcPct val="0"/>
              </a:spcBef>
              <a:spcAft>
                <a:spcPct val="0"/>
              </a:spcAft>
              <a:defRPr sz="2400">
                <a:solidFill>
                  <a:schemeClr val="tx1"/>
                </a:solidFill>
                <a:latin typeface="Arial" pitchFamily="34" charset="0"/>
              </a:defRPr>
            </a:lvl9pPr>
          </a:lstStyle>
          <a:p>
            <a:pPr algn="r"/>
            <a:fld id="{425E3538-2566-489E-B6ED-B51DA99C7A2F}" type="slidenum">
              <a:rPr lang="en-US" sz="1200">
                <a:cs typeface="Arial" pitchFamily="34" charset="0"/>
              </a:rPr>
              <a:pPr algn="r"/>
              <a:t>58</a:t>
            </a:fld>
            <a:endParaRPr lang="en-US" sz="1200">
              <a:cs typeface="Arial" pitchFamily="34" charset="0"/>
            </a:endParaRPr>
          </a:p>
        </p:txBody>
      </p:sp>
      <p:sp>
        <p:nvSpPr>
          <p:cNvPr id="123913" name="Rectangle 2"/>
          <p:cNvSpPr>
            <a:spLocks noGrp="1" noRot="1" noChangeAspect="1" noChangeArrowheads="1" noTextEdit="1"/>
          </p:cNvSpPr>
          <p:nvPr>
            <p:ph type="sldImg"/>
          </p:nvPr>
        </p:nvSpPr>
        <p:spPr>
          <a:xfrm>
            <a:off x="1193800" y="704850"/>
            <a:ext cx="4695825" cy="3521075"/>
          </a:xfrm>
          <a:ln/>
        </p:spPr>
      </p:sp>
      <p:sp>
        <p:nvSpPr>
          <p:cNvPr id="123914" name="Rectangle 3"/>
          <p:cNvSpPr>
            <a:spLocks noGrp="1" noChangeArrowheads="1"/>
          </p:cNvSpPr>
          <p:nvPr>
            <p:ph type="body" idx="1"/>
          </p:nvPr>
        </p:nvSpPr>
        <p:spPr>
          <a:xfrm>
            <a:off x="943610" y="4460465"/>
            <a:ext cx="5189855" cy="4228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44" tIns="47223" rIns="94444" bIns="47223"/>
          <a:lstStyle/>
          <a:p>
            <a:pPr eaLnBrk="1" hangingPunct="1"/>
            <a:endParaRPr lang="en-US" smtClean="0">
              <a:latin typeface="Arial" pitchFamily="34" charset="0"/>
            </a:endParaRPr>
          </a:p>
        </p:txBody>
      </p:sp>
      <p:sp>
        <p:nvSpPr>
          <p:cNvPr id="123915" name="Slide Number Placeholder 9"/>
          <p:cNvSpPr txBox="1">
            <a:spLocks noGrp="1"/>
          </p:cNvSpPr>
          <p:nvPr/>
        </p:nvSpPr>
        <p:spPr bwMode="auto">
          <a:xfrm>
            <a:off x="4010342" y="8896547"/>
            <a:ext cx="3066733" cy="4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9" tIns="46785" rIns="93569" bIns="46785"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316C0BA8-DA1E-4BBD-9378-BEB3B192FAF1}" type="slidenum">
              <a:rPr lang="en-US" sz="1200">
                <a:latin typeface="Times New Roman" pitchFamily="18" charset="0"/>
              </a:rPr>
              <a:pPr algn="r" eaLnBrk="1" hangingPunct="1"/>
              <a:t>58</a:t>
            </a:fld>
            <a:endParaRPr lang="en-US" sz="1200">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Copyright 2015 Don Schultz.  All rights reserved. </a:t>
            </a:r>
            <a:endParaRPr lang="en-US"/>
          </a:p>
        </p:txBody>
      </p:sp>
      <p:sp>
        <p:nvSpPr>
          <p:cNvPr id="3" name="Header Placeholder 2"/>
          <p:cNvSpPr>
            <a:spLocks noGrp="1"/>
          </p:cNvSpPr>
          <p:nvPr>
            <p:ph type="hdr" sz="quarter" idx="11"/>
          </p:nvPr>
        </p:nvSpPr>
        <p:spPr/>
        <p:txBody>
          <a:bodyPr/>
          <a:lstStyle/>
          <a:p>
            <a:pPr>
              <a:defRPr/>
            </a:pPr>
            <a:r>
              <a:rPr lang="en-US" smtClean="0"/>
              <a:t>Digital, Interactivity and IMC: How They All Fit Together</a:t>
            </a:r>
            <a:endParaRPr lang="en-US"/>
          </a:p>
        </p:txBody>
      </p:sp>
    </p:spTree>
    <p:extLst>
      <p:ext uri="{BB962C8B-B14F-4D97-AF65-F5344CB8AC3E}">
        <p14:creationId xmlns:p14="http://schemas.microsoft.com/office/powerpoint/2010/main" val="319264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fld id="{830FFF70-F03A-4D2F-9652-91418CA9CDB3}" type="slidenum">
              <a:rPr lang="en-US"/>
              <a:pPr>
                <a:defRPr/>
              </a:pPr>
              <a:t>‹#›</a:t>
            </a:fld>
            <a:endParaRPr lang="en-US"/>
          </a:p>
        </p:txBody>
      </p:sp>
    </p:spTree>
    <p:extLst>
      <p:ext uri="{BB962C8B-B14F-4D97-AF65-F5344CB8AC3E}">
        <p14:creationId xmlns:p14="http://schemas.microsoft.com/office/powerpoint/2010/main" val="369459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52600" y="609600"/>
            <a:ext cx="55626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1881188"/>
            <a:ext cx="9144000" cy="609600"/>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indent="1066800" algn="just"/>
            <a:r>
              <a:rPr lang="en-US" altLang="zh-CN" sz="1000">
                <a:latin typeface="Times New Roman" pitchFamily="18" charset="0"/>
                <a:ea typeface="SimSun" pitchFamily="2" charset="-122"/>
              </a:rPr>
              <a:t> </a:t>
            </a:r>
          </a:p>
          <a:p>
            <a:pPr indent="1066800"/>
            <a:endParaRPr lang="en-US" altLang="zh-CN">
              <a:latin typeface="Times New Roman" pitchFamily="18" charset="0"/>
              <a:ea typeface="SimSun" pitchFamily="2" charset="-122"/>
            </a:endParaRPr>
          </a:p>
        </p:txBody>
      </p:sp>
      <p:pic>
        <p:nvPicPr>
          <p:cNvPr id="6" name="Picture 6" descr="medill im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 y="0"/>
            <a:ext cx="2605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0" y="585788"/>
            <a:ext cx="9220200" cy="144462"/>
            <a:chOff x="0" y="369"/>
            <a:chExt cx="5808" cy="91"/>
          </a:xfrm>
        </p:grpSpPr>
        <p:sp>
          <p:nvSpPr>
            <p:cNvPr id="8" name="Rectangle 8"/>
            <p:cNvSpPr>
              <a:spLocks noChangeArrowheads="1"/>
            </p:cNvSpPr>
            <p:nvPr userDrawn="1"/>
          </p:nvSpPr>
          <p:spPr bwMode="auto">
            <a:xfrm rot="5400000">
              <a:off x="2849" y="-2480"/>
              <a:ext cx="63" cy="5760"/>
            </a:xfrm>
            <a:prstGeom prst="rect">
              <a:avLst/>
            </a:prstGeom>
            <a:solidFill>
              <a:schemeClr val="tx2"/>
            </a:solidFill>
            <a:ln w="9525">
              <a:solidFill>
                <a:schemeClr val="tx2"/>
              </a:solidFill>
              <a:miter lim="800000"/>
              <a:headEnd/>
              <a:tailEnd/>
            </a:ln>
          </p:spPr>
          <p:txBody>
            <a:bodyPr rot="10800000" vert="eaVert" wrap="none" anchor="ctr"/>
            <a:lstStyle/>
            <a:p>
              <a:pPr algn="ctr" eaLnBrk="1" hangingPunct="1"/>
              <a:endParaRPr lang="en-US">
                <a:solidFill>
                  <a:srgbClr val="CCFF33"/>
                </a:solidFill>
                <a:latin typeface="Times New Roman" pitchFamily="18" charset="0"/>
              </a:endParaRPr>
            </a:p>
          </p:txBody>
        </p:sp>
        <p:sp>
          <p:nvSpPr>
            <p:cNvPr id="9" name="Rectangle 9"/>
            <p:cNvSpPr>
              <a:spLocks noChangeArrowheads="1"/>
            </p:cNvSpPr>
            <p:nvPr userDrawn="1"/>
          </p:nvSpPr>
          <p:spPr bwMode="auto">
            <a:xfrm rot="5400000">
              <a:off x="2913" y="-2434"/>
              <a:ext cx="29" cy="5760"/>
            </a:xfrm>
            <a:prstGeom prst="rect">
              <a:avLst/>
            </a:prstGeom>
            <a:solidFill>
              <a:schemeClr val="accent1"/>
            </a:solidFill>
            <a:ln w="9525">
              <a:solidFill>
                <a:schemeClr val="tx2"/>
              </a:solidFill>
              <a:miter lim="800000"/>
              <a:headEnd/>
              <a:tailEnd/>
            </a:ln>
          </p:spPr>
          <p:txBody>
            <a:bodyPr rot="10800000" vert="eaVert" wrap="none" anchor="ctr"/>
            <a:lstStyle/>
            <a:p>
              <a:pPr algn="ctr" eaLnBrk="1" hangingPunct="1"/>
              <a:endParaRPr lang="en-US">
                <a:solidFill>
                  <a:srgbClr val="CCFF33"/>
                </a:solidFill>
                <a:latin typeface="Times New Roman" pitchFamily="18" charset="0"/>
              </a:endParaRPr>
            </a:p>
          </p:txBody>
        </p:sp>
        <p:sp>
          <p:nvSpPr>
            <p:cNvPr id="10" name="Rectangle 10"/>
            <p:cNvSpPr>
              <a:spLocks noChangeArrowheads="1"/>
            </p:cNvSpPr>
            <p:nvPr userDrawn="1"/>
          </p:nvSpPr>
          <p:spPr bwMode="auto">
            <a:xfrm rot="5400000">
              <a:off x="2939" y="-2390"/>
              <a:ext cx="29" cy="56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eaLnBrk="1" hangingPunct="1"/>
              <a:endParaRPr lang="en-US">
                <a:solidFill>
                  <a:srgbClr val="CCFF33"/>
                </a:solidFill>
                <a:latin typeface="Times New Roman" pitchFamily="18" charset="0"/>
              </a:endParaRPr>
            </a:p>
          </p:txBody>
        </p:sp>
      </p:grpSp>
      <p:sp>
        <p:nvSpPr>
          <p:cNvPr id="11" name="Rectangle 11"/>
          <p:cNvSpPr>
            <a:spLocks noChangeArrowheads="1"/>
          </p:cNvSpPr>
          <p:nvPr/>
        </p:nvSpPr>
        <p:spPr bwMode="auto">
          <a:xfrm flipH="1">
            <a:off x="0" y="0"/>
            <a:ext cx="228600" cy="6858000"/>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12" name="Rectangle 12"/>
          <p:cNvSpPr>
            <a:spLocks noChangeArrowheads="1"/>
          </p:cNvSpPr>
          <p:nvPr/>
        </p:nvSpPr>
        <p:spPr bwMode="auto">
          <a:xfrm flipH="1">
            <a:off x="122238" y="0"/>
            <a:ext cx="92075" cy="6858000"/>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13" name="Rectangle 13"/>
          <p:cNvSpPr>
            <a:spLocks noChangeArrowheads="1"/>
          </p:cNvSpPr>
          <p:nvPr/>
        </p:nvSpPr>
        <p:spPr bwMode="auto">
          <a:xfrm flipH="1">
            <a:off x="76200" y="0"/>
            <a:ext cx="46038" cy="6858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5123" name="Rectangle 3"/>
          <p:cNvSpPr>
            <a:spLocks noGrp="1" noChangeArrowheads="1"/>
          </p:cNvSpPr>
          <p:nvPr>
            <p:ph type="subTitle" sz="quarter" idx="1"/>
          </p:nvPr>
        </p:nvSpPr>
        <p:spPr>
          <a:xfrm>
            <a:off x="1406525" y="3429000"/>
            <a:ext cx="6365875" cy="1752600"/>
          </a:xfrm>
        </p:spPr>
        <p:txBody>
          <a:bodyPr/>
          <a:lstStyle>
            <a:lvl1pPr marL="0" indent="0" algn="ctr">
              <a:spcBef>
                <a:spcPct val="20000"/>
              </a:spcBef>
              <a:buFont typeface="Wingdings" pitchFamily="2" charset="2"/>
              <a:buNone/>
              <a:defRPr sz="3900"/>
            </a:lvl1pPr>
          </a:lstStyle>
          <a:p>
            <a:r>
              <a:rPr lang="en-US"/>
              <a:t>Click to edit Master </a:t>
            </a:r>
          </a:p>
          <a:p>
            <a:r>
              <a:rPr lang="en-US"/>
              <a:t>Subtitle style</a:t>
            </a:r>
          </a:p>
        </p:txBody>
      </p:sp>
      <p:sp>
        <p:nvSpPr>
          <p:cNvPr id="5124" name="Rectangle 4"/>
          <p:cNvSpPr>
            <a:spLocks noGrp="1" noChangeArrowheads="1"/>
          </p:cNvSpPr>
          <p:nvPr>
            <p:ph type="ctrTitle" sz="quarter"/>
          </p:nvPr>
        </p:nvSpPr>
        <p:spPr>
          <a:xfrm>
            <a:off x="1295400" y="2133600"/>
            <a:ext cx="6477000" cy="1143000"/>
          </a:xfrm>
          <a:effectLst>
            <a:outerShdw dist="17961" dir="2700000" algn="ctr" rotWithShape="0">
              <a:schemeClr val="bg2"/>
            </a:outerShdw>
          </a:effectLst>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444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09800"/>
            <a:ext cx="369411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22098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049C98-BBAE-4140-90EA-7FEC81E6ABFD}" type="slidenum">
              <a:rPr lang="en-US"/>
              <a:pPr>
                <a:defRPr/>
              </a:pPr>
              <a:t>‹#›</a:t>
            </a:fld>
            <a:endParaRPr lang="en-US"/>
          </a:p>
        </p:txBody>
      </p:sp>
    </p:spTree>
    <p:extLst>
      <p:ext uri="{BB962C8B-B14F-4D97-AF65-F5344CB8AC3E}">
        <p14:creationId xmlns:p14="http://schemas.microsoft.com/office/powerpoint/2010/main" val="180699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8EDE5AA-7CC2-4DAD-9400-F963472C5341}" type="slidenum">
              <a:rPr lang="en-US"/>
              <a:pPr>
                <a:defRPr/>
              </a:pPr>
              <a:t>‹#›</a:t>
            </a:fld>
            <a:endParaRPr lang="en-US"/>
          </a:p>
        </p:txBody>
      </p:sp>
    </p:spTree>
    <p:extLst>
      <p:ext uri="{BB962C8B-B14F-4D97-AF65-F5344CB8AC3E}">
        <p14:creationId xmlns:p14="http://schemas.microsoft.com/office/powerpoint/2010/main" val="9387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967495D-DD31-4AFE-9E11-169A64C90B21}" type="slidenum">
              <a:rPr lang="en-US"/>
              <a:pPr>
                <a:defRPr/>
              </a:pPr>
              <a:t>‹#›</a:t>
            </a:fld>
            <a:endParaRPr lang="en-US"/>
          </a:p>
        </p:txBody>
      </p:sp>
    </p:spTree>
    <p:extLst>
      <p:ext uri="{BB962C8B-B14F-4D97-AF65-F5344CB8AC3E}">
        <p14:creationId xmlns:p14="http://schemas.microsoft.com/office/powerpoint/2010/main" val="67644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2CB314F-0D0B-411E-8B00-9668F95695E7}" type="slidenum">
              <a:rPr lang="en-US"/>
              <a:pPr>
                <a:defRPr/>
              </a:pPr>
              <a:t>‹#›</a:t>
            </a:fld>
            <a:endParaRPr lang="en-US"/>
          </a:p>
        </p:txBody>
      </p:sp>
    </p:spTree>
    <p:extLst>
      <p:ext uri="{BB962C8B-B14F-4D97-AF65-F5344CB8AC3E}">
        <p14:creationId xmlns:p14="http://schemas.microsoft.com/office/powerpoint/2010/main" val="416907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532A0E1-7231-42A2-8A90-1EFC2799D6D8}" type="slidenum">
              <a:rPr lang="en-US"/>
              <a:pPr>
                <a:defRPr/>
              </a:pPr>
              <a:t>‹#›</a:t>
            </a:fld>
            <a:endParaRPr lang="en-US"/>
          </a:p>
        </p:txBody>
      </p:sp>
    </p:spTree>
    <p:extLst>
      <p:ext uri="{BB962C8B-B14F-4D97-AF65-F5344CB8AC3E}">
        <p14:creationId xmlns:p14="http://schemas.microsoft.com/office/powerpoint/2010/main" val="131470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B2E7104-9B17-452B-B736-EEDB0BC8CE90}" type="slidenum">
              <a:rPr lang="en-US"/>
              <a:pPr>
                <a:defRPr/>
              </a:pPr>
              <a:t>‹#›</a:t>
            </a:fld>
            <a:endParaRPr lang="en-US"/>
          </a:p>
        </p:txBody>
      </p:sp>
    </p:spTree>
    <p:extLst>
      <p:ext uri="{BB962C8B-B14F-4D97-AF65-F5344CB8AC3E}">
        <p14:creationId xmlns:p14="http://schemas.microsoft.com/office/powerpoint/2010/main" val="421407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3ADA605-A783-45E1-82C6-2F922611573B}" type="slidenum">
              <a:rPr lang="en-US"/>
              <a:pPr>
                <a:defRPr/>
              </a:pPr>
              <a:t>‹#›</a:t>
            </a:fld>
            <a:endParaRPr lang="en-US"/>
          </a:p>
        </p:txBody>
      </p:sp>
    </p:spTree>
    <p:extLst>
      <p:ext uri="{BB962C8B-B14F-4D97-AF65-F5344CB8AC3E}">
        <p14:creationId xmlns:p14="http://schemas.microsoft.com/office/powerpoint/2010/main" val="124229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914400"/>
            <a:ext cx="18843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9144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F7DD048-8324-4608-82CB-16BB08D844F4}" type="slidenum">
              <a:rPr lang="en-US"/>
              <a:pPr>
                <a:defRPr/>
              </a:pPr>
              <a:t>‹#›</a:t>
            </a:fld>
            <a:endParaRPr lang="en-US"/>
          </a:p>
        </p:txBody>
      </p:sp>
    </p:spTree>
    <p:extLst>
      <p:ext uri="{BB962C8B-B14F-4D97-AF65-F5344CB8AC3E}">
        <p14:creationId xmlns:p14="http://schemas.microsoft.com/office/powerpoint/2010/main" val="130667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18900000" scaled="1"/>
        </a:gradFill>
        <a:effectLst/>
      </p:bgPr>
    </p:bg>
    <p:spTree>
      <p:nvGrpSpPr>
        <p:cNvPr id="1" name=""/>
        <p:cNvGrpSpPr/>
        <p:nvPr/>
      </p:nvGrpSpPr>
      <p:grpSpPr>
        <a:xfrm>
          <a:off x="0" y="0"/>
          <a:ext cx="0" cy="0"/>
          <a:chOff x="0" y="0"/>
          <a:chExt cx="0" cy="0"/>
        </a:xfrm>
      </p:grpSpPr>
      <p:pic>
        <p:nvPicPr>
          <p:cNvPr id="1026" name="Picture 2" descr="medill im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6863" y="0"/>
            <a:ext cx="2605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rot="5400000">
            <a:off x="4520407" y="-3936207"/>
            <a:ext cx="100012" cy="9144001"/>
          </a:xfrm>
          <a:prstGeom prst="rect">
            <a:avLst/>
          </a:prstGeom>
          <a:solidFill>
            <a:schemeClr val="tx2"/>
          </a:solidFill>
          <a:ln w="9525">
            <a:solidFill>
              <a:schemeClr val="tx2"/>
            </a:solidFill>
            <a:miter lim="800000"/>
            <a:headEnd/>
            <a:tailEnd/>
          </a:ln>
        </p:spPr>
        <p:txBody>
          <a:bodyPr rot="10800000" vert="eaVert" wrap="none" anchor="ctr"/>
          <a:lstStyle/>
          <a:p>
            <a:pPr algn="ctr" eaLnBrk="1" hangingPunct="1"/>
            <a:endParaRPr lang="en-US">
              <a:solidFill>
                <a:srgbClr val="CCFF33"/>
              </a:solidFill>
              <a:latin typeface="Times New Roman" pitchFamily="18" charset="0"/>
            </a:endParaRPr>
          </a:p>
        </p:txBody>
      </p:sp>
      <p:sp>
        <p:nvSpPr>
          <p:cNvPr id="1028" name="Rectangle 4"/>
          <p:cNvSpPr>
            <a:spLocks noChangeArrowheads="1"/>
          </p:cNvSpPr>
          <p:nvPr/>
        </p:nvSpPr>
        <p:spPr bwMode="auto">
          <a:xfrm rot="5400000">
            <a:off x="4623594" y="-3864768"/>
            <a:ext cx="46037" cy="9144000"/>
          </a:xfrm>
          <a:prstGeom prst="rect">
            <a:avLst/>
          </a:prstGeom>
          <a:solidFill>
            <a:schemeClr val="accent1"/>
          </a:solidFill>
          <a:ln w="9525">
            <a:solidFill>
              <a:schemeClr val="tx2"/>
            </a:solidFill>
            <a:miter lim="800000"/>
            <a:headEnd/>
            <a:tailEnd/>
          </a:ln>
        </p:spPr>
        <p:txBody>
          <a:bodyPr rot="10800000" vert="eaVert" wrap="none" anchor="ctr"/>
          <a:lstStyle/>
          <a:p>
            <a:pPr algn="ctr" eaLnBrk="1" hangingPunct="1"/>
            <a:endParaRPr lang="en-US">
              <a:solidFill>
                <a:srgbClr val="CCFF33"/>
              </a:solidFill>
              <a:latin typeface="Times New Roman" pitchFamily="18" charset="0"/>
            </a:endParaRPr>
          </a:p>
        </p:txBody>
      </p:sp>
      <p:sp>
        <p:nvSpPr>
          <p:cNvPr id="4101" name="Rectangle 5"/>
          <p:cNvSpPr>
            <a:spLocks noGrp="1" noChangeArrowheads="1"/>
          </p:cNvSpPr>
          <p:nvPr>
            <p:ph type="sldNum" sz="quarter" idx="4"/>
          </p:nvPr>
        </p:nvSpPr>
        <p:spPr bwMode="auto">
          <a:xfrm>
            <a:off x="7170738" y="6400800"/>
            <a:ext cx="18970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fld id="{8EDB8B56-FC60-4F06-902A-B0FC7A1759E3}" type="slidenum">
              <a:rPr lang="en-US"/>
              <a:pPr>
                <a:defRPr/>
              </a:pPr>
              <a:t>‹#›</a:t>
            </a:fld>
            <a:endParaRPr lang="en-US"/>
          </a:p>
        </p:txBody>
      </p:sp>
      <p:sp>
        <p:nvSpPr>
          <p:cNvPr id="1030" name="Rectangle 6"/>
          <p:cNvSpPr>
            <a:spLocks noGrp="1" noChangeArrowheads="1"/>
          </p:cNvSpPr>
          <p:nvPr>
            <p:ph type="body" idx="1"/>
          </p:nvPr>
        </p:nvSpPr>
        <p:spPr bwMode="auto">
          <a:xfrm>
            <a:off x="838200" y="2209800"/>
            <a:ext cx="75422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7"/>
          <p:cNvSpPr>
            <a:spLocks noGrp="1" noChangeArrowheads="1"/>
          </p:cNvSpPr>
          <p:nvPr>
            <p:ph type="title"/>
          </p:nvPr>
        </p:nvSpPr>
        <p:spPr bwMode="auto">
          <a:xfrm>
            <a:off x="838200" y="914400"/>
            <a:ext cx="7542213" cy="12954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ChangeArrowheads="1"/>
          </p:cNvSpPr>
          <p:nvPr/>
        </p:nvSpPr>
        <p:spPr bwMode="auto">
          <a:xfrm flipH="1">
            <a:off x="0" y="0"/>
            <a:ext cx="228600" cy="6858000"/>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1033" name="Rectangle 9"/>
          <p:cNvSpPr>
            <a:spLocks noChangeArrowheads="1"/>
          </p:cNvSpPr>
          <p:nvPr/>
        </p:nvSpPr>
        <p:spPr bwMode="auto">
          <a:xfrm flipH="1">
            <a:off x="122238" y="0"/>
            <a:ext cx="92075" cy="6858000"/>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1034" name="Rectangle 10"/>
          <p:cNvSpPr>
            <a:spLocks noChangeArrowheads="1"/>
          </p:cNvSpPr>
          <p:nvPr/>
        </p:nvSpPr>
        <p:spPr bwMode="auto">
          <a:xfrm flipH="1">
            <a:off x="76200" y="0"/>
            <a:ext cx="46038" cy="6858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1" hangingPunct="1"/>
            <a:endParaRPr lang="en-US">
              <a:solidFill>
                <a:srgbClr val="CCFF33"/>
              </a:solidFill>
              <a:latin typeface="Times New Roman" pitchFamily="18" charset="0"/>
            </a:endParaRPr>
          </a:p>
        </p:txBody>
      </p:sp>
      <p:sp>
        <p:nvSpPr>
          <p:cNvPr id="1035" name="Rectangle 11"/>
          <p:cNvSpPr>
            <a:spLocks noChangeArrowheads="1"/>
          </p:cNvSpPr>
          <p:nvPr/>
        </p:nvSpPr>
        <p:spPr bwMode="auto">
          <a:xfrm rot="5400000">
            <a:off x="4663281" y="-3794918"/>
            <a:ext cx="46037" cy="891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eaLnBrk="1" hangingPunct="1"/>
            <a:endParaRPr lang="en-US">
              <a:solidFill>
                <a:srgbClr val="CCFF33"/>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Black" pitchFamily="34" charset="0"/>
        </a:defRPr>
      </a:lvl2pPr>
      <a:lvl3pPr algn="ctr" rtl="0" eaLnBrk="0" fontAlgn="base" hangingPunct="0">
        <a:spcBef>
          <a:spcPct val="0"/>
        </a:spcBef>
        <a:spcAft>
          <a:spcPct val="0"/>
        </a:spcAft>
        <a:defRPr sz="3600">
          <a:solidFill>
            <a:schemeClr val="tx2"/>
          </a:solidFill>
          <a:latin typeface="Arial Black" pitchFamily="34" charset="0"/>
        </a:defRPr>
      </a:lvl3pPr>
      <a:lvl4pPr algn="ctr" rtl="0" eaLnBrk="0" fontAlgn="base" hangingPunct="0">
        <a:spcBef>
          <a:spcPct val="0"/>
        </a:spcBef>
        <a:spcAft>
          <a:spcPct val="0"/>
        </a:spcAft>
        <a:defRPr sz="3600">
          <a:solidFill>
            <a:schemeClr val="tx2"/>
          </a:solidFill>
          <a:latin typeface="Arial Black" pitchFamily="34" charset="0"/>
        </a:defRPr>
      </a:lvl4pPr>
      <a:lvl5pPr algn="ctr" rtl="0" eaLnBrk="0" fontAlgn="base" hangingPunct="0">
        <a:spcBef>
          <a:spcPct val="0"/>
        </a:spcBef>
        <a:spcAft>
          <a:spcPct val="0"/>
        </a:spcAft>
        <a:defRPr sz="3600">
          <a:solidFill>
            <a:schemeClr val="tx2"/>
          </a:solidFill>
          <a:latin typeface="Arial Black" pitchFamily="34" charset="0"/>
        </a:defRPr>
      </a:lvl5pPr>
      <a:lvl6pPr marL="457200" algn="ctr" rtl="0" eaLnBrk="0" fontAlgn="base" hangingPunct="0">
        <a:spcBef>
          <a:spcPct val="0"/>
        </a:spcBef>
        <a:spcAft>
          <a:spcPct val="0"/>
        </a:spcAft>
        <a:defRPr sz="3600">
          <a:solidFill>
            <a:schemeClr val="tx2"/>
          </a:solidFill>
          <a:latin typeface="Arial Black" pitchFamily="34" charset="0"/>
        </a:defRPr>
      </a:lvl6pPr>
      <a:lvl7pPr marL="914400" algn="ctr" rtl="0" eaLnBrk="0" fontAlgn="base" hangingPunct="0">
        <a:spcBef>
          <a:spcPct val="0"/>
        </a:spcBef>
        <a:spcAft>
          <a:spcPct val="0"/>
        </a:spcAft>
        <a:defRPr sz="3600">
          <a:solidFill>
            <a:schemeClr val="tx2"/>
          </a:solidFill>
          <a:latin typeface="Arial Black" pitchFamily="34" charset="0"/>
        </a:defRPr>
      </a:lvl7pPr>
      <a:lvl8pPr marL="1371600" algn="ctr" rtl="0" eaLnBrk="0" fontAlgn="base" hangingPunct="0">
        <a:spcBef>
          <a:spcPct val="0"/>
        </a:spcBef>
        <a:spcAft>
          <a:spcPct val="0"/>
        </a:spcAft>
        <a:defRPr sz="3600">
          <a:solidFill>
            <a:schemeClr val="tx2"/>
          </a:solidFill>
          <a:latin typeface="Arial Black" pitchFamily="34" charset="0"/>
        </a:defRPr>
      </a:lvl8pPr>
      <a:lvl9pPr marL="1828800" algn="ctr" rtl="0" eaLnBrk="0" fontAlgn="base" hangingPunct="0">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40000"/>
        </a:spcBef>
        <a:spcAft>
          <a:spcPct val="0"/>
        </a:spcAft>
        <a:buClr>
          <a:schemeClr val="tx2"/>
        </a:buClr>
        <a:buSzPct val="125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SzPct val="100000"/>
        <a:buFont typeface="Wingdings" pitchFamily="2" charset="2"/>
        <a:buChar char="Ø"/>
        <a:defRPr sz="2400">
          <a:solidFill>
            <a:schemeClr val="tx1"/>
          </a:solidFill>
          <a:latin typeface="+mn-lt"/>
        </a:defRPr>
      </a:lvl2pPr>
      <a:lvl3pPr marL="1143000" indent="-228600" algn="l" rtl="0" eaLnBrk="0" fontAlgn="base" hangingPunct="0">
        <a:spcBef>
          <a:spcPct val="40000"/>
        </a:spcBef>
        <a:spcAft>
          <a:spcPct val="0"/>
        </a:spcAft>
        <a:buClr>
          <a:schemeClr val="tx1"/>
        </a:buClr>
        <a:buChar char="•"/>
        <a:defRPr sz="2000">
          <a:solidFill>
            <a:schemeClr val="tx1"/>
          </a:solidFill>
          <a:latin typeface="+mn-lt"/>
        </a:defRPr>
      </a:lvl3pPr>
      <a:lvl4pPr marL="1600200" indent="-228600" algn="l" rtl="0" eaLnBrk="0" fontAlgn="base" hangingPunct="0">
        <a:spcBef>
          <a:spcPct val="4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40000"/>
        </a:spcBef>
        <a:spcAft>
          <a:spcPct val="0"/>
        </a:spcAft>
        <a:buClr>
          <a:schemeClr val="tx1"/>
        </a:buClr>
        <a:buSzPct val="100000"/>
        <a:buChar char="•"/>
        <a:defRPr sz="2400">
          <a:solidFill>
            <a:schemeClr val="tx1"/>
          </a:solidFill>
          <a:latin typeface="+mn-lt"/>
        </a:defRPr>
      </a:lvl5pPr>
      <a:lvl6pPr marL="2514600" indent="-228600" algn="l" rtl="0" eaLnBrk="0" fontAlgn="base" hangingPunct="0">
        <a:spcBef>
          <a:spcPct val="40000"/>
        </a:spcBef>
        <a:spcAft>
          <a:spcPct val="0"/>
        </a:spcAft>
        <a:buClr>
          <a:schemeClr val="tx1"/>
        </a:buClr>
        <a:buSzPct val="100000"/>
        <a:buChar char="•"/>
        <a:defRPr sz="2400">
          <a:solidFill>
            <a:schemeClr val="tx1"/>
          </a:solidFill>
          <a:latin typeface="+mn-lt"/>
        </a:defRPr>
      </a:lvl6pPr>
      <a:lvl7pPr marL="2971800" indent="-228600" algn="l" rtl="0" eaLnBrk="0" fontAlgn="base" hangingPunct="0">
        <a:spcBef>
          <a:spcPct val="40000"/>
        </a:spcBef>
        <a:spcAft>
          <a:spcPct val="0"/>
        </a:spcAft>
        <a:buClr>
          <a:schemeClr val="tx1"/>
        </a:buClr>
        <a:buSzPct val="100000"/>
        <a:buChar char="•"/>
        <a:defRPr sz="2400">
          <a:solidFill>
            <a:schemeClr val="tx1"/>
          </a:solidFill>
          <a:latin typeface="+mn-lt"/>
        </a:defRPr>
      </a:lvl7pPr>
      <a:lvl8pPr marL="3429000" indent="-228600" algn="l" rtl="0" eaLnBrk="0" fontAlgn="base" hangingPunct="0">
        <a:spcBef>
          <a:spcPct val="40000"/>
        </a:spcBef>
        <a:spcAft>
          <a:spcPct val="0"/>
        </a:spcAft>
        <a:buClr>
          <a:schemeClr val="tx1"/>
        </a:buClr>
        <a:buSzPct val="100000"/>
        <a:buChar char="•"/>
        <a:defRPr sz="2400">
          <a:solidFill>
            <a:schemeClr val="tx1"/>
          </a:solidFill>
          <a:latin typeface="+mn-lt"/>
        </a:defRPr>
      </a:lvl8pPr>
      <a:lvl9pPr marL="3886200" indent="-228600" algn="l" rtl="0" eaLnBrk="0" fontAlgn="base" hangingPunct="0">
        <a:spcBef>
          <a:spcPct val="40000"/>
        </a:spcBef>
        <a:spcAft>
          <a:spcPct val="0"/>
        </a:spcAft>
        <a:buClr>
          <a:schemeClr val="tx1"/>
        </a:buClr>
        <a:buSzPct val="10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docid=8d1bgA8V_7pb8M&amp;tbnid=VCUWbC6LgYzsTM:&amp;ved=0CAUQjRw&amp;url=http://www.slowfamilyonline.com/tag/tinkertoys/&amp;ei=EWTVU_TvL4GPyATc7IHACA&amp;bvm=bv.71778758,d.aWw&amp;psig=AFQjCNF7GljlEa4SrCEY-VudoywcO1u4QQ&amp;ust=1406580021325613"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docid=GicRT1vlmqnLJM&amp;tbnid=5kxNHythGHSZRM:&amp;ved=0CAYQjRw&amp;url=http://www.dashe.com/blog/social-learning/power-weak-ties/&amp;ei=0bAoU4vPO8WfqwHanoHoCg&amp;bvm=bv.62922401,d.aWc&amp;psig=AFQjCNFq8JOyTTX2yv8NEqJdqDBHIKqsyA&amp;ust=1395261898873694"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docid=8d1bgA8V_7pb8M&amp;tbnid=VCUWbC6LgYzsTM:&amp;ved=0CAUQjRw&amp;url=http://www.slowfamilyonline.com/tag/tinkertoys/&amp;ei=EWTVU_TvL4GPyATc7IHACA&amp;bvm=bv.71778758,d.aWw&amp;psig=AFQjCNF7GljlEa4SrCEY-VudoywcO1u4QQ&amp;ust=1406580021325613"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3.jpeg"/><Relationship Id="rId3" Type="http://schemas.openxmlformats.org/officeDocument/2006/relationships/image" Target="../media/image26.png"/><Relationship Id="rId7" Type="http://schemas.openxmlformats.org/officeDocument/2006/relationships/image" Target="../media/image29.jpeg"/><Relationship Id="rId12" Type="http://schemas.openxmlformats.org/officeDocument/2006/relationships/hyperlink" Target="http://www.google.com/url?sa=i&amp;source=images&amp;cd=&amp;cad=rja&amp;uact=8&amp;docid=ga8Y1eQjhuD6uM&amp;tbnid=1GzpHaRshhMeDM&amp;ved=0CAgQjRw&amp;url=http://www.businesskeywords.com/marketing-strategy/&amp;ei=vr7VU6eqF86uyAT9moH4DQ&amp;psig=AFQjCNHx7zS8kac2p1BrnbM3ARTAJpaMKg&amp;ust=1406603326463274" TargetMode="External"/><Relationship Id="rId2" Type="http://schemas.openxmlformats.org/officeDocument/2006/relationships/hyperlink" Target="http://www.google.com/url?sa=i&amp;rct=j&amp;q=&amp;esrc=s&amp;source=images&amp;cd=&amp;cad=rja&amp;uact=8&amp;docid=_JuH1J4r5HcAEM&amp;tbnid=vzEkIQvpELuBQM:&amp;ved=0CAUQjRw&amp;url=http://www.trevorbedford.com/mortality/&amp;ei=gZXVU-C6IpCKyASSnoDYDw&amp;bvm=bv.71778758,d.aWw&amp;psig=AFQjCNGDR3BNbMwqRwpSowx1GVIEY45r_w&amp;ust=1406592726103226" TargetMode="Externa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hyperlink" Target="http://www.google.com/url?sa=i&amp;rct=j&amp;q=&amp;esrc=s&amp;source=images&amp;cd=&amp;cad=rja&amp;uact=8&amp;docid=A0AjtfVSH37L2M&amp;tbnid=a6yMGyWoCd3KwM:&amp;ved=0CAUQjRw&amp;url=http://www.dreamstime.com/royalty-free-stock-image-woman-shopper-icon-image6093226&amp;ei=y73VU7TNG4y0yAT354GYDw&amp;bvm=bv.71778758,d.aWw&amp;psig=AFQjCNGEpSjV5ZuZHF4XRr5ZpJRlJtvJ8A&amp;ust=1406602956561134" TargetMode="External"/><Relationship Id="rId4" Type="http://schemas.microsoft.com/office/2007/relationships/hdphoto" Target="../media/hdphoto1.wdp"/><Relationship Id="rId9" Type="http://schemas.openxmlformats.org/officeDocument/2006/relationships/image" Target="../media/image3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295400"/>
            <a:ext cx="6705600" cy="1981200"/>
          </a:xfrm>
        </p:spPr>
        <p:txBody>
          <a:bodyPr/>
          <a:lstStyle/>
          <a:p>
            <a:r>
              <a:rPr lang="en-US" sz="4000" dirty="0" smtClean="0"/>
              <a:t>Digital, Interactivity and IMC:</a:t>
            </a:r>
            <a:br>
              <a:rPr lang="en-US" sz="4000" dirty="0" smtClean="0"/>
            </a:br>
            <a:r>
              <a:rPr lang="en-US" sz="4000" dirty="0" smtClean="0"/>
              <a:t>How They All Fit </a:t>
            </a:r>
            <a:br>
              <a:rPr lang="en-US" sz="4000" dirty="0" smtClean="0"/>
            </a:br>
            <a:r>
              <a:rPr lang="en-US" sz="4000" dirty="0" smtClean="0"/>
              <a:t>Together </a:t>
            </a:r>
          </a:p>
        </p:txBody>
      </p:sp>
      <p:sp>
        <p:nvSpPr>
          <p:cNvPr id="3075" name="Rectangle 3"/>
          <p:cNvSpPr>
            <a:spLocks noGrp="1" noChangeArrowheads="1"/>
          </p:cNvSpPr>
          <p:nvPr>
            <p:ph type="subTitle" idx="1"/>
          </p:nvPr>
        </p:nvSpPr>
        <p:spPr>
          <a:xfrm>
            <a:off x="949325" y="3657600"/>
            <a:ext cx="7356475" cy="2057400"/>
          </a:xfrm>
        </p:spPr>
        <p:txBody>
          <a:bodyPr/>
          <a:lstStyle/>
          <a:p>
            <a:r>
              <a:rPr lang="en-US" sz="3200" b="1" dirty="0" smtClean="0"/>
              <a:t>Don Schultz, Ph.D. </a:t>
            </a:r>
          </a:p>
          <a:p>
            <a:r>
              <a:rPr lang="en-US" sz="2400" dirty="0" smtClean="0"/>
              <a:t>Professor Emeritus-in-Service </a:t>
            </a:r>
          </a:p>
          <a:p>
            <a:r>
              <a:rPr lang="en-US" sz="2400" dirty="0" smtClean="0"/>
              <a:t>Medill Integrated Marketing Communications Dept.</a:t>
            </a:r>
          </a:p>
          <a:p>
            <a:r>
              <a:rPr lang="en-US" sz="2400" dirty="0" smtClean="0"/>
              <a:t>Northwestern University</a:t>
            </a:r>
            <a:endParaRPr lang="en-US" sz="2400" dirty="0"/>
          </a:p>
          <a:p>
            <a:r>
              <a:rPr lang="en-US" sz="2400" dirty="0"/>
              <a:t>Izmir University </a:t>
            </a:r>
            <a:endParaRPr lang="en-US" sz="2400" dirty="0" smtClean="0"/>
          </a:p>
          <a:p>
            <a:r>
              <a:rPr lang="en-US" sz="2400" dirty="0" smtClean="0"/>
              <a:t>21 April, 2015</a:t>
            </a:r>
          </a:p>
        </p:txBody>
      </p:sp>
    </p:spTree>
    <p:extLst>
      <p:ext uri="{BB962C8B-B14F-4D97-AF65-F5344CB8AC3E}">
        <p14:creationId xmlns:p14="http://schemas.microsoft.com/office/powerpoint/2010/main" val="212510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542213" cy="1295400"/>
          </a:xfrm>
        </p:spPr>
        <p:txBody>
          <a:bodyPr/>
          <a:lstStyle/>
          <a:p>
            <a:r>
              <a:rPr lang="en-US" dirty="0" smtClean="0"/>
              <a:t>Conversation/Discussion </a:t>
            </a:r>
            <a:endParaRPr lang="en-US" dirty="0"/>
          </a:p>
        </p:txBody>
      </p:sp>
    </p:spTree>
    <p:extLst>
      <p:ext uri="{BB962C8B-B14F-4D97-AF65-F5344CB8AC3E}">
        <p14:creationId xmlns:p14="http://schemas.microsoft.com/office/powerpoint/2010/main" val="232330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914400"/>
            <a:ext cx="7237413" cy="4572000"/>
          </a:xfrm>
        </p:spPr>
        <p:txBody>
          <a:bodyPr/>
          <a:lstStyle/>
          <a:p>
            <a:r>
              <a:rPr lang="en-US" dirty="0" smtClean="0"/>
              <a:t>How Did IMC Get Started and Why?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685800"/>
            <a:ext cx="7542213" cy="1600200"/>
          </a:xfrm>
        </p:spPr>
        <p:txBody>
          <a:bodyPr/>
          <a:lstStyle/>
          <a:p>
            <a:r>
              <a:rPr lang="en-US" sz="3200" dirty="0" smtClean="0"/>
              <a:t>Formal Study Began at Northwestern in 1902…..</a:t>
            </a:r>
            <a:br>
              <a:rPr lang="en-US" sz="3200" dirty="0" smtClean="0"/>
            </a:br>
            <a:r>
              <a:rPr lang="en-US" sz="3200" dirty="0" smtClean="0"/>
              <a:t>But, With Advertising </a:t>
            </a:r>
          </a:p>
        </p:txBody>
      </p:sp>
      <p:sp>
        <p:nvSpPr>
          <p:cNvPr id="17411" name="Rectangle 3"/>
          <p:cNvSpPr>
            <a:spLocks noGrp="1" noChangeArrowheads="1"/>
          </p:cNvSpPr>
          <p:nvPr>
            <p:ph type="body" idx="4294967295"/>
          </p:nvPr>
        </p:nvSpPr>
        <p:spPr>
          <a:xfrm>
            <a:off x="1066800" y="2209800"/>
            <a:ext cx="7010400" cy="609600"/>
          </a:xfrm>
        </p:spPr>
        <p:txBody>
          <a:bodyPr/>
          <a:lstStyle/>
          <a:p>
            <a:pPr algn="ctr">
              <a:buFont typeface="Wingdings" pitchFamily="2" charset="2"/>
              <a:buNone/>
            </a:pPr>
            <a:r>
              <a:rPr lang="en-US" sz="2400" dirty="0" smtClean="0"/>
              <a:t>A study of the innate behavior of the species</a:t>
            </a:r>
          </a:p>
        </p:txBody>
      </p:sp>
      <p:pic>
        <p:nvPicPr>
          <p:cNvPr id="17412" name="Picture 7" descr="http://thewordwarrior.files.wordpress.com/2009/02/peacock-wooing-peahen1.jpg"/>
          <p:cNvPicPr>
            <a:picLocks noChangeAspect="1" noChangeArrowheads="1"/>
          </p:cNvPicPr>
          <p:nvPr/>
        </p:nvPicPr>
        <p:blipFill>
          <a:blip r:embed="rId2">
            <a:extLst>
              <a:ext uri="{28A0092B-C50C-407E-A947-70E740481C1C}">
                <a14:useLocalDpi xmlns:a14="http://schemas.microsoft.com/office/drawing/2010/main" val="0"/>
              </a:ext>
            </a:extLst>
          </a:blip>
          <a:srcRect t="3448" b="8046"/>
          <a:stretch>
            <a:fillRect/>
          </a:stretch>
        </p:blipFill>
        <p:spPr bwMode="auto">
          <a:xfrm>
            <a:off x="2018001" y="2743200"/>
            <a:ext cx="510799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914400"/>
            <a:ext cx="7542213" cy="1600200"/>
          </a:xfrm>
        </p:spPr>
        <p:txBody>
          <a:bodyPr/>
          <a:lstStyle/>
          <a:p>
            <a:r>
              <a:rPr lang="en-US" dirty="0" smtClean="0"/>
              <a:t>Our Historical Roots  </a:t>
            </a:r>
          </a:p>
        </p:txBody>
      </p:sp>
      <p:sp>
        <p:nvSpPr>
          <p:cNvPr id="18435" name="Rectangle 3"/>
          <p:cNvSpPr>
            <a:spLocks noGrp="1" noChangeArrowheads="1"/>
          </p:cNvSpPr>
          <p:nvPr>
            <p:ph idx="1"/>
          </p:nvPr>
        </p:nvSpPr>
        <p:spPr>
          <a:xfrm>
            <a:off x="915987" y="2133600"/>
            <a:ext cx="7542213" cy="3810000"/>
          </a:xfrm>
        </p:spPr>
        <p:txBody>
          <a:bodyPr/>
          <a:lstStyle/>
          <a:p>
            <a:r>
              <a:rPr lang="en-US" sz="2800" dirty="0" smtClean="0"/>
              <a:t>Advertising – Walter Dill Scott – psychology professor -published “The Theory of Advertising”, 1903  – later became Northwestern President</a:t>
            </a:r>
          </a:p>
          <a:p>
            <a:r>
              <a:rPr lang="en-US" dirty="0" smtClean="0"/>
              <a:t>Advertising taught at NU since 1905 – a major in the School of Commerce </a:t>
            </a:r>
            <a:r>
              <a:rPr lang="en-US" sz="2800" dirty="0" smtClean="0"/>
              <a:t> </a:t>
            </a:r>
          </a:p>
          <a:p>
            <a:r>
              <a:rPr lang="en-US" dirty="0" smtClean="0"/>
              <a:t>Marketing came later – 1910 – as a concept, not an activity </a:t>
            </a:r>
            <a:endParaRPr lang="en-US" dirty="0"/>
          </a:p>
          <a:p>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sychology of advert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3657600" cy="5867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5" descr="Theory of 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962400" cy="5867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542213" cy="1295400"/>
          </a:xfrm>
        </p:spPr>
        <p:txBody>
          <a:bodyPr/>
          <a:lstStyle/>
          <a:p>
            <a:r>
              <a:rPr lang="en-US" dirty="0" smtClean="0"/>
              <a:t>Early 1900s to World War Years… </a:t>
            </a:r>
            <a:r>
              <a:rPr lang="en-US" sz="2400" dirty="0" smtClean="0"/>
              <a:t/>
            </a:r>
            <a:br>
              <a:rPr lang="en-US" sz="2400" dirty="0" smtClean="0"/>
            </a:br>
            <a:r>
              <a:rPr lang="en-US" sz="2400" dirty="0"/>
              <a:t/>
            </a:r>
            <a:br>
              <a:rPr lang="en-US" sz="2400" dirty="0"/>
            </a:br>
            <a:r>
              <a:rPr lang="en-US" dirty="0" smtClean="0">
                <a:solidFill>
                  <a:schemeClr val="accent1">
                    <a:lumMod val="75000"/>
                  </a:schemeClr>
                </a:solidFill>
              </a:rPr>
              <a:t>Advertising Moved from </a:t>
            </a:r>
            <a:br>
              <a:rPr lang="en-US" dirty="0" smtClean="0">
                <a:solidFill>
                  <a:schemeClr val="accent1">
                    <a:lumMod val="75000"/>
                  </a:schemeClr>
                </a:solidFill>
              </a:rPr>
            </a:br>
            <a:r>
              <a:rPr lang="en-US" dirty="0" smtClean="0">
                <a:solidFill>
                  <a:schemeClr val="accent1">
                    <a:lumMod val="75000"/>
                  </a:schemeClr>
                </a:solidFill>
              </a:rPr>
              <a:t>Building Basic Demand to </a:t>
            </a:r>
            <a:br>
              <a:rPr lang="en-US" dirty="0" smtClean="0">
                <a:solidFill>
                  <a:schemeClr val="accent1">
                    <a:lumMod val="75000"/>
                  </a:schemeClr>
                </a:solidFill>
              </a:rPr>
            </a:br>
            <a:r>
              <a:rPr lang="en-US" dirty="0" smtClean="0">
                <a:solidFill>
                  <a:schemeClr val="accent1">
                    <a:lumMod val="75000"/>
                  </a:schemeClr>
                </a:solidFill>
              </a:rPr>
              <a:t>Brands and Branding </a:t>
            </a:r>
            <a:endParaRPr lang="en-US" dirty="0">
              <a:solidFill>
                <a:schemeClr val="accent1">
                  <a:lumMod val="75000"/>
                </a:schemeClr>
              </a:solidFill>
            </a:endParaRPr>
          </a:p>
        </p:txBody>
      </p:sp>
    </p:spTree>
    <p:extLst>
      <p:ext uri="{BB962C8B-B14F-4D97-AF65-F5344CB8AC3E}">
        <p14:creationId xmlns:p14="http://schemas.microsoft.com/office/powerpoint/2010/main" val="2238550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2213" cy="1295400"/>
          </a:xfrm>
        </p:spPr>
        <p:txBody>
          <a:bodyPr/>
          <a:lstStyle/>
          <a:p>
            <a:r>
              <a:rPr lang="en-US" dirty="0" smtClean="0"/>
              <a:t>Advertising: 1940s-1970s</a:t>
            </a:r>
            <a:endParaRPr lang="en-US" dirty="0"/>
          </a:p>
        </p:txBody>
      </p:sp>
      <p:sp>
        <p:nvSpPr>
          <p:cNvPr id="3" name="Content Placeholder 2"/>
          <p:cNvSpPr>
            <a:spLocks noGrp="1"/>
          </p:cNvSpPr>
          <p:nvPr>
            <p:ph idx="1"/>
          </p:nvPr>
        </p:nvSpPr>
        <p:spPr/>
        <p:txBody>
          <a:bodyPr/>
          <a:lstStyle/>
          <a:p>
            <a:r>
              <a:rPr lang="en-US" smtClean="0"/>
              <a:t>Foundations of today’s advertising practice developed </a:t>
            </a:r>
          </a:p>
          <a:p>
            <a:pPr lvl="1"/>
            <a:r>
              <a:rPr lang="en-US" smtClean="0"/>
              <a:t>Mass communication/media </a:t>
            </a:r>
          </a:p>
          <a:p>
            <a:pPr lvl="1"/>
            <a:r>
              <a:rPr lang="en-US" smtClean="0"/>
              <a:t>Retailing and distribution  </a:t>
            </a:r>
          </a:p>
          <a:p>
            <a:pPr lvl="1"/>
            <a:r>
              <a:rPr lang="en-US" smtClean="0"/>
              <a:t>Brand management </a:t>
            </a:r>
          </a:p>
          <a:p>
            <a:pPr lvl="1"/>
            <a:r>
              <a:rPr lang="en-US" smtClean="0"/>
              <a:t>Agency structures </a:t>
            </a:r>
          </a:p>
          <a:p>
            <a:pPr lvl="1"/>
            <a:r>
              <a:rPr lang="en-US" smtClean="0"/>
              <a:t>Consumers as “targets” </a:t>
            </a:r>
            <a:endParaRPr lang="en-US" dirty="0"/>
          </a:p>
        </p:txBody>
      </p:sp>
    </p:spTree>
    <p:extLst>
      <p:ext uri="{BB962C8B-B14F-4D97-AF65-F5344CB8AC3E}">
        <p14:creationId xmlns:p14="http://schemas.microsoft.com/office/powerpoint/2010/main" val="3110303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In the 1980s, Many Factors Impacted the Field </a:t>
            </a:r>
          </a:p>
        </p:txBody>
      </p:sp>
      <p:sp>
        <p:nvSpPr>
          <p:cNvPr id="20483" name="Rectangle 3"/>
          <p:cNvSpPr>
            <a:spLocks noGrp="1" noChangeArrowheads="1"/>
          </p:cNvSpPr>
          <p:nvPr>
            <p:ph type="body" idx="1"/>
          </p:nvPr>
        </p:nvSpPr>
        <p:spPr/>
        <p:txBody>
          <a:bodyPr/>
          <a:lstStyle/>
          <a:p>
            <a:r>
              <a:rPr lang="en-US" sz="2800" dirty="0" smtClean="0"/>
              <a:t>Advertising….from art to science…. computing and digitalization   </a:t>
            </a:r>
          </a:p>
          <a:p>
            <a:r>
              <a:rPr lang="en-US" sz="2800" dirty="0" smtClean="0"/>
              <a:t>Shift of client spending …..from media to sales promotion, direct marketing and PR</a:t>
            </a:r>
          </a:p>
          <a:p>
            <a:r>
              <a:rPr lang="en-US" sz="2800" dirty="0" smtClean="0"/>
              <a:t>Agency consolidation </a:t>
            </a:r>
          </a:p>
          <a:p>
            <a:r>
              <a:rPr lang="en-US" sz="2800" dirty="0" smtClean="0"/>
              <a:t>Growth of MBA-trained business managers </a:t>
            </a:r>
          </a:p>
          <a:p>
            <a:r>
              <a:rPr lang="en-US" sz="2800" dirty="0" smtClean="0"/>
              <a:t>Industry structures…..functional silos </a:t>
            </a:r>
          </a:p>
          <a:p>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6" y="1772653"/>
            <a:ext cx="7062537" cy="3789947"/>
          </a:xfrm>
        </p:spPr>
        <p:txBody>
          <a:bodyPr/>
          <a:lstStyle/>
          <a:p>
            <a:r>
              <a:rPr lang="en-US" dirty="0" smtClean="0"/>
              <a:t>We Got “Disrupted” Out of Our Advertising Niche…… </a:t>
            </a:r>
            <a:r>
              <a:rPr lang="en-US" sz="2000" dirty="0" smtClean="0"/>
              <a:t/>
            </a:r>
            <a:br>
              <a:rPr lang="en-US" sz="2000" dirty="0" smtClean="0"/>
            </a:br>
            <a:r>
              <a:rPr lang="en-US" sz="2000" dirty="0"/>
              <a:t/>
            </a:r>
            <a:br>
              <a:rPr lang="en-US" sz="2000" dirty="0"/>
            </a:br>
            <a:r>
              <a:rPr lang="en-US" dirty="0" smtClean="0">
                <a:solidFill>
                  <a:schemeClr val="accent1">
                    <a:lumMod val="75000"/>
                  </a:schemeClr>
                </a:solidFill>
              </a:rPr>
              <a:t>We Couldn’t “Remodel”,  </a:t>
            </a:r>
            <a:br>
              <a:rPr lang="en-US" dirty="0" smtClean="0">
                <a:solidFill>
                  <a:schemeClr val="accent1">
                    <a:lumMod val="75000"/>
                  </a:schemeClr>
                </a:solidFill>
              </a:rPr>
            </a:br>
            <a:r>
              <a:rPr lang="en-US" dirty="0" smtClean="0">
                <a:solidFill>
                  <a:schemeClr val="accent1">
                    <a:lumMod val="75000"/>
                  </a:schemeClr>
                </a:solidFill>
              </a:rPr>
              <a:t>So, We Had to “Re-Invent” </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spTree>
    <p:extLst>
      <p:ext uri="{BB962C8B-B14F-4D97-AF65-F5344CB8AC3E}">
        <p14:creationId xmlns:p14="http://schemas.microsoft.com/office/powerpoint/2010/main" val="2737720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lverbearcafe.com/private/images/cha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61" y="1524000"/>
            <a:ext cx="655637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8581" y="2133600"/>
            <a:ext cx="1843453" cy="1200329"/>
          </a:xfrm>
          <a:prstGeom prst="rect">
            <a:avLst/>
          </a:prstGeom>
          <a:noFill/>
        </p:spPr>
        <p:txBody>
          <a:bodyPr wrap="none" rtlCol="0">
            <a:spAutoFit/>
          </a:bodyPr>
          <a:lstStyle/>
          <a:p>
            <a:r>
              <a:rPr lang="en-US" sz="3600" b="1" dirty="0" smtClean="0">
                <a:solidFill>
                  <a:schemeClr val="tx2"/>
                </a:solidFill>
                <a:effectLst>
                  <a:outerShdw blurRad="38100" dist="38100" dir="2700000" algn="tl">
                    <a:srgbClr val="000000">
                      <a:alpha val="43137"/>
                    </a:srgbClr>
                  </a:outerShdw>
                </a:effectLst>
                <a:latin typeface="+mn-lt"/>
              </a:rPr>
              <a:t>“What </a:t>
            </a:r>
          </a:p>
          <a:p>
            <a:r>
              <a:rPr lang="en-US" sz="3600" b="1" dirty="0" smtClean="0">
                <a:solidFill>
                  <a:schemeClr val="tx2"/>
                </a:solidFill>
                <a:effectLst>
                  <a:outerShdw blurRad="38100" dist="38100" dir="2700000" algn="tl">
                    <a:srgbClr val="000000">
                      <a:alpha val="43137"/>
                    </a:srgbClr>
                  </a:outerShdw>
                </a:effectLst>
                <a:latin typeface="+mn-lt"/>
              </a:rPr>
              <a:t>We Do”</a:t>
            </a:r>
            <a:endParaRPr lang="en-US" sz="3600" b="1" dirty="0">
              <a:solidFill>
                <a:schemeClr val="tx2"/>
              </a:solidFill>
              <a:effectLst>
                <a:outerShdw blurRad="38100" dist="38100" dir="2700000" algn="tl">
                  <a:srgbClr val="000000">
                    <a:alpha val="43137"/>
                  </a:srgbClr>
                </a:outerShdw>
              </a:effectLst>
              <a:latin typeface="+mn-lt"/>
            </a:endParaRPr>
          </a:p>
        </p:txBody>
      </p:sp>
      <p:sp>
        <p:nvSpPr>
          <p:cNvPr id="5" name="TextBox 4"/>
          <p:cNvSpPr txBox="1"/>
          <p:nvPr/>
        </p:nvSpPr>
        <p:spPr>
          <a:xfrm>
            <a:off x="5714326" y="1903274"/>
            <a:ext cx="2723823" cy="1754326"/>
          </a:xfrm>
          <a:prstGeom prst="rect">
            <a:avLst/>
          </a:prstGeom>
          <a:noFill/>
        </p:spPr>
        <p:txBody>
          <a:bodyPr wrap="non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mn-lt"/>
              </a:rPr>
              <a:t>“What </a:t>
            </a:r>
          </a:p>
          <a:p>
            <a:pPr algn="ctr"/>
            <a:r>
              <a:rPr lang="en-US" sz="3600" b="1" dirty="0" smtClean="0">
                <a:solidFill>
                  <a:schemeClr val="tx2"/>
                </a:solidFill>
                <a:effectLst>
                  <a:outerShdw blurRad="38100" dist="38100" dir="2700000" algn="tl">
                    <a:srgbClr val="000000">
                      <a:alpha val="43137"/>
                    </a:srgbClr>
                  </a:outerShdw>
                </a:effectLst>
                <a:latin typeface="+mn-lt"/>
              </a:rPr>
              <a:t>Customers </a:t>
            </a:r>
          </a:p>
          <a:p>
            <a:pPr algn="ctr"/>
            <a:r>
              <a:rPr lang="en-US" sz="3600" b="1" dirty="0" smtClean="0">
                <a:solidFill>
                  <a:schemeClr val="tx2"/>
                </a:solidFill>
                <a:effectLst>
                  <a:outerShdw blurRad="38100" dist="38100" dir="2700000" algn="tl">
                    <a:srgbClr val="000000">
                      <a:alpha val="43137"/>
                    </a:srgbClr>
                  </a:outerShdw>
                </a:effectLst>
                <a:latin typeface="+mn-lt"/>
              </a:rPr>
              <a:t>Want”</a:t>
            </a:r>
            <a:endParaRPr lang="en-US" sz="3600" b="1" dirty="0">
              <a:solidFill>
                <a:schemeClr val="tx2"/>
              </a:solidFill>
              <a:effectLst>
                <a:outerShdw blurRad="38100" dist="38100" dir="2700000" algn="tl">
                  <a:srgbClr val="000000">
                    <a:alpha val="43137"/>
                  </a:srgbClr>
                </a:outerShdw>
              </a:effectLst>
              <a:latin typeface="+mn-lt"/>
            </a:endParaRPr>
          </a:p>
        </p:txBody>
      </p:sp>
      <p:sp>
        <p:nvSpPr>
          <p:cNvPr id="3" name="Title 2"/>
          <p:cNvSpPr>
            <a:spLocks noGrp="1"/>
          </p:cNvSpPr>
          <p:nvPr>
            <p:ph type="title"/>
          </p:nvPr>
        </p:nvSpPr>
        <p:spPr>
          <a:xfrm>
            <a:off x="838200" y="533400"/>
            <a:ext cx="7542213" cy="1295400"/>
          </a:xfrm>
        </p:spPr>
        <p:txBody>
          <a:bodyPr/>
          <a:lstStyle/>
          <a:p>
            <a:r>
              <a:rPr lang="en-US" dirty="0"/>
              <a:t>We Crossed the Chasm </a:t>
            </a:r>
          </a:p>
        </p:txBody>
      </p:sp>
    </p:spTree>
    <p:extLst>
      <p:ext uri="{BB962C8B-B14F-4D97-AF65-F5344CB8AC3E}">
        <p14:creationId xmlns:p14="http://schemas.microsoft.com/office/powerpoint/2010/main" val="3466487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Natural Question:  </a:t>
            </a:r>
            <a:br>
              <a:rPr lang="en-US" dirty="0" smtClean="0"/>
            </a:br>
            <a:r>
              <a:rPr lang="en-US" dirty="0" smtClean="0"/>
              <a:t>What Is Medill IMC?</a:t>
            </a:r>
            <a:endParaRPr lang="en-US" dirty="0"/>
          </a:p>
        </p:txBody>
      </p:sp>
      <p:sp>
        <p:nvSpPr>
          <p:cNvPr id="5" name="Content Placeholder 4"/>
          <p:cNvSpPr>
            <a:spLocks noGrp="1"/>
          </p:cNvSpPr>
          <p:nvPr>
            <p:ph idx="1"/>
          </p:nvPr>
        </p:nvSpPr>
        <p:spPr>
          <a:xfrm>
            <a:off x="838200" y="2286000"/>
            <a:ext cx="7542213" cy="4191000"/>
          </a:xfrm>
        </p:spPr>
        <p:txBody>
          <a:bodyPr/>
          <a:lstStyle/>
          <a:p>
            <a:r>
              <a:rPr lang="en-US" dirty="0" smtClean="0"/>
              <a:t>Part of the School of Journalism, Media and Integrated Marketing Communications at Northwestern University (near Chicago) </a:t>
            </a:r>
          </a:p>
          <a:p>
            <a:r>
              <a:rPr lang="en-US" dirty="0" smtClean="0"/>
              <a:t>Over 650 graduate and undergraduate students enrolled </a:t>
            </a:r>
          </a:p>
          <a:p>
            <a:pPr lvl="1"/>
            <a:r>
              <a:rPr lang="en-US" dirty="0" smtClean="0"/>
              <a:t>300 undergrads in a certificate program </a:t>
            </a:r>
          </a:p>
          <a:p>
            <a:pPr lvl="1"/>
            <a:r>
              <a:rPr lang="en-US" dirty="0" smtClean="0"/>
              <a:t>200 graduate students – full and part-time </a:t>
            </a:r>
          </a:p>
          <a:p>
            <a:pPr lvl="1"/>
            <a:r>
              <a:rPr lang="en-US" dirty="0" smtClean="0"/>
              <a:t>150 online graduate students </a:t>
            </a:r>
            <a:endParaRPr lang="en-US" dirty="0"/>
          </a:p>
        </p:txBody>
      </p:sp>
    </p:spTree>
    <p:extLst>
      <p:ext uri="{BB962C8B-B14F-4D97-AF65-F5344CB8AC3E}">
        <p14:creationId xmlns:p14="http://schemas.microsoft.com/office/powerpoint/2010/main" val="407918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Our First Response to the Changes…</a:t>
            </a:r>
          </a:p>
        </p:txBody>
      </p:sp>
      <p:pic>
        <p:nvPicPr>
          <p:cNvPr id="20483" name="Picture 3" descr="IMC Original Book Cover"/>
          <p:cNvPicPr>
            <a:picLocks noChangeAspect="1" noChangeArrowheads="1"/>
          </p:cNvPicPr>
          <p:nvPr/>
        </p:nvPicPr>
        <p:blipFill>
          <a:blip r:embed="rId2"/>
          <a:srcRect/>
          <a:stretch>
            <a:fillRect/>
          </a:stretch>
        </p:blipFill>
        <p:spPr bwMode="auto">
          <a:xfrm rot="275915">
            <a:off x="3200400" y="2438400"/>
            <a:ext cx="2895600" cy="4171950"/>
          </a:xfrm>
          <a:prstGeom prst="rect">
            <a:avLst/>
          </a:prstGeom>
          <a:noFill/>
          <a:effectLst>
            <a:outerShdw blurRad="88900" dist="114300" dir="2700000" algn="tl" rotWithShape="0">
              <a:prstClr val="black">
                <a:alpha val="41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990600"/>
            <a:ext cx="8610600" cy="1295400"/>
          </a:xfrm>
        </p:spPr>
        <p:txBody>
          <a:bodyPr/>
          <a:lstStyle/>
          <a:p>
            <a:r>
              <a:rPr lang="en-US" dirty="0" smtClean="0"/>
              <a:t>The Subtitle Says It All:</a:t>
            </a:r>
            <a:r>
              <a:rPr lang="en-US" sz="3200" dirty="0" smtClean="0"/>
              <a:t/>
            </a:r>
            <a:br>
              <a:rPr lang="en-US" sz="3200" dirty="0" smtClean="0"/>
            </a:br>
            <a:r>
              <a:rPr lang="en-US" sz="3200" i="1" dirty="0" smtClean="0"/>
              <a:t>“</a:t>
            </a:r>
            <a:r>
              <a:rPr lang="en-US" sz="2800" i="1" dirty="0" smtClean="0"/>
              <a:t>Pulling It Together and Making It Work”</a:t>
            </a:r>
          </a:p>
        </p:txBody>
      </p:sp>
      <p:sp>
        <p:nvSpPr>
          <p:cNvPr id="23555" name="Rectangle 3"/>
          <p:cNvSpPr>
            <a:spLocks noGrp="1" noChangeArrowheads="1"/>
          </p:cNvSpPr>
          <p:nvPr>
            <p:ph type="body" idx="1"/>
          </p:nvPr>
        </p:nvSpPr>
        <p:spPr>
          <a:xfrm>
            <a:off x="839788" y="2286000"/>
            <a:ext cx="7542212" cy="4038600"/>
          </a:xfrm>
        </p:spPr>
        <p:txBody>
          <a:bodyPr/>
          <a:lstStyle/>
          <a:p>
            <a:r>
              <a:rPr lang="en-US" sz="2400" dirty="0" smtClean="0"/>
              <a:t>Inside-out only – still, what we want to do  </a:t>
            </a:r>
          </a:p>
          <a:p>
            <a:r>
              <a:rPr lang="en-US" sz="2400" dirty="0" smtClean="0"/>
              <a:t>Focused on four major elements:  advertising, sales promotion, direct marketing and public relations – align and coordinate these elements </a:t>
            </a:r>
          </a:p>
          <a:p>
            <a:r>
              <a:rPr lang="en-US" sz="2400" dirty="0" smtClean="0"/>
              <a:t>Create “one sight and one sound for the brand”</a:t>
            </a:r>
          </a:p>
          <a:p>
            <a:r>
              <a:rPr lang="en-US" sz="2400" dirty="0" smtClean="0"/>
              <a:t>Build practical values for marketers (reduced waste) – generate assumed values for consumers (easier to understand the brand) </a:t>
            </a:r>
          </a:p>
          <a:p>
            <a:r>
              <a:rPr lang="en-US" sz="2400" dirty="0" smtClean="0"/>
              <a:t>All before “Interactivity” was even available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1752600"/>
            <a:ext cx="7542213" cy="2590800"/>
          </a:xfrm>
        </p:spPr>
        <p:txBody>
          <a:bodyPr/>
          <a:lstStyle/>
          <a:p>
            <a:r>
              <a:rPr lang="en-US" dirty="0" smtClean="0"/>
              <a:t>That Was “New” to Many  Marketers, and, Certainly New to Traditional, Specialized Agencies and Media Firms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838200"/>
            <a:ext cx="7542213" cy="1295400"/>
          </a:xfrm>
        </p:spPr>
        <p:txBody>
          <a:bodyPr/>
          <a:lstStyle/>
          <a:p>
            <a:r>
              <a:rPr lang="en-US" dirty="0" smtClean="0"/>
              <a:t>The 1990s Produced </a:t>
            </a:r>
            <a:br>
              <a:rPr lang="en-US" dirty="0" smtClean="0"/>
            </a:br>
            <a:r>
              <a:rPr lang="en-US" dirty="0" smtClean="0"/>
              <a:t>“Newer” Versions of IMC </a:t>
            </a:r>
          </a:p>
        </p:txBody>
      </p:sp>
      <p:sp>
        <p:nvSpPr>
          <p:cNvPr id="25603" name="Rectangle 3"/>
          <p:cNvSpPr>
            <a:spLocks noGrp="1" noChangeArrowheads="1"/>
          </p:cNvSpPr>
          <p:nvPr>
            <p:ph type="body" idx="1"/>
          </p:nvPr>
        </p:nvSpPr>
        <p:spPr>
          <a:xfrm>
            <a:off x="838200" y="2133600"/>
            <a:ext cx="7542213" cy="4191000"/>
          </a:xfrm>
        </p:spPr>
        <p:txBody>
          <a:bodyPr/>
          <a:lstStyle/>
          <a:p>
            <a:pPr>
              <a:lnSpc>
                <a:spcPct val="90000"/>
              </a:lnSpc>
            </a:pPr>
            <a:r>
              <a:rPr lang="en-US" sz="2600" dirty="0" smtClean="0"/>
              <a:t>Growth and availability of consumer and retailer data and analytics - digitalization</a:t>
            </a:r>
          </a:p>
          <a:p>
            <a:pPr>
              <a:lnSpc>
                <a:spcPct val="90000"/>
              </a:lnSpc>
            </a:pPr>
            <a:r>
              <a:rPr lang="en-US" sz="2600" dirty="0" smtClean="0"/>
              <a:t>Increased focus on customers and insights – outside-in approaches </a:t>
            </a:r>
          </a:p>
          <a:p>
            <a:pPr>
              <a:lnSpc>
                <a:spcPct val="90000"/>
              </a:lnSpc>
            </a:pPr>
            <a:r>
              <a:rPr lang="en-US" sz="2600" dirty="0" smtClean="0"/>
              <a:t>Move toward a “technology base” for marketing and communication” – rise of databases and CRM </a:t>
            </a:r>
          </a:p>
          <a:p>
            <a:pPr>
              <a:lnSpc>
                <a:spcPct val="90000"/>
              </a:lnSpc>
            </a:pPr>
            <a:r>
              <a:rPr lang="en-US" sz="2600" dirty="0" smtClean="0"/>
              <a:t>Increasing emphasis on measurement and ROI</a:t>
            </a:r>
          </a:p>
          <a:p>
            <a:pPr>
              <a:lnSpc>
                <a:spcPct val="90000"/>
              </a:lnSpc>
            </a:pPr>
            <a:r>
              <a:rPr lang="en-US" sz="2600" dirty="0" smtClean="0"/>
              <a:t>Globalization and internationalization driven by  emerging markets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914400"/>
            <a:ext cx="7542213" cy="1371600"/>
          </a:xfrm>
        </p:spPr>
        <p:txBody>
          <a:bodyPr/>
          <a:lstStyle/>
          <a:p>
            <a:r>
              <a:rPr lang="en-US" dirty="0" smtClean="0"/>
              <a:t>We Defined It as…</a:t>
            </a:r>
            <a:br>
              <a:rPr lang="en-US" dirty="0" smtClean="0"/>
            </a:br>
            <a:r>
              <a:rPr lang="en-US" dirty="0" smtClean="0"/>
              <a:t>IMC: The Next Generation </a:t>
            </a:r>
          </a:p>
        </p:txBody>
      </p:sp>
      <p:pic>
        <p:nvPicPr>
          <p:cNvPr id="24579" name="Picture 3" descr="IMC Next Generation"/>
          <p:cNvPicPr>
            <a:picLocks noChangeAspect="1" noChangeArrowheads="1"/>
          </p:cNvPicPr>
          <p:nvPr/>
        </p:nvPicPr>
        <p:blipFill>
          <a:blip r:embed="rId2" cstate="print"/>
          <a:srcRect/>
          <a:stretch>
            <a:fillRect/>
          </a:stretch>
        </p:blipFill>
        <p:spPr bwMode="auto">
          <a:xfrm rot="284019">
            <a:off x="3200400" y="2362200"/>
            <a:ext cx="2724150" cy="4114800"/>
          </a:xfrm>
          <a:prstGeom prst="rect">
            <a:avLst/>
          </a:prstGeom>
          <a:noFill/>
          <a:ln>
            <a:solidFill>
              <a:schemeClr val="bg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7"/>
          <p:cNvGraphicFramePr>
            <a:graphicFrameLocks noChangeAspect="1"/>
          </p:cNvGraphicFramePr>
          <p:nvPr/>
        </p:nvGraphicFramePr>
        <p:xfrm>
          <a:off x="5715000" y="1905000"/>
          <a:ext cx="2057400" cy="3070225"/>
        </p:xfrm>
        <a:graphic>
          <a:graphicData uri="http://schemas.openxmlformats.org/presentationml/2006/ole">
            <mc:AlternateContent xmlns:mc="http://schemas.openxmlformats.org/markup-compatibility/2006">
              <mc:Choice xmlns:v="urn:schemas-microsoft-com:vml" Requires="v">
                <p:oleObj spid="_x0000_s15431" name="Photo Editor Photo" r:id="rId4" imgW="10657143" imgH="15714286" progId="MSPhotoEd.3">
                  <p:embed/>
                </p:oleObj>
              </mc:Choice>
              <mc:Fallback>
                <p:oleObj name="Photo Editor Photo" r:id="rId4" imgW="10657143" imgH="157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05000"/>
                        <a:ext cx="2057400" cy="3070225"/>
                      </a:xfrm>
                      <a:prstGeom prst="rect">
                        <a:avLst/>
                      </a:prstGeom>
                      <a:noFill/>
                      <a:ln w="9525">
                        <a:solidFill>
                          <a:schemeClr val="tx1"/>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9" name="Rectangle 2"/>
          <p:cNvSpPr>
            <a:spLocks noGrp="1" noChangeArrowheads="1"/>
          </p:cNvSpPr>
          <p:nvPr>
            <p:ph type="title" idx="4294967295"/>
          </p:nvPr>
        </p:nvSpPr>
        <p:spPr>
          <a:xfrm>
            <a:off x="457200" y="533400"/>
            <a:ext cx="8229600" cy="1752600"/>
          </a:xfrm>
        </p:spPr>
        <p:txBody>
          <a:bodyPr lIns="91440" tIns="45720" rIns="91440" bIns="45720"/>
          <a:lstStyle/>
          <a:p>
            <a:pPr eaLnBrk="1" hangingPunct="1"/>
            <a:r>
              <a:rPr lang="en-US" dirty="0" smtClean="0"/>
              <a:t>Built Around This Definition…. </a:t>
            </a:r>
          </a:p>
        </p:txBody>
      </p:sp>
      <p:sp>
        <p:nvSpPr>
          <p:cNvPr id="14340" name="Content Placeholder 5"/>
          <p:cNvSpPr>
            <a:spLocks noGrp="1"/>
          </p:cNvSpPr>
          <p:nvPr>
            <p:ph sz="half" idx="4294967295"/>
          </p:nvPr>
        </p:nvSpPr>
        <p:spPr>
          <a:xfrm>
            <a:off x="457200" y="1905000"/>
            <a:ext cx="5105400" cy="4724400"/>
          </a:xfrm>
        </p:spPr>
        <p:txBody>
          <a:bodyPr lIns="91440" tIns="45720" rIns="91440" bIns="45720"/>
          <a:lstStyle/>
          <a:p>
            <a:pPr marL="176213" indent="-176213" eaLnBrk="1" hangingPunct="1">
              <a:lnSpc>
                <a:spcPct val="90000"/>
              </a:lnSpc>
              <a:buFont typeface="Wingdings" pitchFamily="2" charset="2"/>
              <a:buNone/>
            </a:pPr>
            <a:r>
              <a:rPr lang="en-US" sz="2000" i="1" dirty="0" smtClean="0"/>
              <a:t>	</a:t>
            </a:r>
            <a:r>
              <a:rPr lang="en-US" sz="2200" i="1" dirty="0" smtClean="0"/>
              <a:t>“Integrated Marketing Communication is a strategic business process used to plan, develop, execute and evaluate coordinated, measurable, shared marketing communication programs over time with consumers, customers, prospects, employees and other relevant external and internal audiences.  The goal is to generate both short-term financial returns and build long-term brand and shareholder value.”</a:t>
            </a:r>
          </a:p>
          <a:p>
            <a:pPr marL="176213" indent="-176213" eaLnBrk="1" hangingPunct="1">
              <a:lnSpc>
                <a:spcPct val="90000"/>
              </a:lnSpc>
              <a:buFont typeface="Wingdings" pitchFamily="2" charset="2"/>
              <a:buNone/>
            </a:pPr>
            <a:r>
              <a:rPr lang="en-US" sz="2000" b="1" dirty="0" smtClean="0">
                <a:solidFill>
                  <a:srgbClr val="7030A0"/>
                </a:solidFill>
              </a:rPr>
              <a:t>  Schultz and Schultz (2014) </a:t>
            </a:r>
          </a:p>
          <a:p>
            <a:pPr marL="176213" indent="-176213" eaLnBrk="1" hangingPunct="1">
              <a:lnSpc>
                <a:spcPct val="90000"/>
              </a:lnSpc>
            </a:pPr>
            <a:endParaRPr lang="en-US" sz="2000" dirty="0" smtClean="0"/>
          </a:p>
        </p:txBody>
      </p:sp>
      <p:pic>
        <p:nvPicPr>
          <p:cNvPr id="108547" name="Picture 3" descr="IMC Next Generation"/>
          <p:cNvPicPr>
            <a:picLocks noChangeAspect="1" noChangeArrowheads="1"/>
          </p:cNvPicPr>
          <p:nvPr/>
        </p:nvPicPr>
        <p:blipFill>
          <a:blip r:embed="rId6" cstate="print"/>
          <a:srcRect/>
          <a:stretch>
            <a:fillRect/>
          </a:stretch>
        </p:blipFill>
        <p:spPr bwMode="auto">
          <a:xfrm rot="531788">
            <a:off x="6457347" y="3482022"/>
            <a:ext cx="1899680" cy="2868243"/>
          </a:xfrm>
          <a:prstGeom prst="rect">
            <a:avLst/>
          </a:prstGeom>
          <a:noFill/>
          <a:ln w="9525">
            <a:solidFill>
              <a:schemeClr val="tx1">
                <a:lumMod val="65000"/>
                <a:lumOff val="3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p:cNvSpPr txBox="1">
            <a:spLocks noGrp="1"/>
          </p:cNvSpPr>
          <p:nvPr/>
        </p:nvSpPr>
        <p:spPr bwMode="auto">
          <a:xfrm>
            <a:off x="4343400" y="6705600"/>
            <a:ext cx="533400" cy="76200"/>
          </a:xfrm>
          <a:prstGeom prst="rect">
            <a:avLst/>
          </a:prstGeom>
          <a:noFill/>
          <a:ln>
            <a:miter lim="800000"/>
            <a:headEnd/>
            <a:tailEnd/>
          </a:ln>
        </p:spPr>
        <p:txBody>
          <a:bodyPr anchor="ctr" anchorCtr="1"/>
          <a:lstStyle/>
          <a:p>
            <a:pPr algn="r" eaLnBrk="1" hangingPunct="1">
              <a:defRPr/>
            </a:pPr>
            <a:endParaRPr lang="en-US" sz="1400" dirty="0">
              <a:latin typeface="+mn-lt"/>
            </a:endParaRPr>
          </a:p>
        </p:txBody>
      </p:sp>
    </p:spTree>
    <p:extLst>
      <p:ext uri="{BB962C8B-B14F-4D97-AF65-F5344CB8AC3E}">
        <p14:creationId xmlns:p14="http://schemas.microsoft.com/office/powerpoint/2010/main" val="1087918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609600"/>
            <a:ext cx="8610600" cy="1600200"/>
          </a:xfrm>
        </p:spPr>
        <p:txBody>
          <a:bodyPr/>
          <a:lstStyle/>
          <a:p>
            <a:r>
              <a:rPr lang="en-US" sz="3200" dirty="0" smtClean="0"/>
              <a:t>And, This 5-Step Integrated Marketing Communication Process</a:t>
            </a:r>
          </a:p>
        </p:txBody>
      </p:sp>
      <p:grpSp>
        <p:nvGrpSpPr>
          <p:cNvPr id="2" name="Group 3"/>
          <p:cNvGrpSpPr>
            <a:grpSpLocks/>
          </p:cNvGrpSpPr>
          <p:nvPr/>
        </p:nvGrpSpPr>
        <p:grpSpPr bwMode="auto">
          <a:xfrm>
            <a:off x="3114675" y="2949575"/>
            <a:ext cx="2828925" cy="2427288"/>
            <a:chOff x="1813" y="1488"/>
            <a:chExt cx="2135" cy="1921"/>
          </a:xfrm>
          <a:scene3d>
            <a:camera prst="orthographicFront">
              <a:rot lat="0" lon="0" rev="0"/>
            </a:camera>
            <a:lightRig rig="glow" dir="t">
              <a:rot lat="0" lon="0" rev="4800000"/>
            </a:lightRig>
          </a:scene3d>
        </p:grpSpPr>
        <p:sp>
          <p:nvSpPr>
            <p:cNvPr id="65540" name="Freeform 4"/>
            <p:cNvSpPr>
              <a:spLocks/>
            </p:cNvSpPr>
            <p:nvPr/>
          </p:nvSpPr>
          <p:spPr bwMode="auto">
            <a:xfrm>
              <a:off x="2020" y="1488"/>
              <a:ext cx="1928" cy="1076"/>
            </a:xfrm>
            <a:custGeom>
              <a:avLst/>
              <a:gdLst/>
              <a:ahLst/>
              <a:cxnLst>
                <a:cxn ang="0">
                  <a:pos x="4" y="682"/>
                </a:cxn>
                <a:cxn ang="0">
                  <a:pos x="26" y="585"/>
                </a:cxn>
                <a:cxn ang="0">
                  <a:pos x="54" y="504"/>
                </a:cxn>
                <a:cxn ang="0">
                  <a:pos x="97" y="427"/>
                </a:cxn>
                <a:cxn ang="0">
                  <a:pos x="161" y="332"/>
                </a:cxn>
                <a:cxn ang="0">
                  <a:pos x="238" y="252"/>
                </a:cxn>
                <a:cxn ang="0">
                  <a:pos x="309" y="193"/>
                </a:cxn>
                <a:cxn ang="0">
                  <a:pos x="382" y="147"/>
                </a:cxn>
                <a:cxn ang="0">
                  <a:pos x="464" y="103"/>
                </a:cxn>
                <a:cxn ang="0">
                  <a:pos x="549" y="66"/>
                </a:cxn>
                <a:cxn ang="0">
                  <a:pos x="656" y="33"/>
                </a:cxn>
                <a:cxn ang="0">
                  <a:pos x="755" y="11"/>
                </a:cxn>
                <a:cxn ang="0">
                  <a:pos x="884" y="0"/>
                </a:cxn>
                <a:cxn ang="0">
                  <a:pos x="998" y="8"/>
                </a:cxn>
                <a:cxn ang="0">
                  <a:pos x="1109" y="27"/>
                </a:cxn>
                <a:cxn ang="0">
                  <a:pos x="1203" y="51"/>
                </a:cxn>
                <a:cxn ang="0">
                  <a:pos x="1323" y="101"/>
                </a:cxn>
                <a:cxn ang="0">
                  <a:pos x="1418" y="152"/>
                </a:cxn>
                <a:cxn ang="0">
                  <a:pos x="1495" y="210"/>
                </a:cxn>
                <a:cxn ang="0">
                  <a:pos x="1581" y="287"/>
                </a:cxn>
                <a:cxn ang="0">
                  <a:pos x="1655" y="373"/>
                </a:cxn>
                <a:cxn ang="0">
                  <a:pos x="1745" y="546"/>
                </a:cxn>
                <a:cxn ang="0">
                  <a:pos x="1784" y="698"/>
                </a:cxn>
                <a:cxn ang="0">
                  <a:pos x="1927" y="786"/>
                </a:cxn>
                <a:cxn ang="0">
                  <a:pos x="1309" y="782"/>
                </a:cxn>
                <a:cxn ang="0">
                  <a:pos x="1439" y="696"/>
                </a:cxn>
                <a:cxn ang="0">
                  <a:pos x="1396" y="563"/>
                </a:cxn>
                <a:cxn ang="0">
                  <a:pos x="1302" y="424"/>
                </a:cxn>
                <a:cxn ang="0">
                  <a:pos x="1216" y="346"/>
                </a:cxn>
                <a:cxn ang="0">
                  <a:pos x="1128" y="284"/>
                </a:cxn>
                <a:cxn ang="0">
                  <a:pos x="1025" y="233"/>
                </a:cxn>
                <a:cxn ang="0">
                  <a:pos x="899" y="194"/>
                </a:cxn>
                <a:cxn ang="0">
                  <a:pos x="775" y="179"/>
                </a:cxn>
                <a:cxn ang="0">
                  <a:pos x="663" y="179"/>
                </a:cxn>
                <a:cxn ang="0">
                  <a:pos x="556" y="194"/>
                </a:cxn>
                <a:cxn ang="0">
                  <a:pos x="446" y="225"/>
                </a:cxn>
                <a:cxn ang="0">
                  <a:pos x="319" y="285"/>
                </a:cxn>
                <a:cxn ang="0">
                  <a:pos x="215" y="360"/>
                </a:cxn>
                <a:cxn ang="0">
                  <a:pos x="140" y="436"/>
                </a:cxn>
                <a:cxn ang="0">
                  <a:pos x="85" y="511"/>
                </a:cxn>
                <a:cxn ang="0">
                  <a:pos x="54" y="571"/>
                </a:cxn>
                <a:cxn ang="0">
                  <a:pos x="32" y="643"/>
                </a:cxn>
                <a:cxn ang="0">
                  <a:pos x="0" y="809"/>
                </a:cxn>
              </a:cxnLst>
              <a:rect l="0" t="0" r="r" b="b"/>
              <a:pathLst>
                <a:path w="1928" h="1076">
                  <a:moveTo>
                    <a:pt x="0" y="809"/>
                  </a:moveTo>
                  <a:lnTo>
                    <a:pt x="4" y="682"/>
                  </a:lnTo>
                  <a:lnTo>
                    <a:pt x="11" y="638"/>
                  </a:lnTo>
                  <a:lnTo>
                    <a:pt x="26" y="585"/>
                  </a:lnTo>
                  <a:lnTo>
                    <a:pt x="37" y="544"/>
                  </a:lnTo>
                  <a:lnTo>
                    <a:pt x="54" y="504"/>
                  </a:lnTo>
                  <a:lnTo>
                    <a:pt x="74" y="464"/>
                  </a:lnTo>
                  <a:lnTo>
                    <a:pt x="97" y="427"/>
                  </a:lnTo>
                  <a:lnTo>
                    <a:pt x="123" y="385"/>
                  </a:lnTo>
                  <a:lnTo>
                    <a:pt x="161" y="332"/>
                  </a:lnTo>
                  <a:lnTo>
                    <a:pt x="196" y="292"/>
                  </a:lnTo>
                  <a:lnTo>
                    <a:pt x="238" y="252"/>
                  </a:lnTo>
                  <a:lnTo>
                    <a:pt x="271" y="225"/>
                  </a:lnTo>
                  <a:lnTo>
                    <a:pt x="309" y="193"/>
                  </a:lnTo>
                  <a:lnTo>
                    <a:pt x="339" y="170"/>
                  </a:lnTo>
                  <a:lnTo>
                    <a:pt x="382" y="147"/>
                  </a:lnTo>
                  <a:lnTo>
                    <a:pt x="422" y="124"/>
                  </a:lnTo>
                  <a:lnTo>
                    <a:pt x="464" y="103"/>
                  </a:lnTo>
                  <a:lnTo>
                    <a:pt x="500" y="87"/>
                  </a:lnTo>
                  <a:lnTo>
                    <a:pt x="549" y="66"/>
                  </a:lnTo>
                  <a:lnTo>
                    <a:pt x="603" y="47"/>
                  </a:lnTo>
                  <a:lnTo>
                    <a:pt x="656" y="33"/>
                  </a:lnTo>
                  <a:lnTo>
                    <a:pt x="702" y="22"/>
                  </a:lnTo>
                  <a:lnTo>
                    <a:pt x="755" y="11"/>
                  </a:lnTo>
                  <a:lnTo>
                    <a:pt x="812" y="4"/>
                  </a:lnTo>
                  <a:lnTo>
                    <a:pt x="884" y="0"/>
                  </a:lnTo>
                  <a:lnTo>
                    <a:pt x="946" y="3"/>
                  </a:lnTo>
                  <a:lnTo>
                    <a:pt x="998" y="8"/>
                  </a:lnTo>
                  <a:lnTo>
                    <a:pt x="1051" y="15"/>
                  </a:lnTo>
                  <a:lnTo>
                    <a:pt x="1109" y="27"/>
                  </a:lnTo>
                  <a:lnTo>
                    <a:pt x="1158" y="37"/>
                  </a:lnTo>
                  <a:lnTo>
                    <a:pt x="1203" y="51"/>
                  </a:lnTo>
                  <a:lnTo>
                    <a:pt x="1259" y="74"/>
                  </a:lnTo>
                  <a:lnTo>
                    <a:pt x="1323" y="101"/>
                  </a:lnTo>
                  <a:lnTo>
                    <a:pt x="1375" y="128"/>
                  </a:lnTo>
                  <a:lnTo>
                    <a:pt x="1418" y="152"/>
                  </a:lnTo>
                  <a:lnTo>
                    <a:pt x="1462" y="182"/>
                  </a:lnTo>
                  <a:lnTo>
                    <a:pt x="1495" y="210"/>
                  </a:lnTo>
                  <a:lnTo>
                    <a:pt x="1535" y="245"/>
                  </a:lnTo>
                  <a:lnTo>
                    <a:pt x="1581" y="287"/>
                  </a:lnTo>
                  <a:lnTo>
                    <a:pt x="1615" y="327"/>
                  </a:lnTo>
                  <a:lnTo>
                    <a:pt x="1655" y="373"/>
                  </a:lnTo>
                  <a:lnTo>
                    <a:pt x="1711" y="469"/>
                  </a:lnTo>
                  <a:lnTo>
                    <a:pt x="1745" y="546"/>
                  </a:lnTo>
                  <a:lnTo>
                    <a:pt x="1771" y="630"/>
                  </a:lnTo>
                  <a:lnTo>
                    <a:pt x="1784" y="698"/>
                  </a:lnTo>
                  <a:lnTo>
                    <a:pt x="1793" y="786"/>
                  </a:lnTo>
                  <a:lnTo>
                    <a:pt x="1927" y="786"/>
                  </a:lnTo>
                  <a:lnTo>
                    <a:pt x="1619" y="1075"/>
                  </a:lnTo>
                  <a:lnTo>
                    <a:pt x="1309" y="782"/>
                  </a:lnTo>
                  <a:lnTo>
                    <a:pt x="1449" y="782"/>
                  </a:lnTo>
                  <a:lnTo>
                    <a:pt x="1439" y="696"/>
                  </a:lnTo>
                  <a:lnTo>
                    <a:pt x="1423" y="630"/>
                  </a:lnTo>
                  <a:lnTo>
                    <a:pt x="1396" y="563"/>
                  </a:lnTo>
                  <a:lnTo>
                    <a:pt x="1340" y="469"/>
                  </a:lnTo>
                  <a:lnTo>
                    <a:pt x="1302" y="424"/>
                  </a:lnTo>
                  <a:lnTo>
                    <a:pt x="1263" y="381"/>
                  </a:lnTo>
                  <a:lnTo>
                    <a:pt x="1216" y="346"/>
                  </a:lnTo>
                  <a:lnTo>
                    <a:pt x="1171" y="311"/>
                  </a:lnTo>
                  <a:lnTo>
                    <a:pt x="1128" y="284"/>
                  </a:lnTo>
                  <a:lnTo>
                    <a:pt x="1081" y="260"/>
                  </a:lnTo>
                  <a:lnTo>
                    <a:pt x="1025" y="233"/>
                  </a:lnTo>
                  <a:lnTo>
                    <a:pt x="961" y="210"/>
                  </a:lnTo>
                  <a:lnTo>
                    <a:pt x="899" y="194"/>
                  </a:lnTo>
                  <a:lnTo>
                    <a:pt x="845" y="187"/>
                  </a:lnTo>
                  <a:lnTo>
                    <a:pt x="775" y="179"/>
                  </a:lnTo>
                  <a:lnTo>
                    <a:pt x="710" y="177"/>
                  </a:lnTo>
                  <a:lnTo>
                    <a:pt x="663" y="179"/>
                  </a:lnTo>
                  <a:lnTo>
                    <a:pt x="615" y="183"/>
                  </a:lnTo>
                  <a:lnTo>
                    <a:pt x="556" y="194"/>
                  </a:lnTo>
                  <a:lnTo>
                    <a:pt x="500" y="208"/>
                  </a:lnTo>
                  <a:lnTo>
                    <a:pt x="446" y="225"/>
                  </a:lnTo>
                  <a:lnTo>
                    <a:pt x="395" y="246"/>
                  </a:lnTo>
                  <a:lnTo>
                    <a:pt x="319" y="285"/>
                  </a:lnTo>
                  <a:lnTo>
                    <a:pt x="267" y="318"/>
                  </a:lnTo>
                  <a:lnTo>
                    <a:pt x="215" y="360"/>
                  </a:lnTo>
                  <a:lnTo>
                    <a:pt x="168" y="404"/>
                  </a:lnTo>
                  <a:lnTo>
                    <a:pt x="140" y="436"/>
                  </a:lnTo>
                  <a:lnTo>
                    <a:pt x="109" y="475"/>
                  </a:lnTo>
                  <a:lnTo>
                    <a:pt x="85" y="511"/>
                  </a:lnTo>
                  <a:lnTo>
                    <a:pt x="69" y="541"/>
                  </a:lnTo>
                  <a:lnTo>
                    <a:pt x="54" y="571"/>
                  </a:lnTo>
                  <a:lnTo>
                    <a:pt x="41" y="609"/>
                  </a:lnTo>
                  <a:lnTo>
                    <a:pt x="32" y="643"/>
                  </a:lnTo>
                  <a:lnTo>
                    <a:pt x="19" y="690"/>
                  </a:lnTo>
                  <a:lnTo>
                    <a:pt x="0" y="809"/>
                  </a:lnTo>
                </a:path>
              </a:pathLst>
            </a:custGeom>
            <a:solidFill>
              <a:srgbClr val="9900CC"/>
            </a:solidFill>
            <a:ln w="12700" cap="rnd" cmpd="sng">
              <a:noFill/>
              <a:prstDash val="solid"/>
              <a:round/>
              <a:headEnd type="none" w="sm" len="sm"/>
              <a:tailEnd type="none" w="sm" len="sm"/>
            </a:ln>
            <a:effectLst>
              <a:outerShdw blurRad="190500" dist="228600" dir="2700000" algn="ctr">
                <a:srgbClr val="000000">
                  <a:alpha val="30000"/>
                </a:srgbClr>
              </a:outerShdw>
            </a:effectLst>
            <a:sp3d prstMaterial="matte">
              <a:bevelT w="127000" h="63500"/>
            </a:sp3d>
          </p:spPr>
          <p:txBody>
            <a:bodyPr/>
            <a:lstStyle/>
            <a:p>
              <a:pPr eaLnBrk="0" hangingPunct="0">
                <a:defRPr/>
              </a:pPr>
              <a:endParaRPr lang="en-US">
                <a:cs typeface="+mn-cs"/>
              </a:endParaRPr>
            </a:p>
          </p:txBody>
        </p:sp>
        <p:sp>
          <p:nvSpPr>
            <p:cNvPr id="65541" name="Freeform 5"/>
            <p:cNvSpPr>
              <a:spLocks/>
            </p:cNvSpPr>
            <p:nvPr/>
          </p:nvSpPr>
          <p:spPr bwMode="auto">
            <a:xfrm>
              <a:off x="1813" y="2333"/>
              <a:ext cx="1928" cy="1076"/>
            </a:xfrm>
            <a:custGeom>
              <a:avLst/>
              <a:gdLst/>
              <a:ahLst/>
              <a:cxnLst>
                <a:cxn ang="0">
                  <a:pos x="1922" y="392"/>
                </a:cxn>
                <a:cxn ang="0">
                  <a:pos x="1900" y="489"/>
                </a:cxn>
                <a:cxn ang="0">
                  <a:pos x="1872" y="570"/>
                </a:cxn>
                <a:cxn ang="0">
                  <a:pos x="1831" y="647"/>
                </a:cxn>
                <a:cxn ang="0">
                  <a:pos x="1765" y="742"/>
                </a:cxn>
                <a:cxn ang="0">
                  <a:pos x="1688" y="823"/>
                </a:cxn>
                <a:cxn ang="0">
                  <a:pos x="1617" y="881"/>
                </a:cxn>
                <a:cxn ang="0">
                  <a:pos x="1544" y="928"/>
                </a:cxn>
                <a:cxn ang="0">
                  <a:pos x="1462" y="971"/>
                </a:cxn>
                <a:cxn ang="0">
                  <a:pos x="1377" y="1008"/>
                </a:cxn>
                <a:cxn ang="0">
                  <a:pos x="1270" y="1041"/>
                </a:cxn>
                <a:cxn ang="0">
                  <a:pos x="1171" y="1063"/>
                </a:cxn>
                <a:cxn ang="0">
                  <a:pos x="1042" y="1075"/>
                </a:cxn>
                <a:cxn ang="0">
                  <a:pos x="930" y="1066"/>
                </a:cxn>
                <a:cxn ang="0">
                  <a:pos x="819" y="1049"/>
                </a:cxn>
                <a:cxn ang="0">
                  <a:pos x="725" y="1023"/>
                </a:cxn>
                <a:cxn ang="0">
                  <a:pos x="603" y="974"/>
                </a:cxn>
                <a:cxn ang="0">
                  <a:pos x="508" y="922"/>
                </a:cxn>
                <a:cxn ang="0">
                  <a:pos x="431" y="864"/>
                </a:cxn>
                <a:cxn ang="0">
                  <a:pos x="346" y="788"/>
                </a:cxn>
                <a:cxn ang="0">
                  <a:pos x="271" y="701"/>
                </a:cxn>
                <a:cxn ang="0">
                  <a:pos x="181" y="528"/>
                </a:cxn>
                <a:cxn ang="0">
                  <a:pos x="142" y="376"/>
                </a:cxn>
                <a:cxn ang="0">
                  <a:pos x="0" y="289"/>
                </a:cxn>
                <a:cxn ang="0">
                  <a:pos x="617" y="293"/>
                </a:cxn>
                <a:cxn ang="0">
                  <a:pos x="487" y="379"/>
                </a:cxn>
                <a:cxn ang="0">
                  <a:pos x="530" y="512"/>
                </a:cxn>
                <a:cxn ang="0">
                  <a:pos x="624" y="650"/>
                </a:cxn>
                <a:cxn ang="0">
                  <a:pos x="710" y="728"/>
                </a:cxn>
                <a:cxn ang="0">
                  <a:pos x="798" y="792"/>
                </a:cxn>
                <a:cxn ang="0">
                  <a:pos x="901" y="841"/>
                </a:cxn>
                <a:cxn ang="0">
                  <a:pos x="1027" y="880"/>
                </a:cxn>
                <a:cxn ang="0">
                  <a:pos x="1151" y="897"/>
                </a:cxn>
                <a:cxn ang="0">
                  <a:pos x="1263" y="895"/>
                </a:cxn>
                <a:cxn ang="0">
                  <a:pos x="1372" y="880"/>
                </a:cxn>
                <a:cxn ang="0">
                  <a:pos x="1480" y="851"/>
                </a:cxn>
                <a:cxn ang="0">
                  <a:pos x="1607" y="789"/>
                </a:cxn>
                <a:cxn ang="0">
                  <a:pos x="1712" y="715"/>
                </a:cxn>
                <a:cxn ang="0">
                  <a:pos x="1788" y="638"/>
                </a:cxn>
                <a:cxn ang="0">
                  <a:pos x="1841" y="563"/>
                </a:cxn>
                <a:cxn ang="0">
                  <a:pos x="1874" y="504"/>
                </a:cxn>
                <a:cxn ang="0">
                  <a:pos x="1894" y="431"/>
                </a:cxn>
                <a:cxn ang="0">
                  <a:pos x="1927" y="266"/>
                </a:cxn>
              </a:cxnLst>
              <a:rect l="0" t="0" r="r" b="b"/>
              <a:pathLst>
                <a:path w="1928" h="1076">
                  <a:moveTo>
                    <a:pt x="1927" y="266"/>
                  </a:moveTo>
                  <a:lnTo>
                    <a:pt x="1922" y="392"/>
                  </a:lnTo>
                  <a:lnTo>
                    <a:pt x="1915" y="436"/>
                  </a:lnTo>
                  <a:lnTo>
                    <a:pt x="1900" y="489"/>
                  </a:lnTo>
                  <a:lnTo>
                    <a:pt x="1889" y="530"/>
                  </a:lnTo>
                  <a:lnTo>
                    <a:pt x="1872" y="570"/>
                  </a:lnTo>
                  <a:lnTo>
                    <a:pt x="1852" y="610"/>
                  </a:lnTo>
                  <a:lnTo>
                    <a:pt x="1831" y="647"/>
                  </a:lnTo>
                  <a:lnTo>
                    <a:pt x="1803" y="690"/>
                  </a:lnTo>
                  <a:lnTo>
                    <a:pt x="1765" y="742"/>
                  </a:lnTo>
                  <a:lnTo>
                    <a:pt x="1730" y="783"/>
                  </a:lnTo>
                  <a:lnTo>
                    <a:pt x="1688" y="823"/>
                  </a:lnTo>
                  <a:lnTo>
                    <a:pt x="1657" y="851"/>
                  </a:lnTo>
                  <a:lnTo>
                    <a:pt x="1617" y="881"/>
                  </a:lnTo>
                  <a:lnTo>
                    <a:pt x="1587" y="905"/>
                  </a:lnTo>
                  <a:lnTo>
                    <a:pt x="1544" y="928"/>
                  </a:lnTo>
                  <a:lnTo>
                    <a:pt x="1504" y="950"/>
                  </a:lnTo>
                  <a:lnTo>
                    <a:pt x="1462" y="971"/>
                  </a:lnTo>
                  <a:lnTo>
                    <a:pt x="1428" y="987"/>
                  </a:lnTo>
                  <a:lnTo>
                    <a:pt x="1377" y="1008"/>
                  </a:lnTo>
                  <a:lnTo>
                    <a:pt x="1323" y="1029"/>
                  </a:lnTo>
                  <a:lnTo>
                    <a:pt x="1270" y="1041"/>
                  </a:lnTo>
                  <a:lnTo>
                    <a:pt x="1224" y="1053"/>
                  </a:lnTo>
                  <a:lnTo>
                    <a:pt x="1171" y="1063"/>
                  </a:lnTo>
                  <a:lnTo>
                    <a:pt x="1114" y="1071"/>
                  </a:lnTo>
                  <a:lnTo>
                    <a:pt x="1042" y="1075"/>
                  </a:lnTo>
                  <a:lnTo>
                    <a:pt x="980" y="1072"/>
                  </a:lnTo>
                  <a:lnTo>
                    <a:pt x="930" y="1066"/>
                  </a:lnTo>
                  <a:lnTo>
                    <a:pt x="875" y="1060"/>
                  </a:lnTo>
                  <a:lnTo>
                    <a:pt x="819" y="1049"/>
                  </a:lnTo>
                  <a:lnTo>
                    <a:pt x="770" y="1037"/>
                  </a:lnTo>
                  <a:lnTo>
                    <a:pt x="725" y="1023"/>
                  </a:lnTo>
                  <a:lnTo>
                    <a:pt x="667" y="1001"/>
                  </a:lnTo>
                  <a:lnTo>
                    <a:pt x="603" y="974"/>
                  </a:lnTo>
                  <a:lnTo>
                    <a:pt x="551" y="946"/>
                  </a:lnTo>
                  <a:lnTo>
                    <a:pt x="508" y="922"/>
                  </a:lnTo>
                  <a:lnTo>
                    <a:pt x="464" y="893"/>
                  </a:lnTo>
                  <a:lnTo>
                    <a:pt x="431" y="864"/>
                  </a:lnTo>
                  <a:lnTo>
                    <a:pt x="391" y="831"/>
                  </a:lnTo>
                  <a:lnTo>
                    <a:pt x="346" y="788"/>
                  </a:lnTo>
                  <a:lnTo>
                    <a:pt x="311" y="747"/>
                  </a:lnTo>
                  <a:lnTo>
                    <a:pt x="271" y="701"/>
                  </a:lnTo>
                  <a:lnTo>
                    <a:pt x="215" y="605"/>
                  </a:lnTo>
                  <a:lnTo>
                    <a:pt x="181" y="528"/>
                  </a:lnTo>
                  <a:lnTo>
                    <a:pt x="155" y="444"/>
                  </a:lnTo>
                  <a:lnTo>
                    <a:pt x="142" y="376"/>
                  </a:lnTo>
                  <a:lnTo>
                    <a:pt x="135" y="289"/>
                  </a:lnTo>
                  <a:lnTo>
                    <a:pt x="0" y="289"/>
                  </a:lnTo>
                  <a:lnTo>
                    <a:pt x="307" y="0"/>
                  </a:lnTo>
                  <a:lnTo>
                    <a:pt x="617" y="293"/>
                  </a:lnTo>
                  <a:lnTo>
                    <a:pt x="477" y="292"/>
                  </a:lnTo>
                  <a:lnTo>
                    <a:pt x="487" y="379"/>
                  </a:lnTo>
                  <a:lnTo>
                    <a:pt x="503" y="444"/>
                  </a:lnTo>
                  <a:lnTo>
                    <a:pt x="530" y="512"/>
                  </a:lnTo>
                  <a:lnTo>
                    <a:pt x="586" y="605"/>
                  </a:lnTo>
                  <a:lnTo>
                    <a:pt x="624" y="650"/>
                  </a:lnTo>
                  <a:lnTo>
                    <a:pt x="663" y="693"/>
                  </a:lnTo>
                  <a:lnTo>
                    <a:pt x="710" y="728"/>
                  </a:lnTo>
                  <a:lnTo>
                    <a:pt x="755" y="763"/>
                  </a:lnTo>
                  <a:lnTo>
                    <a:pt x="798" y="792"/>
                  </a:lnTo>
                  <a:lnTo>
                    <a:pt x="845" y="815"/>
                  </a:lnTo>
                  <a:lnTo>
                    <a:pt x="901" y="841"/>
                  </a:lnTo>
                  <a:lnTo>
                    <a:pt x="967" y="864"/>
                  </a:lnTo>
                  <a:lnTo>
                    <a:pt x="1027" y="880"/>
                  </a:lnTo>
                  <a:lnTo>
                    <a:pt x="1081" y="888"/>
                  </a:lnTo>
                  <a:lnTo>
                    <a:pt x="1151" y="897"/>
                  </a:lnTo>
                  <a:lnTo>
                    <a:pt x="1216" y="898"/>
                  </a:lnTo>
                  <a:lnTo>
                    <a:pt x="1263" y="895"/>
                  </a:lnTo>
                  <a:lnTo>
                    <a:pt x="1311" y="891"/>
                  </a:lnTo>
                  <a:lnTo>
                    <a:pt x="1372" y="880"/>
                  </a:lnTo>
                  <a:lnTo>
                    <a:pt x="1428" y="866"/>
                  </a:lnTo>
                  <a:lnTo>
                    <a:pt x="1480" y="851"/>
                  </a:lnTo>
                  <a:lnTo>
                    <a:pt x="1533" y="828"/>
                  </a:lnTo>
                  <a:lnTo>
                    <a:pt x="1607" y="789"/>
                  </a:lnTo>
                  <a:lnTo>
                    <a:pt x="1659" y="757"/>
                  </a:lnTo>
                  <a:lnTo>
                    <a:pt x="1712" y="715"/>
                  </a:lnTo>
                  <a:lnTo>
                    <a:pt x="1758" y="671"/>
                  </a:lnTo>
                  <a:lnTo>
                    <a:pt x="1788" y="638"/>
                  </a:lnTo>
                  <a:lnTo>
                    <a:pt x="1817" y="599"/>
                  </a:lnTo>
                  <a:lnTo>
                    <a:pt x="1841" y="563"/>
                  </a:lnTo>
                  <a:lnTo>
                    <a:pt x="1857" y="533"/>
                  </a:lnTo>
                  <a:lnTo>
                    <a:pt x="1874" y="504"/>
                  </a:lnTo>
                  <a:lnTo>
                    <a:pt x="1887" y="465"/>
                  </a:lnTo>
                  <a:lnTo>
                    <a:pt x="1894" y="431"/>
                  </a:lnTo>
                  <a:lnTo>
                    <a:pt x="1907" y="384"/>
                  </a:lnTo>
                  <a:lnTo>
                    <a:pt x="1927" y="266"/>
                  </a:lnTo>
                </a:path>
              </a:pathLst>
            </a:custGeom>
            <a:solidFill>
              <a:srgbClr val="9900CC"/>
            </a:solidFill>
            <a:ln w="12700" cap="rnd" cmpd="sng">
              <a:noFill/>
              <a:prstDash val="solid"/>
              <a:round/>
              <a:headEnd type="none" w="sm" len="sm"/>
              <a:tailEnd type="none" w="sm" len="sm"/>
            </a:ln>
            <a:effectLst>
              <a:outerShdw blurRad="190500" dist="228600" dir="2700000" algn="ctr">
                <a:srgbClr val="000000">
                  <a:alpha val="30000"/>
                </a:srgbClr>
              </a:outerShdw>
            </a:effectLst>
            <a:sp3d prstMaterial="matte">
              <a:bevelT w="127000" h="63500"/>
            </a:sp3d>
          </p:spPr>
          <p:txBody>
            <a:bodyPr/>
            <a:lstStyle/>
            <a:p>
              <a:pPr eaLnBrk="0" hangingPunct="0">
                <a:defRPr/>
              </a:pPr>
              <a:endParaRPr lang="en-US">
                <a:cs typeface="+mn-cs"/>
              </a:endParaRPr>
            </a:p>
          </p:txBody>
        </p:sp>
      </p:grpSp>
      <p:sp>
        <p:nvSpPr>
          <p:cNvPr id="69636" name="Rectangle 6"/>
          <p:cNvSpPr>
            <a:spLocks noChangeArrowheads="1"/>
          </p:cNvSpPr>
          <p:nvPr/>
        </p:nvSpPr>
        <p:spPr bwMode="auto">
          <a:xfrm>
            <a:off x="2813050" y="1981200"/>
            <a:ext cx="3511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000" b="1"/>
              <a:t>1.  Customer Identification</a:t>
            </a:r>
          </a:p>
          <a:p>
            <a:pPr eaLnBrk="0" hangingPunct="0"/>
            <a:r>
              <a:rPr lang="en-US" sz="2000" b="1"/>
              <a:t>     From Behavioral Data</a:t>
            </a:r>
          </a:p>
        </p:txBody>
      </p:sp>
      <p:sp>
        <p:nvSpPr>
          <p:cNvPr id="69637" name="Rectangle 7"/>
          <p:cNvSpPr>
            <a:spLocks noChangeArrowheads="1"/>
          </p:cNvSpPr>
          <p:nvPr/>
        </p:nvSpPr>
        <p:spPr bwMode="auto">
          <a:xfrm>
            <a:off x="6019800" y="3225800"/>
            <a:ext cx="2058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000" b="1"/>
              <a:t>2.  Valuation of </a:t>
            </a:r>
          </a:p>
          <a:p>
            <a:pPr eaLnBrk="0" hangingPunct="0"/>
            <a:r>
              <a:rPr lang="en-US" sz="2000" b="1"/>
              <a:t>     Customers/</a:t>
            </a:r>
          </a:p>
          <a:p>
            <a:pPr eaLnBrk="0" hangingPunct="0"/>
            <a:r>
              <a:rPr lang="en-US" sz="2000" b="1"/>
              <a:t>     Prospects    </a:t>
            </a:r>
          </a:p>
        </p:txBody>
      </p:sp>
      <p:sp>
        <p:nvSpPr>
          <p:cNvPr id="69638" name="Rectangle 8"/>
          <p:cNvSpPr>
            <a:spLocks noChangeArrowheads="1"/>
          </p:cNvSpPr>
          <p:nvPr/>
        </p:nvSpPr>
        <p:spPr bwMode="auto">
          <a:xfrm>
            <a:off x="5008563" y="5334000"/>
            <a:ext cx="3255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000" b="1"/>
              <a:t>3.  Creating &amp; Delivering  </a:t>
            </a:r>
          </a:p>
          <a:p>
            <a:pPr eaLnBrk="0" hangingPunct="0"/>
            <a:r>
              <a:rPr lang="en-US" sz="2000" b="1"/>
              <a:t>    Messages &amp; Incentives</a:t>
            </a:r>
          </a:p>
        </p:txBody>
      </p:sp>
      <p:sp>
        <p:nvSpPr>
          <p:cNvPr id="69639" name="Rectangle 9"/>
          <p:cNvSpPr>
            <a:spLocks noChangeArrowheads="1"/>
          </p:cNvSpPr>
          <p:nvPr/>
        </p:nvSpPr>
        <p:spPr bwMode="auto">
          <a:xfrm>
            <a:off x="941388" y="5334000"/>
            <a:ext cx="4087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000" b="1"/>
              <a:t>4. Estimating Return-</a:t>
            </a:r>
          </a:p>
          <a:p>
            <a:pPr eaLnBrk="0" hangingPunct="0"/>
            <a:r>
              <a:rPr lang="en-US" sz="2000" b="1"/>
              <a:t>on-Customer- Investment</a:t>
            </a:r>
            <a:r>
              <a:rPr lang="en-US" sz="1800" b="1"/>
              <a:t>    </a:t>
            </a:r>
          </a:p>
        </p:txBody>
      </p:sp>
      <p:sp>
        <p:nvSpPr>
          <p:cNvPr id="69640" name="Rectangle 10"/>
          <p:cNvSpPr>
            <a:spLocks noChangeArrowheads="1"/>
          </p:cNvSpPr>
          <p:nvPr/>
        </p:nvSpPr>
        <p:spPr bwMode="auto">
          <a:xfrm>
            <a:off x="885825" y="3049588"/>
            <a:ext cx="2619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000" b="1"/>
              <a:t>5. Budgeting, Allocation, Evaluation &amp;</a:t>
            </a:r>
          </a:p>
          <a:p>
            <a:pPr eaLnBrk="0" hangingPunct="0"/>
            <a:r>
              <a:rPr lang="en-US" sz="2000" b="1"/>
              <a:t>Recycling</a:t>
            </a:r>
          </a:p>
        </p:txBody>
      </p:sp>
      <p:sp>
        <p:nvSpPr>
          <p:cNvPr id="69641" name="Rectangle 11"/>
          <p:cNvSpPr>
            <a:spLocks noChangeArrowheads="1"/>
          </p:cNvSpPr>
          <p:nvPr/>
        </p:nvSpPr>
        <p:spPr bwMode="auto">
          <a:xfrm>
            <a:off x="3829050" y="3767138"/>
            <a:ext cx="1504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4800" b="1">
                <a:latin typeface="Arial Black" pitchFamily="34" charset="0"/>
              </a:rPr>
              <a:t>IMC</a:t>
            </a:r>
          </a:p>
        </p:txBody>
      </p:sp>
      <p:sp>
        <p:nvSpPr>
          <p:cNvPr id="69642" name="Slide Number Placeholder 11"/>
          <p:cNvSpPr>
            <a:spLocks noGrp="1"/>
          </p:cNvSpPr>
          <p:nvPr>
            <p:ph type="sldNum" sz="quarter" idx="10"/>
          </p:nvPr>
        </p:nvSpPr>
        <p:spPr>
          <a:xfrm>
            <a:off x="3429000" y="6400800"/>
            <a:ext cx="1828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r>
              <a:rPr lang="en-US" sz="1400" smtClean="0"/>
              <a:t>        </a:t>
            </a:r>
          </a:p>
        </p:txBody>
      </p:sp>
    </p:spTree>
    <p:extLst>
      <p:ext uri="{BB962C8B-B14F-4D97-AF65-F5344CB8AC3E}">
        <p14:creationId xmlns:p14="http://schemas.microsoft.com/office/powerpoint/2010/main" val="3784867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914400"/>
            <a:ext cx="7542213" cy="1295400"/>
          </a:xfrm>
        </p:spPr>
        <p:txBody>
          <a:bodyPr/>
          <a:lstStyle/>
          <a:p>
            <a:r>
              <a:rPr lang="en-US" dirty="0" smtClean="0"/>
              <a:t>Emphasis Was on…</a:t>
            </a:r>
          </a:p>
        </p:txBody>
      </p:sp>
      <p:sp>
        <p:nvSpPr>
          <p:cNvPr id="27651" name="Rectangle 3"/>
          <p:cNvSpPr>
            <a:spLocks noGrp="1" noChangeArrowheads="1"/>
          </p:cNvSpPr>
          <p:nvPr>
            <p:ph type="body" idx="1"/>
          </p:nvPr>
        </p:nvSpPr>
        <p:spPr>
          <a:xfrm>
            <a:off x="915987" y="2133600"/>
            <a:ext cx="7542213" cy="4191000"/>
          </a:xfrm>
        </p:spPr>
        <p:txBody>
          <a:bodyPr>
            <a:normAutofit/>
          </a:bodyPr>
          <a:lstStyle/>
          <a:p>
            <a:r>
              <a:rPr lang="en-US" dirty="0" smtClean="0"/>
              <a:t>Strategic, outside-in approaches to marketing and communication development  </a:t>
            </a:r>
          </a:p>
          <a:p>
            <a:r>
              <a:rPr lang="en-US" dirty="0" smtClean="0"/>
              <a:t>Building communication processes – replicable, forward-looking  approaches   </a:t>
            </a:r>
          </a:p>
          <a:p>
            <a:r>
              <a:rPr lang="en-US" dirty="0" smtClean="0"/>
              <a:t>Focus on measurement and accountability </a:t>
            </a:r>
          </a:p>
          <a:p>
            <a:r>
              <a:rPr lang="en-US" dirty="0" smtClean="0"/>
              <a:t>Moving communication up in the corporate hierarchy – expand planning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2514600"/>
            <a:ext cx="7542213" cy="1295400"/>
          </a:xfrm>
        </p:spPr>
        <p:txBody>
          <a:bodyPr/>
          <a:lstStyle/>
          <a:p>
            <a:r>
              <a:rPr lang="en-US" dirty="0" smtClean="0"/>
              <a:t>That Was the “Newer” Stage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438400"/>
            <a:ext cx="7542213" cy="1295400"/>
          </a:xfrm>
        </p:spPr>
        <p:txBody>
          <a:bodyPr/>
          <a:lstStyle/>
          <a:p>
            <a:r>
              <a:rPr lang="en-US" dirty="0" smtClean="0"/>
              <a:t>IMC Continues to Evolve, </a:t>
            </a:r>
            <a:br>
              <a:rPr lang="en-US" dirty="0" smtClean="0"/>
            </a:br>
            <a:r>
              <a:rPr lang="en-US" dirty="0" smtClean="0"/>
              <a:t>But, </a:t>
            </a:r>
            <a:br>
              <a:rPr lang="en-US" dirty="0" smtClean="0"/>
            </a:br>
            <a:r>
              <a:rPr lang="en-US" dirty="0" smtClean="0"/>
              <a:t>Based on Some Key Principles That Have Emerged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85800"/>
            <a:ext cx="7542213" cy="1295400"/>
          </a:xfrm>
        </p:spPr>
        <p:txBody>
          <a:bodyPr/>
          <a:lstStyle/>
          <a:p>
            <a:r>
              <a:rPr lang="en-US" dirty="0" smtClean="0"/>
              <a:t>Other Affiliated Units </a:t>
            </a:r>
            <a:endParaRPr lang="en-US" dirty="0"/>
          </a:p>
        </p:txBody>
      </p:sp>
      <p:sp>
        <p:nvSpPr>
          <p:cNvPr id="6" name="Content Placeholder 5"/>
          <p:cNvSpPr>
            <a:spLocks noGrp="1"/>
          </p:cNvSpPr>
          <p:nvPr>
            <p:ph idx="1"/>
          </p:nvPr>
        </p:nvSpPr>
        <p:spPr>
          <a:xfrm>
            <a:off x="838200" y="1676400"/>
            <a:ext cx="7542213" cy="4191000"/>
          </a:xfrm>
        </p:spPr>
        <p:txBody>
          <a:bodyPr/>
          <a:lstStyle/>
          <a:p>
            <a:r>
              <a:rPr lang="en-US" dirty="0" smtClean="0"/>
              <a:t>Applied Neuromarketing Consortium – interdisciplinary research center </a:t>
            </a:r>
          </a:p>
          <a:p>
            <a:r>
              <a:rPr lang="en-US" dirty="0" smtClean="0"/>
              <a:t>Retail Analytics Council – research on intersection of online and offline retailing </a:t>
            </a:r>
          </a:p>
          <a:p>
            <a:r>
              <a:rPr lang="en-US" dirty="0" smtClean="0"/>
              <a:t>Omni-Channel Initiative – using software to identify, understand and communicate with consumers  </a:t>
            </a:r>
          </a:p>
          <a:p>
            <a:r>
              <a:rPr lang="en-US" dirty="0" smtClean="0"/>
              <a:t>Spiegel Research Center – cooperative research with industry to improve marketing results  </a:t>
            </a:r>
            <a:endParaRPr lang="en-US" dirty="0"/>
          </a:p>
        </p:txBody>
      </p:sp>
    </p:spTree>
    <p:extLst>
      <p:ext uri="{BB962C8B-B14F-4D97-AF65-F5344CB8AC3E}">
        <p14:creationId xmlns:p14="http://schemas.microsoft.com/office/powerpoint/2010/main" val="407687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685800"/>
            <a:ext cx="7542213" cy="1295400"/>
          </a:xfrm>
        </p:spPr>
        <p:txBody>
          <a:bodyPr/>
          <a:lstStyle/>
          <a:p>
            <a:r>
              <a:rPr lang="en-US" dirty="0" smtClean="0"/>
              <a:t>The Key IMC Concepts </a:t>
            </a:r>
          </a:p>
        </p:txBody>
      </p:sp>
      <p:sp>
        <p:nvSpPr>
          <p:cNvPr id="31747" name="Rectangle 4"/>
          <p:cNvSpPr>
            <a:spLocks noGrp="1" noChangeArrowheads="1"/>
          </p:cNvSpPr>
          <p:nvPr>
            <p:ph type="body" sz="half" idx="1"/>
          </p:nvPr>
        </p:nvSpPr>
        <p:spPr>
          <a:xfrm>
            <a:off x="838200" y="1752600"/>
            <a:ext cx="3694113" cy="4191000"/>
          </a:xfrm>
        </p:spPr>
        <p:txBody>
          <a:bodyPr/>
          <a:lstStyle/>
          <a:p>
            <a:r>
              <a:rPr lang="en-US" sz="2600" dirty="0" smtClean="0"/>
              <a:t>Customer Focus </a:t>
            </a:r>
          </a:p>
          <a:p>
            <a:r>
              <a:rPr lang="en-US" sz="2600" dirty="0" smtClean="0"/>
              <a:t>Interactive Communications </a:t>
            </a:r>
          </a:p>
          <a:p>
            <a:r>
              <a:rPr lang="en-US" sz="2600" dirty="0" smtClean="0"/>
              <a:t>Stakeholders </a:t>
            </a:r>
          </a:p>
          <a:p>
            <a:r>
              <a:rPr lang="en-US" sz="2600" dirty="0" smtClean="0"/>
              <a:t>Message Consistency </a:t>
            </a:r>
          </a:p>
          <a:p>
            <a:r>
              <a:rPr lang="en-US" sz="2600" dirty="0" smtClean="0"/>
              <a:t>Brand Focus </a:t>
            </a:r>
          </a:p>
          <a:p>
            <a:r>
              <a:rPr lang="en-US" sz="2600" dirty="0" smtClean="0"/>
              <a:t>Relationships </a:t>
            </a:r>
          </a:p>
        </p:txBody>
      </p:sp>
      <p:sp>
        <p:nvSpPr>
          <p:cNvPr id="31748" name="Rectangle 5"/>
          <p:cNvSpPr>
            <a:spLocks noGrp="1" noChangeArrowheads="1"/>
          </p:cNvSpPr>
          <p:nvPr>
            <p:ph type="body" sz="half" idx="2"/>
          </p:nvPr>
        </p:nvSpPr>
        <p:spPr>
          <a:xfrm>
            <a:off x="4684713" y="1828800"/>
            <a:ext cx="3695700" cy="4191000"/>
          </a:xfrm>
        </p:spPr>
        <p:txBody>
          <a:bodyPr/>
          <a:lstStyle/>
          <a:p>
            <a:r>
              <a:rPr lang="en-US" sz="2600" dirty="0" smtClean="0"/>
              <a:t>Synergy </a:t>
            </a:r>
          </a:p>
          <a:p>
            <a:r>
              <a:rPr lang="en-US" sz="2600" dirty="0" smtClean="0"/>
              <a:t>Financial Investments and Returns  </a:t>
            </a:r>
          </a:p>
          <a:p>
            <a:r>
              <a:rPr lang="en-US" sz="2600" dirty="0" smtClean="0"/>
              <a:t>Reciprocity </a:t>
            </a:r>
          </a:p>
          <a:p>
            <a:r>
              <a:rPr lang="en-US" sz="2600" dirty="0" smtClean="0"/>
              <a:t>Contact Points </a:t>
            </a:r>
          </a:p>
          <a:p>
            <a:r>
              <a:rPr lang="en-US" sz="2600" dirty="0" smtClean="0"/>
              <a:t>Cross-Functional Management </a:t>
            </a:r>
          </a:p>
          <a:p>
            <a:r>
              <a:rPr lang="en-US" sz="2600" dirty="0" smtClean="0"/>
              <a:t>Continuous Planning </a:t>
            </a:r>
          </a:p>
        </p:txBody>
      </p:sp>
      <p:sp>
        <p:nvSpPr>
          <p:cNvPr id="31749" name="Text Box 6"/>
          <p:cNvSpPr txBox="1">
            <a:spLocks noChangeArrowheads="1"/>
          </p:cNvSpPr>
          <p:nvPr/>
        </p:nvSpPr>
        <p:spPr bwMode="auto">
          <a:xfrm>
            <a:off x="381000" y="6415088"/>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rgbClr val="000000"/>
                  </a:outerShdw>
                </a:effectLst>
              </a14:hiddenEffects>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a:t>Moriarty and Schultz, 2010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542213" cy="1295400"/>
          </a:xfrm>
        </p:spPr>
        <p:txBody>
          <a:bodyPr/>
          <a:lstStyle/>
          <a:p>
            <a:r>
              <a:rPr lang="en-US" dirty="0" smtClean="0"/>
              <a:t>Discussion/Conversation  </a:t>
            </a:r>
            <a:endParaRPr lang="en-US" dirty="0"/>
          </a:p>
        </p:txBody>
      </p:sp>
    </p:spTree>
    <p:extLst>
      <p:ext uri="{BB962C8B-B14F-4D97-AF65-F5344CB8AC3E}">
        <p14:creationId xmlns:p14="http://schemas.microsoft.com/office/powerpoint/2010/main" val="863815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685800" y="1524000"/>
            <a:ext cx="7620000" cy="2971800"/>
          </a:xfrm>
        </p:spPr>
        <p:txBody>
          <a:bodyPr lIns="91440" tIns="45720" rIns="91440" bIns="45720"/>
          <a:lstStyle/>
          <a:p>
            <a:pPr eaLnBrk="1" hangingPunct="1"/>
            <a:r>
              <a:rPr lang="en-US" dirty="0" smtClean="0"/>
              <a:t>Everything Was Wonderful! </a:t>
            </a:r>
            <a:br>
              <a:rPr lang="en-US" dirty="0" smtClean="0"/>
            </a:br>
            <a:r>
              <a:rPr lang="en-US" dirty="0"/>
              <a:t/>
            </a:r>
            <a:br>
              <a:rPr lang="en-US" dirty="0"/>
            </a:br>
            <a:r>
              <a:rPr lang="en-US" dirty="0" smtClean="0"/>
              <a:t>Then, </a:t>
            </a:r>
            <a:r>
              <a:rPr lang="en-US" sz="1400" dirty="0" smtClean="0"/>
              <a:t/>
            </a:r>
            <a:br>
              <a:rPr lang="en-US" sz="1400" dirty="0" smtClean="0"/>
            </a:br>
            <a:r>
              <a:rPr lang="en-US" sz="1400" dirty="0" smtClean="0"/>
              <a:t/>
            </a:r>
            <a:br>
              <a:rPr lang="en-US" sz="1400" dirty="0" smtClean="0"/>
            </a:br>
            <a:r>
              <a:rPr lang="en-US" sz="5400" dirty="0" smtClean="0"/>
              <a:t>1994</a:t>
            </a:r>
            <a:r>
              <a:rPr lang="en-US" sz="900" dirty="0"/>
              <a:t/>
            </a:r>
            <a:br>
              <a:rPr lang="en-US" sz="900" dirty="0"/>
            </a:br>
            <a:r>
              <a:rPr lang="en-US" dirty="0" smtClean="0"/>
              <a:t> Digital and “The Internet”</a:t>
            </a:r>
            <a:endParaRPr lang="en-US" sz="2400" dirty="0" smtClean="0"/>
          </a:p>
        </p:txBody>
      </p:sp>
      <p:sp>
        <p:nvSpPr>
          <p:cNvPr id="2" name="TextBox 1"/>
          <p:cNvSpPr txBox="1"/>
          <p:nvPr/>
        </p:nvSpPr>
        <p:spPr>
          <a:xfrm>
            <a:off x="601839" y="4913293"/>
            <a:ext cx="7933006" cy="954107"/>
          </a:xfrm>
          <a:prstGeom prst="rect">
            <a:avLst/>
          </a:prstGeom>
          <a:noFill/>
        </p:spPr>
        <p:txBody>
          <a:bodyPr wrap="square" rtlCol="0">
            <a:spAutoFit/>
          </a:bodyPr>
          <a:lstStyle/>
          <a:p>
            <a:pPr algn="ctr"/>
            <a:r>
              <a:rPr lang="en-US" sz="2800" b="1" i="1" dirty="0">
                <a:solidFill>
                  <a:schemeClr val="accent1">
                    <a:lumMod val="50000"/>
                  </a:schemeClr>
                </a:solidFill>
              </a:rPr>
              <a:t>Technology Changed the Marketing World…..</a:t>
            </a:r>
            <a:br>
              <a:rPr lang="en-US" sz="2800" b="1" i="1" dirty="0">
                <a:solidFill>
                  <a:schemeClr val="accent1">
                    <a:lumMod val="50000"/>
                  </a:schemeClr>
                </a:solidFill>
              </a:rPr>
            </a:br>
            <a:r>
              <a:rPr lang="en-US" sz="2800" b="1" i="1" dirty="0" smtClean="0">
                <a:solidFill>
                  <a:schemeClr val="accent1">
                    <a:lumMod val="50000"/>
                  </a:schemeClr>
                </a:solidFill>
              </a:rPr>
              <a:t>Forever!</a:t>
            </a:r>
            <a:endParaRPr lang="en-US" sz="2800"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763588" y="838200"/>
            <a:ext cx="7770812" cy="1524000"/>
          </a:xfrm>
        </p:spPr>
        <p:txBody>
          <a:bodyPr/>
          <a:lstStyle/>
          <a:p>
            <a:pPr eaLnBrk="1" hangingPunct="1"/>
            <a:r>
              <a:rPr lang="en-US" dirty="0" smtClean="0"/>
              <a:t> Information Technology Gave Consumers Control</a:t>
            </a:r>
            <a:r>
              <a:rPr lang="en-US" sz="4000" dirty="0" smtClean="0"/>
              <a:t> </a:t>
            </a:r>
            <a:endParaRPr lang="en-US" dirty="0" smtClean="0"/>
          </a:p>
        </p:txBody>
      </p:sp>
      <p:sp>
        <p:nvSpPr>
          <p:cNvPr id="61443" name="Text Box 10"/>
          <p:cNvSpPr txBox="1">
            <a:spLocks noChangeArrowheads="1"/>
          </p:cNvSpPr>
          <p:nvPr/>
        </p:nvSpPr>
        <p:spPr bwMode="auto">
          <a:xfrm>
            <a:off x="1100138" y="3597275"/>
            <a:ext cx="1592262" cy="4572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ea typeface="MS PGothic" pitchFamily="34" charset="-128"/>
                <a:cs typeface="Arial" pitchFamily="34" charset="0"/>
              </a:rPr>
              <a:t>Consumer</a:t>
            </a:r>
          </a:p>
        </p:txBody>
      </p:sp>
      <p:sp>
        <p:nvSpPr>
          <p:cNvPr id="61444" name="Text Box 11"/>
          <p:cNvSpPr txBox="1">
            <a:spLocks noChangeArrowheads="1"/>
          </p:cNvSpPr>
          <p:nvPr/>
        </p:nvSpPr>
        <p:spPr bwMode="auto">
          <a:xfrm>
            <a:off x="4191000" y="226536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ea typeface="MS PGothic" pitchFamily="34" charset="-128"/>
                <a:cs typeface="Arial" pitchFamily="34" charset="0"/>
              </a:rPr>
              <a:t>Internet – WiFi</a:t>
            </a:r>
          </a:p>
        </p:txBody>
      </p:sp>
      <p:sp>
        <p:nvSpPr>
          <p:cNvPr id="61445" name="Text Box 12"/>
          <p:cNvSpPr txBox="1">
            <a:spLocks noChangeArrowheads="1"/>
          </p:cNvSpPr>
          <p:nvPr/>
        </p:nvSpPr>
        <p:spPr bwMode="auto">
          <a:xfrm>
            <a:off x="4191000" y="2927350"/>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a:ea typeface="MS PGothic" pitchFamily="34" charset="-128"/>
                <a:cs typeface="Arial" pitchFamily="34" charset="0"/>
              </a:rPr>
              <a:t>Mobile Telephony</a:t>
            </a:r>
          </a:p>
        </p:txBody>
      </p:sp>
      <p:sp>
        <p:nvSpPr>
          <p:cNvPr id="61446" name="Text Box 13"/>
          <p:cNvSpPr txBox="1">
            <a:spLocks noChangeArrowheads="1"/>
          </p:cNvSpPr>
          <p:nvPr/>
        </p:nvSpPr>
        <p:spPr bwMode="auto">
          <a:xfrm>
            <a:off x="4191000" y="3589338"/>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ea typeface="MS PGothic" pitchFamily="34" charset="-128"/>
                <a:cs typeface="Arial" pitchFamily="34" charset="0"/>
              </a:rPr>
              <a:t>iPods/MP3 -- podcasts</a:t>
            </a:r>
          </a:p>
        </p:txBody>
      </p:sp>
      <p:sp>
        <p:nvSpPr>
          <p:cNvPr id="61447" name="Text Box 14"/>
          <p:cNvSpPr txBox="1">
            <a:spLocks noChangeArrowheads="1"/>
          </p:cNvSpPr>
          <p:nvPr/>
        </p:nvSpPr>
        <p:spPr bwMode="auto">
          <a:xfrm>
            <a:off x="4191000" y="425291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ea typeface="MS PGothic" pitchFamily="34" charset="-128"/>
                <a:cs typeface="Arial" pitchFamily="34" charset="0"/>
              </a:rPr>
              <a:t> Social Networks</a:t>
            </a:r>
          </a:p>
        </p:txBody>
      </p:sp>
      <p:sp>
        <p:nvSpPr>
          <p:cNvPr id="61448" name="Text Box 15"/>
          <p:cNvSpPr txBox="1">
            <a:spLocks noChangeArrowheads="1"/>
          </p:cNvSpPr>
          <p:nvPr/>
        </p:nvSpPr>
        <p:spPr bwMode="auto">
          <a:xfrm>
            <a:off x="4191000" y="49149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ea typeface="MS PGothic" pitchFamily="34" charset="-128"/>
                <a:cs typeface="Arial" pitchFamily="34" charset="0"/>
              </a:rPr>
              <a:t>Cable/satellite</a:t>
            </a:r>
          </a:p>
        </p:txBody>
      </p:sp>
      <p:sp>
        <p:nvSpPr>
          <p:cNvPr id="61449" name="Text Box 16"/>
          <p:cNvSpPr txBox="1">
            <a:spLocks noChangeArrowheads="1"/>
          </p:cNvSpPr>
          <p:nvPr/>
        </p:nvSpPr>
        <p:spPr bwMode="auto">
          <a:xfrm>
            <a:off x="4191000" y="557847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a:spAutoFit/>
          </a:bodyPr>
          <a:lstStyle>
            <a:lvl1pPr marL="350838" indent="-350838">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ea typeface="MS PGothic" pitchFamily="34" charset="-128"/>
                <a:cs typeface="Arial" pitchFamily="34" charset="0"/>
              </a:rPr>
              <a:t>Blocking Systems  - TIVO/DVRs/   Filters/Pop-up Blockers/etc.</a:t>
            </a:r>
          </a:p>
        </p:txBody>
      </p:sp>
      <p:sp>
        <p:nvSpPr>
          <p:cNvPr id="61450" name="Line 17"/>
          <p:cNvSpPr>
            <a:spLocks noChangeShapeType="1"/>
          </p:cNvSpPr>
          <p:nvPr/>
        </p:nvSpPr>
        <p:spPr bwMode="auto">
          <a:xfrm flipV="1">
            <a:off x="2895600" y="2530475"/>
            <a:ext cx="1143000" cy="53340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1451" name="Line 18"/>
          <p:cNvSpPr>
            <a:spLocks noChangeShapeType="1"/>
          </p:cNvSpPr>
          <p:nvPr/>
        </p:nvSpPr>
        <p:spPr bwMode="auto">
          <a:xfrm flipV="1">
            <a:off x="3048000" y="3063875"/>
            <a:ext cx="1219200" cy="38100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1452" name="Line 19"/>
          <p:cNvSpPr>
            <a:spLocks noChangeShapeType="1"/>
          </p:cNvSpPr>
          <p:nvPr/>
        </p:nvSpPr>
        <p:spPr bwMode="auto">
          <a:xfrm flipV="1">
            <a:off x="3048000" y="3825875"/>
            <a:ext cx="1066800" cy="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1453" name="Line 20"/>
          <p:cNvSpPr>
            <a:spLocks noChangeShapeType="1"/>
          </p:cNvSpPr>
          <p:nvPr/>
        </p:nvSpPr>
        <p:spPr bwMode="auto">
          <a:xfrm>
            <a:off x="2971800" y="4740275"/>
            <a:ext cx="1219200" cy="38100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1454" name="Line 21"/>
          <p:cNvSpPr>
            <a:spLocks noChangeShapeType="1"/>
          </p:cNvSpPr>
          <p:nvPr/>
        </p:nvSpPr>
        <p:spPr bwMode="auto">
          <a:xfrm>
            <a:off x="3048000" y="4206875"/>
            <a:ext cx="1219200" cy="30480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1455" name="Line 22"/>
          <p:cNvSpPr>
            <a:spLocks noChangeShapeType="1"/>
          </p:cNvSpPr>
          <p:nvPr/>
        </p:nvSpPr>
        <p:spPr bwMode="auto">
          <a:xfrm>
            <a:off x="2590800" y="5045075"/>
            <a:ext cx="1524000" cy="685800"/>
          </a:xfrm>
          <a:prstGeom prst="line">
            <a:avLst/>
          </a:prstGeom>
          <a:noFill/>
          <a:ln w="88900">
            <a:solidFill>
              <a:srgbClr val="FF0000"/>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pic>
        <p:nvPicPr>
          <p:cNvPr id="61456" name="Picture 16" descr="PPP_IPEOP_CLP_TeenGirl_02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4191000" cy="4191000"/>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94536"/>
            <a:ext cx="5181600" cy="370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 name="Title 1"/>
          <p:cNvSpPr>
            <a:spLocks noGrp="1"/>
          </p:cNvSpPr>
          <p:nvPr>
            <p:ph type="title"/>
          </p:nvPr>
        </p:nvSpPr>
        <p:spPr>
          <a:xfrm>
            <a:off x="304800" y="838200"/>
            <a:ext cx="8458199" cy="1600200"/>
          </a:xfrm>
        </p:spPr>
        <p:txBody>
          <a:bodyPr/>
          <a:lstStyle/>
          <a:p>
            <a:r>
              <a:rPr lang="en-US" dirty="0" smtClean="0"/>
              <a:t>Consumers Are Now Armed with Two Powerful Tools……</a:t>
            </a:r>
            <a:br>
              <a:rPr lang="en-US" dirty="0" smtClean="0"/>
            </a:br>
            <a:r>
              <a:rPr lang="en-US" dirty="0" smtClean="0"/>
              <a:t>Pictures and Voices </a:t>
            </a:r>
            <a:endParaRPr lang="en-US" dirty="0"/>
          </a:p>
        </p:txBody>
      </p:sp>
    </p:spTree>
    <p:extLst>
      <p:ext uri="{BB962C8B-B14F-4D97-AF65-F5344CB8AC3E}">
        <p14:creationId xmlns:p14="http://schemas.microsoft.com/office/powerpoint/2010/main" val="1982165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762000"/>
            <a:ext cx="7542213" cy="1295400"/>
          </a:xfrm>
        </p:spPr>
        <p:txBody>
          <a:bodyPr/>
          <a:lstStyle/>
          <a:p>
            <a:r>
              <a:rPr lang="en-US" dirty="0" smtClean="0"/>
              <a:t>And, Much of It Is on </a:t>
            </a:r>
            <a:br>
              <a:rPr lang="en-US" dirty="0" smtClean="0"/>
            </a:br>
            <a:r>
              <a:rPr lang="en-US" dirty="0" smtClean="0"/>
              <a:t>“The Cloud”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2142831"/>
            <a:ext cx="5632450" cy="425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6553200"/>
            <a:ext cx="6437916" cy="307777"/>
          </a:xfrm>
          <a:prstGeom prst="rect">
            <a:avLst/>
          </a:prstGeom>
          <a:noFill/>
        </p:spPr>
        <p:txBody>
          <a:bodyPr wrap="none" rtlCol="0">
            <a:spAutoFit/>
          </a:bodyPr>
          <a:lstStyle/>
          <a:p>
            <a:r>
              <a:rPr lang="en-US" sz="1400" dirty="0"/>
              <a:t>Okazaki, </a:t>
            </a:r>
            <a:r>
              <a:rPr lang="en-US" sz="1400" dirty="0" err="1"/>
              <a:t>Shintaro</a:t>
            </a:r>
            <a:r>
              <a:rPr lang="en-US" sz="1400" dirty="0"/>
              <a:t> </a:t>
            </a:r>
            <a:r>
              <a:rPr lang="en-US" sz="1400" i="1" dirty="0" smtClean="0"/>
              <a:t>“Fundamentals </a:t>
            </a:r>
            <a:r>
              <a:rPr lang="en-US" sz="1400" i="1" dirty="0"/>
              <a:t>of Mobile Marketing: Theories and </a:t>
            </a:r>
            <a:r>
              <a:rPr lang="en-US" sz="1400" i="1" dirty="0" smtClean="0"/>
              <a:t>Practices”</a:t>
            </a:r>
            <a:endParaRPr lang="en-US" sz="1400" i="1" dirty="0"/>
          </a:p>
        </p:txBody>
      </p:sp>
    </p:spTree>
    <p:extLst>
      <p:ext uri="{BB962C8B-B14F-4D97-AF65-F5344CB8AC3E}">
        <p14:creationId xmlns:p14="http://schemas.microsoft.com/office/powerpoint/2010/main" val="632607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838200" y="2209800"/>
            <a:ext cx="7542213" cy="1295400"/>
          </a:xfrm>
        </p:spPr>
        <p:txBody>
          <a:bodyPr/>
          <a:lstStyle/>
          <a:p>
            <a:r>
              <a:rPr lang="en-US" dirty="0" smtClean="0"/>
              <a:t>So, We’re Reinventing Ourselves…..Again!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67063"/>
            <a:ext cx="7542213" cy="2033337"/>
          </a:xfrm>
        </p:spPr>
        <p:txBody>
          <a:bodyPr/>
          <a:lstStyle/>
          <a:p>
            <a:r>
              <a:rPr lang="en-US" dirty="0" smtClean="0"/>
              <a:t>Starting with This: </a:t>
            </a:r>
            <a:r>
              <a:rPr lang="en-US" dirty="0"/>
              <a:t/>
            </a:r>
            <a:br>
              <a:rPr lang="en-US" dirty="0"/>
            </a:br>
            <a:r>
              <a:rPr lang="en-US" dirty="0"/>
              <a:t>Consumers </a:t>
            </a:r>
            <a:r>
              <a:rPr lang="en-US" dirty="0" smtClean="0"/>
              <a:t>Inhabit a </a:t>
            </a:r>
            <a:br>
              <a:rPr lang="en-US" dirty="0" smtClean="0"/>
            </a:br>
            <a:r>
              <a:rPr lang="en-US" dirty="0" smtClean="0"/>
              <a:t>Multi-Dimensional World</a:t>
            </a:r>
            <a:endParaRPr lang="en-US" dirty="0"/>
          </a:p>
        </p:txBody>
      </p:sp>
      <p:sp>
        <p:nvSpPr>
          <p:cNvPr id="5" name="Content Placeholder 4"/>
          <p:cNvSpPr>
            <a:spLocks noGrp="1"/>
          </p:cNvSpPr>
          <p:nvPr>
            <p:ph idx="1"/>
          </p:nvPr>
        </p:nvSpPr>
        <p:spPr>
          <a:xfrm>
            <a:off x="838200" y="3260558"/>
            <a:ext cx="7542213" cy="3826042"/>
          </a:xfrm>
        </p:spPr>
        <p:txBody>
          <a:bodyPr/>
          <a:lstStyle/>
          <a:p>
            <a:r>
              <a:rPr lang="en-US" sz="2800" dirty="0" smtClean="0"/>
              <a:t>They are continually and consistently  changing </a:t>
            </a:r>
          </a:p>
          <a:p>
            <a:r>
              <a:rPr lang="en-US" sz="2800" dirty="0" smtClean="0"/>
              <a:t>Trying to hold them static is useless </a:t>
            </a:r>
          </a:p>
          <a:p>
            <a:r>
              <a:rPr lang="en-US" sz="2800" dirty="0" smtClean="0"/>
              <a:t>Yesterday and curated data are irrelevant factors  </a:t>
            </a:r>
            <a:endParaRPr lang="en-US" sz="2800" dirty="0"/>
          </a:p>
        </p:txBody>
      </p:sp>
    </p:spTree>
    <p:extLst>
      <p:ext uri="{BB962C8B-B14F-4D97-AF65-F5344CB8AC3E}">
        <p14:creationId xmlns:p14="http://schemas.microsoft.com/office/powerpoint/2010/main" val="1663691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encrypted-tbn0.gstatic.com/images?q=tbn:ANd9GcSBaoTDX-4a2CYgopo85qAbViET4dp4KjGxRoOfrMYe5jTRDBwzCA"/>
          <p:cNvPicPr>
            <a:picLocks noChangeAspect="1" noChangeArrowheads="1"/>
          </p:cNvPicPr>
          <p:nvPr/>
        </p:nvPicPr>
        <p:blipFill rotWithShape="1">
          <a:blip r:embed="rId2">
            <a:extLst>
              <a:ext uri="{28A0092B-C50C-407E-A947-70E740481C1C}">
                <a14:useLocalDpi xmlns:a14="http://schemas.microsoft.com/office/drawing/2010/main" val="0"/>
              </a:ext>
            </a:extLst>
          </a:blip>
          <a:srcRect l="12066" r="4204"/>
          <a:stretch/>
        </p:blipFill>
        <p:spPr bwMode="auto">
          <a:xfrm>
            <a:off x="2107754" y="2630904"/>
            <a:ext cx="4925540" cy="39146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3091" y="1295400"/>
            <a:ext cx="753732" cy="584775"/>
          </a:xfrm>
          <a:prstGeom prst="rect">
            <a:avLst/>
          </a:prstGeom>
          <a:noFill/>
        </p:spPr>
        <p:txBody>
          <a:bodyPr wrap="none" rtlCol="0">
            <a:spAutoFit/>
          </a:bodyPr>
          <a:lstStyle/>
          <a:p>
            <a:pPr eaLnBrk="0" fontAlgn="base" hangingPunct="0">
              <a:spcBef>
                <a:spcPct val="0"/>
              </a:spcBef>
              <a:spcAft>
                <a:spcPct val="0"/>
              </a:spcAft>
            </a:pPr>
            <a:r>
              <a:rPr lang="en-US" sz="3200" dirty="0" smtClean="0">
                <a:solidFill>
                  <a:srgbClr val="000000"/>
                </a:solidFill>
              </a:rPr>
              <a:t>     </a:t>
            </a:r>
            <a:endParaRPr lang="en-US" sz="3200" dirty="0">
              <a:solidFill>
                <a:srgbClr val="000000"/>
              </a:solidFill>
            </a:endParaRPr>
          </a:p>
        </p:txBody>
      </p:sp>
      <p:sp>
        <p:nvSpPr>
          <p:cNvPr id="2" name="Title 1"/>
          <p:cNvSpPr>
            <a:spLocks noGrp="1"/>
          </p:cNvSpPr>
          <p:nvPr>
            <p:ph type="title"/>
          </p:nvPr>
        </p:nvSpPr>
        <p:spPr>
          <a:xfrm>
            <a:off x="838200" y="553453"/>
            <a:ext cx="7542213" cy="2189747"/>
          </a:xfrm>
        </p:spPr>
        <p:txBody>
          <a:bodyPr/>
          <a:lstStyle/>
          <a:p>
            <a:r>
              <a:rPr lang="en-US" dirty="0" smtClean="0"/>
              <a:t>But, Marketers Have Created </a:t>
            </a:r>
            <a:br>
              <a:rPr lang="en-US" dirty="0" smtClean="0"/>
            </a:br>
            <a:r>
              <a:rPr lang="en-US" dirty="0" smtClean="0"/>
              <a:t>A Linear World ….</a:t>
            </a:r>
            <a:br>
              <a:rPr lang="en-US" dirty="0" smtClean="0"/>
            </a:br>
            <a:r>
              <a:rPr lang="en-US" dirty="0" smtClean="0"/>
              <a:t>Like Legos </a:t>
            </a:r>
            <a:endParaRPr lang="en-US" dirty="0"/>
          </a:p>
        </p:txBody>
      </p:sp>
    </p:spTree>
    <p:extLst>
      <p:ext uri="{BB962C8B-B14F-4D97-AF65-F5344CB8AC3E}">
        <p14:creationId xmlns:p14="http://schemas.microsoft.com/office/powerpoint/2010/main" val="3041114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lowfamilyonline.com/wordpress/wp-content/uploads/2011/12/Tinker+Toy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795" y="2362498"/>
            <a:ext cx="5063723" cy="4571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143000"/>
            <a:ext cx="753732" cy="584775"/>
          </a:xfrm>
          <a:prstGeom prst="rect">
            <a:avLst/>
          </a:prstGeom>
          <a:noFill/>
        </p:spPr>
        <p:txBody>
          <a:bodyPr wrap="none" rtlCol="0">
            <a:spAutoFit/>
          </a:bodyPr>
          <a:lstStyle/>
          <a:p>
            <a:pPr eaLnBrk="0" fontAlgn="base" hangingPunct="0">
              <a:spcBef>
                <a:spcPct val="0"/>
              </a:spcBef>
              <a:spcAft>
                <a:spcPct val="0"/>
              </a:spcAft>
            </a:pPr>
            <a:r>
              <a:rPr lang="en-US" sz="3200" dirty="0" smtClean="0">
                <a:solidFill>
                  <a:srgbClr val="000000"/>
                </a:solidFill>
              </a:rPr>
              <a:t>     </a:t>
            </a:r>
            <a:endParaRPr lang="en-US" sz="3200" dirty="0">
              <a:solidFill>
                <a:srgbClr val="000000"/>
              </a:solidFill>
            </a:endParaRPr>
          </a:p>
        </p:txBody>
      </p:sp>
      <p:sp>
        <p:nvSpPr>
          <p:cNvPr id="2" name="Title 1"/>
          <p:cNvSpPr>
            <a:spLocks noGrp="1"/>
          </p:cNvSpPr>
          <p:nvPr>
            <p:ph type="title"/>
          </p:nvPr>
        </p:nvSpPr>
        <p:spPr>
          <a:xfrm>
            <a:off x="838200" y="633663"/>
            <a:ext cx="7542213" cy="1728537"/>
          </a:xfrm>
        </p:spPr>
        <p:txBody>
          <a:bodyPr/>
          <a:lstStyle/>
          <a:p>
            <a:r>
              <a:rPr lang="en-US" sz="3200" dirty="0" smtClean="0"/>
              <a:t>Consumers Live in a </a:t>
            </a:r>
            <a:br>
              <a:rPr lang="en-US" sz="3200" dirty="0" smtClean="0"/>
            </a:br>
            <a:r>
              <a:rPr lang="en-US" sz="3200" dirty="0" smtClean="0"/>
              <a:t>Multi-Dimensional World…</a:t>
            </a:r>
            <a:br>
              <a:rPr lang="en-US" sz="3200" dirty="0" smtClean="0"/>
            </a:br>
            <a:r>
              <a:rPr lang="en-US" sz="3200" dirty="0" smtClean="0"/>
              <a:t>Like Tinker-Toys</a:t>
            </a:r>
            <a:endParaRPr lang="en-US" sz="3200" dirty="0"/>
          </a:p>
        </p:txBody>
      </p:sp>
    </p:spTree>
    <p:extLst>
      <p:ext uri="{BB962C8B-B14F-4D97-AF65-F5344CB8AC3E}">
        <p14:creationId xmlns:p14="http://schemas.microsoft.com/office/powerpoint/2010/main" val="2776211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41254791"/>
              </p:ext>
            </p:extLst>
          </p:nvPr>
        </p:nvGraphicFramePr>
        <p:xfrm>
          <a:off x="381000" y="14478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981200" y="685800"/>
            <a:ext cx="5332413" cy="838200"/>
          </a:xfrm>
        </p:spPr>
        <p:txBody>
          <a:bodyPr/>
          <a:lstStyle/>
          <a:p>
            <a:r>
              <a:rPr lang="en-US" dirty="0" smtClean="0"/>
              <a:t>What We Teach</a:t>
            </a:r>
            <a:endParaRPr lang="en-US" dirty="0"/>
          </a:p>
        </p:txBody>
      </p:sp>
    </p:spTree>
    <p:extLst>
      <p:ext uri="{BB962C8B-B14F-4D97-AF65-F5344CB8AC3E}">
        <p14:creationId xmlns:p14="http://schemas.microsoft.com/office/powerpoint/2010/main" val="2533386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542213" cy="1295400"/>
          </a:xfrm>
        </p:spPr>
        <p:txBody>
          <a:bodyPr/>
          <a:lstStyle/>
          <a:p>
            <a:r>
              <a:rPr lang="en-US" dirty="0" smtClean="0"/>
              <a:t>Our Present Tools and Techniques Just Don’t Fit….</a:t>
            </a:r>
            <a:br>
              <a:rPr lang="en-US" dirty="0" smtClean="0"/>
            </a:br>
            <a:r>
              <a:rPr lang="en-US" dirty="0" smtClean="0"/>
              <a:t>and Worse, </a:t>
            </a:r>
            <a:br>
              <a:rPr lang="en-US" dirty="0" smtClean="0"/>
            </a:br>
            <a:r>
              <a:rPr lang="en-US" dirty="0" smtClean="0"/>
              <a:t>They Often Don’t Work!</a:t>
            </a:r>
            <a:endParaRPr lang="en-US" dirty="0"/>
          </a:p>
        </p:txBody>
      </p:sp>
    </p:spTree>
    <p:extLst>
      <p:ext uri="{BB962C8B-B14F-4D97-AF65-F5344CB8AC3E}">
        <p14:creationId xmlns:p14="http://schemas.microsoft.com/office/powerpoint/2010/main" val="238063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6874"/>
            <a:ext cx="7542213" cy="2867526"/>
          </a:xfrm>
        </p:spPr>
        <p:txBody>
          <a:bodyPr/>
          <a:lstStyle/>
          <a:p>
            <a:r>
              <a:rPr lang="en-US" dirty="0" smtClean="0"/>
              <a:t>So, </a:t>
            </a:r>
            <a:br>
              <a:rPr lang="en-US" dirty="0" smtClean="0"/>
            </a:br>
            <a:r>
              <a:rPr lang="en-US" dirty="0" smtClean="0"/>
              <a:t>Most Outbound   Communication “Push” Models Are Out of Date and Irrelevant </a:t>
            </a:r>
            <a:endParaRPr lang="en-US" dirty="0"/>
          </a:p>
        </p:txBody>
      </p:sp>
    </p:spTree>
    <p:extLst>
      <p:ext uri="{BB962C8B-B14F-4D97-AF65-F5344CB8AC3E}">
        <p14:creationId xmlns:p14="http://schemas.microsoft.com/office/powerpoint/2010/main" val="3745863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idx="4294967295"/>
          </p:nvPr>
        </p:nvSpPr>
        <p:spPr>
          <a:xfrm>
            <a:off x="304800" y="685800"/>
            <a:ext cx="8643938" cy="1049338"/>
          </a:xfrm>
        </p:spPr>
        <p:txBody>
          <a:bodyPr lIns="91440" tIns="45720" rIns="91440" bIns="45720"/>
          <a:lstStyle/>
          <a:p>
            <a:pPr eaLnBrk="1" hangingPunct="1"/>
            <a:r>
              <a:rPr lang="en-US" sz="2800" dirty="0" smtClean="0"/>
              <a:t>The World Marketers Still Try to Control </a:t>
            </a:r>
          </a:p>
        </p:txBody>
      </p:sp>
      <p:pic>
        <p:nvPicPr>
          <p:cNvPr id="63491" name="Picture 66" descr="j04348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05038"/>
            <a:ext cx="1295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67"/>
          <p:cNvSpPr txBox="1">
            <a:spLocks noChangeArrowheads="1"/>
          </p:cNvSpPr>
          <p:nvPr/>
        </p:nvSpPr>
        <p:spPr bwMode="auto">
          <a:xfrm>
            <a:off x="762000" y="3733800"/>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b="1">
                <a:solidFill>
                  <a:srgbClr val="006699"/>
                </a:solidFill>
              </a:rPr>
              <a:t>Marketer</a:t>
            </a:r>
          </a:p>
        </p:txBody>
      </p:sp>
      <p:sp>
        <p:nvSpPr>
          <p:cNvPr id="63493" name="Text Box 68"/>
          <p:cNvSpPr txBox="1">
            <a:spLocks noChangeArrowheads="1"/>
          </p:cNvSpPr>
          <p:nvPr/>
        </p:nvSpPr>
        <p:spPr bwMode="auto">
          <a:xfrm>
            <a:off x="7239000" y="3592513"/>
            <a:ext cx="186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b="1">
                <a:solidFill>
                  <a:srgbClr val="006699"/>
                </a:solidFill>
              </a:rPr>
              <a:t>Customers/</a:t>
            </a:r>
          </a:p>
          <a:p>
            <a:pPr algn="ctr" eaLnBrk="1" hangingPunct="1"/>
            <a:r>
              <a:rPr lang="en-US" b="1">
                <a:solidFill>
                  <a:srgbClr val="006699"/>
                </a:solidFill>
              </a:rPr>
              <a:t>Prospects</a:t>
            </a:r>
          </a:p>
        </p:txBody>
      </p:sp>
      <p:grpSp>
        <p:nvGrpSpPr>
          <p:cNvPr id="63494" name="Group 69"/>
          <p:cNvGrpSpPr>
            <a:grpSpLocks/>
          </p:cNvGrpSpPr>
          <p:nvPr/>
        </p:nvGrpSpPr>
        <p:grpSpPr bwMode="auto">
          <a:xfrm>
            <a:off x="4178300" y="2119313"/>
            <a:ext cx="2743200" cy="3786187"/>
            <a:chOff x="2735" y="1142"/>
            <a:chExt cx="1729" cy="2199"/>
          </a:xfrm>
        </p:grpSpPr>
        <p:sp>
          <p:nvSpPr>
            <p:cNvPr id="63512" name="Text Box 70"/>
            <p:cNvSpPr txBox="1">
              <a:spLocks noChangeArrowheads="1"/>
            </p:cNvSpPr>
            <p:nvPr/>
          </p:nvSpPr>
          <p:spPr bwMode="auto">
            <a:xfrm>
              <a:off x="2735" y="2726"/>
              <a:ext cx="10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tx2"/>
                  </a:solidFill>
                </a:rPr>
                <a:t>Competitors</a:t>
              </a:r>
            </a:p>
          </p:txBody>
        </p:sp>
        <p:sp>
          <p:nvSpPr>
            <p:cNvPr id="63513" name="Line 71"/>
            <p:cNvSpPr>
              <a:spLocks noChangeShapeType="1"/>
            </p:cNvSpPr>
            <p:nvPr/>
          </p:nvSpPr>
          <p:spPr bwMode="auto">
            <a:xfrm flipV="1">
              <a:off x="3792" y="2592"/>
              <a:ext cx="432" cy="28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4" name="Text Box 72"/>
            <p:cNvSpPr txBox="1">
              <a:spLocks noChangeArrowheads="1"/>
            </p:cNvSpPr>
            <p:nvPr/>
          </p:nvSpPr>
          <p:spPr bwMode="auto">
            <a:xfrm>
              <a:off x="3022" y="3110"/>
              <a:ext cx="10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tx2"/>
                  </a:solidFill>
                </a:rPr>
                <a:t>Competitors</a:t>
              </a:r>
            </a:p>
          </p:txBody>
        </p:sp>
        <p:sp>
          <p:nvSpPr>
            <p:cNvPr id="63515" name="Line 73"/>
            <p:cNvSpPr>
              <a:spLocks noChangeShapeType="1"/>
            </p:cNvSpPr>
            <p:nvPr/>
          </p:nvSpPr>
          <p:spPr bwMode="auto">
            <a:xfrm flipV="1">
              <a:off x="4032" y="2832"/>
              <a:ext cx="432" cy="336"/>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6" name="Text Box 74"/>
            <p:cNvSpPr txBox="1">
              <a:spLocks noChangeArrowheads="1"/>
            </p:cNvSpPr>
            <p:nvPr/>
          </p:nvSpPr>
          <p:spPr bwMode="auto">
            <a:xfrm>
              <a:off x="3006" y="1142"/>
              <a:ext cx="11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tx2"/>
                  </a:solidFill>
                </a:rPr>
                <a:t>Competitors   </a:t>
              </a:r>
            </a:p>
          </p:txBody>
        </p:sp>
        <p:sp>
          <p:nvSpPr>
            <p:cNvPr id="63517" name="Text Box 75"/>
            <p:cNvSpPr txBox="1">
              <a:spLocks noChangeArrowheads="1"/>
            </p:cNvSpPr>
            <p:nvPr/>
          </p:nvSpPr>
          <p:spPr bwMode="auto">
            <a:xfrm>
              <a:off x="2830" y="1478"/>
              <a:ext cx="105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tx2"/>
                  </a:solidFill>
                </a:rPr>
                <a:t>Competitors</a:t>
              </a:r>
            </a:p>
          </p:txBody>
        </p:sp>
        <p:sp>
          <p:nvSpPr>
            <p:cNvPr id="63518" name="Line 76"/>
            <p:cNvSpPr>
              <a:spLocks noChangeShapeType="1"/>
            </p:cNvSpPr>
            <p:nvPr/>
          </p:nvSpPr>
          <p:spPr bwMode="auto">
            <a:xfrm>
              <a:off x="3984" y="1344"/>
              <a:ext cx="432" cy="28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9" name="Line 77"/>
            <p:cNvSpPr>
              <a:spLocks noChangeShapeType="1"/>
            </p:cNvSpPr>
            <p:nvPr/>
          </p:nvSpPr>
          <p:spPr bwMode="auto">
            <a:xfrm>
              <a:off x="3888" y="1632"/>
              <a:ext cx="432" cy="288"/>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3495" name="Text Box 78"/>
          <p:cNvSpPr txBox="1">
            <a:spLocks noChangeArrowheads="1"/>
          </p:cNvSpPr>
          <p:nvPr/>
        </p:nvSpPr>
        <p:spPr bwMode="auto">
          <a:xfrm>
            <a:off x="2711450" y="4352925"/>
            <a:ext cx="299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b="1">
                <a:solidFill>
                  <a:srgbClr val="4D4D4D"/>
                </a:solidFill>
              </a:rPr>
              <a:t>Messages and Incentives </a:t>
            </a:r>
          </a:p>
        </p:txBody>
      </p:sp>
      <p:sp>
        <p:nvSpPr>
          <p:cNvPr id="63496" name="Text Box 79"/>
          <p:cNvSpPr txBox="1">
            <a:spLocks noChangeArrowheads="1"/>
          </p:cNvSpPr>
          <p:nvPr/>
        </p:nvSpPr>
        <p:spPr bwMode="auto">
          <a:xfrm>
            <a:off x="2838450" y="3438525"/>
            <a:ext cx="264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1800" b="1">
                <a:solidFill>
                  <a:srgbClr val="4D4D4D"/>
                </a:solidFill>
              </a:rPr>
              <a:t>Products and Services</a:t>
            </a:r>
          </a:p>
        </p:txBody>
      </p:sp>
      <p:sp>
        <p:nvSpPr>
          <p:cNvPr id="63497" name="Line 80"/>
          <p:cNvSpPr>
            <a:spLocks noChangeShapeType="1"/>
          </p:cNvSpPr>
          <p:nvPr/>
        </p:nvSpPr>
        <p:spPr bwMode="auto">
          <a:xfrm flipV="1">
            <a:off x="8001000" y="1914525"/>
            <a:ext cx="3175" cy="1433513"/>
          </a:xfrm>
          <a:prstGeom prst="line">
            <a:avLst/>
          </a:prstGeom>
          <a:noFill/>
          <a:ln w="88900">
            <a:solidFill>
              <a:schemeClr val="bg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498" name="Line 81"/>
          <p:cNvSpPr>
            <a:spLocks noChangeShapeType="1"/>
          </p:cNvSpPr>
          <p:nvPr/>
        </p:nvSpPr>
        <p:spPr bwMode="auto">
          <a:xfrm flipH="1" flipV="1">
            <a:off x="8001000" y="4795838"/>
            <a:ext cx="3175" cy="1157287"/>
          </a:xfrm>
          <a:prstGeom prst="line">
            <a:avLst/>
          </a:prstGeom>
          <a:noFill/>
          <a:ln w="88900">
            <a:solidFill>
              <a:schemeClr val="bg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499" name="Line 82"/>
          <p:cNvSpPr>
            <a:spLocks noChangeShapeType="1"/>
          </p:cNvSpPr>
          <p:nvPr/>
        </p:nvSpPr>
        <p:spPr bwMode="auto">
          <a:xfrm flipV="1">
            <a:off x="1676400" y="5953125"/>
            <a:ext cx="6327775" cy="0"/>
          </a:xfrm>
          <a:prstGeom prst="line">
            <a:avLst/>
          </a:prstGeom>
          <a:noFill/>
          <a:ln w="88900">
            <a:solidFill>
              <a:schemeClr val="bg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00" name="Line 83"/>
          <p:cNvSpPr>
            <a:spLocks noChangeShapeType="1"/>
          </p:cNvSpPr>
          <p:nvPr/>
        </p:nvSpPr>
        <p:spPr bwMode="auto">
          <a:xfrm flipV="1">
            <a:off x="1676400" y="1990725"/>
            <a:ext cx="6327775" cy="0"/>
          </a:xfrm>
          <a:prstGeom prst="line">
            <a:avLst/>
          </a:prstGeom>
          <a:noFill/>
          <a:ln w="88900">
            <a:solidFill>
              <a:schemeClr val="bg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01" name="Line 84"/>
          <p:cNvSpPr>
            <a:spLocks noChangeShapeType="1"/>
          </p:cNvSpPr>
          <p:nvPr/>
        </p:nvSpPr>
        <p:spPr bwMode="auto">
          <a:xfrm flipV="1">
            <a:off x="1676400" y="4414838"/>
            <a:ext cx="0" cy="1538287"/>
          </a:xfrm>
          <a:prstGeom prst="line">
            <a:avLst/>
          </a:prstGeom>
          <a:noFill/>
          <a:ln w="88900">
            <a:solidFill>
              <a:schemeClr val="bg2"/>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02" name="Line 85"/>
          <p:cNvSpPr>
            <a:spLocks noChangeShapeType="1"/>
          </p:cNvSpPr>
          <p:nvPr/>
        </p:nvSpPr>
        <p:spPr bwMode="auto">
          <a:xfrm flipV="1">
            <a:off x="1676400" y="1990725"/>
            <a:ext cx="0" cy="1585913"/>
          </a:xfrm>
          <a:prstGeom prst="line">
            <a:avLst/>
          </a:prstGeom>
          <a:noFill/>
          <a:ln w="88900">
            <a:solidFill>
              <a:schemeClr val="bg2"/>
            </a:solidFill>
            <a:prstDash val="sysDot"/>
            <a:round/>
            <a:headEnd type="triangle" w="med" len="me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03" name="Text Box 86"/>
          <p:cNvSpPr txBox="1">
            <a:spLocks noChangeArrowheads="1"/>
          </p:cNvSpPr>
          <p:nvPr/>
        </p:nvSpPr>
        <p:spPr bwMode="auto">
          <a:xfrm>
            <a:off x="2043113" y="5964238"/>
            <a:ext cx="539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rgbClr val="336600"/>
                </a:solidFill>
              </a:rPr>
              <a:t>Word-of-Mouth   	New Forms of Media</a:t>
            </a:r>
          </a:p>
        </p:txBody>
      </p:sp>
      <p:sp>
        <p:nvSpPr>
          <p:cNvPr id="63504" name="Text Box 87"/>
          <p:cNvSpPr txBox="1">
            <a:spLocks noChangeArrowheads="1"/>
          </p:cNvSpPr>
          <p:nvPr/>
        </p:nvSpPr>
        <p:spPr bwMode="auto">
          <a:xfrm>
            <a:off x="3854450" y="1533525"/>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rgbClr val="336600"/>
                </a:solidFill>
              </a:rPr>
              <a:t>Web Search</a:t>
            </a:r>
          </a:p>
        </p:txBody>
      </p:sp>
      <p:sp>
        <p:nvSpPr>
          <p:cNvPr id="63505" name="Line 88"/>
          <p:cNvSpPr>
            <a:spLocks noChangeShapeType="1"/>
          </p:cNvSpPr>
          <p:nvPr/>
        </p:nvSpPr>
        <p:spPr bwMode="auto">
          <a:xfrm flipH="1">
            <a:off x="898525" y="2025650"/>
            <a:ext cx="742950" cy="487363"/>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6" name="Line 89"/>
          <p:cNvSpPr>
            <a:spLocks noChangeShapeType="1"/>
          </p:cNvSpPr>
          <p:nvPr/>
        </p:nvSpPr>
        <p:spPr bwMode="auto">
          <a:xfrm flipH="1" flipV="1">
            <a:off x="935038" y="5500688"/>
            <a:ext cx="723900" cy="415925"/>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Text Box 90"/>
          <p:cNvSpPr txBox="1">
            <a:spLocks noChangeArrowheads="1"/>
          </p:cNvSpPr>
          <p:nvPr/>
        </p:nvSpPr>
        <p:spPr bwMode="auto">
          <a:xfrm rot="-5400000">
            <a:off x="-1669257" y="3640932"/>
            <a:ext cx="4767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600" b="1">
                <a:solidFill>
                  <a:srgbClr val="336600"/>
                </a:solidFill>
              </a:rPr>
              <a:t>Employees/Recommenders/Friends/Influencers</a:t>
            </a:r>
          </a:p>
        </p:txBody>
      </p:sp>
      <p:sp>
        <p:nvSpPr>
          <p:cNvPr id="63508" name="Line 91"/>
          <p:cNvSpPr>
            <a:spLocks noChangeShapeType="1"/>
          </p:cNvSpPr>
          <p:nvPr/>
        </p:nvSpPr>
        <p:spPr bwMode="auto">
          <a:xfrm flipH="1">
            <a:off x="919163" y="4338638"/>
            <a:ext cx="528637" cy="849312"/>
          </a:xfrm>
          <a:prstGeom prst="line">
            <a:avLst/>
          </a:prstGeom>
          <a:noFill/>
          <a:ln w="38100">
            <a:solidFill>
              <a:schemeClr val="bg2"/>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09" name="Line 92"/>
          <p:cNvSpPr>
            <a:spLocks noChangeShapeType="1"/>
          </p:cNvSpPr>
          <p:nvPr/>
        </p:nvSpPr>
        <p:spPr bwMode="auto">
          <a:xfrm flipH="1" flipV="1">
            <a:off x="919163" y="2597150"/>
            <a:ext cx="528637" cy="903288"/>
          </a:xfrm>
          <a:prstGeom prst="line">
            <a:avLst/>
          </a:prstGeom>
          <a:noFill/>
          <a:ln w="38100">
            <a:solidFill>
              <a:schemeClr val="bg2"/>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63510" name="Text Box 93"/>
          <p:cNvSpPr txBox="1">
            <a:spLocks noChangeArrowheads="1"/>
          </p:cNvSpPr>
          <p:nvPr/>
        </p:nvSpPr>
        <p:spPr bwMode="auto">
          <a:xfrm>
            <a:off x="2260600" y="2970213"/>
            <a:ext cx="3832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lIns="91426" tIns="45714" rIns="91426" bIns="4571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rgbClr val="CC0066"/>
                </a:solidFill>
              </a:rPr>
              <a:t>Agency</a:t>
            </a:r>
            <a:r>
              <a:rPr lang="en-US" sz="2000" b="1">
                <a:solidFill>
                  <a:srgbClr val="CC0066"/>
                </a:solidFill>
              </a:rPr>
              <a:t> </a:t>
            </a:r>
            <a:r>
              <a:rPr lang="en-US" sz="1600" b="1">
                <a:solidFill>
                  <a:srgbClr val="CC0066"/>
                </a:solidFill>
                <a:sym typeface="Wingdings" pitchFamily="2" charset="2"/>
              </a:rPr>
              <a:t></a:t>
            </a:r>
            <a:r>
              <a:rPr lang="en-US" sz="2800" b="1">
                <a:solidFill>
                  <a:srgbClr val="CC0066"/>
                </a:solidFill>
              </a:rPr>
              <a:t> </a:t>
            </a:r>
            <a:r>
              <a:rPr lang="en-US" sz="1800" b="1">
                <a:solidFill>
                  <a:srgbClr val="CC0066"/>
                </a:solidFill>
              </a:rPr>
              <a:t>Media </a:t>
            </a:r>
            <a:r>
              <a:rPr lang="en-US" sz="2000" b="1">
                <a:solidFill>
                  <a:srgbClr val="CC0066"/>
                </a:solidFill>
                <a:sym typeface="Wingdings" pitchFamily="2" charset="2"/>
              </a:rPr>
              <a:t> Sales Force</a:t>
            </a:r>
          </a:p>
        </p:txBody>
      </p:sp>
      <p:pic>
        <p:nvPicPr>
          <p:cNvPr id="63511" name="Picture 94" descr="PPP_CARRO_CLP_Arrow_Rt_Teal"/>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3744913"/>
            <a:ext cx="5073650" cy="593725"/>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542213" cy="1295400"/>
          </a:xfrm>
        </p:spPr>
        <p:txBody>
          <a:bodyPr/>
          <a:lstStyle/>
          <a:p>
            <a:r>
              <a:rPr lang="en-US" dirty="0" smtClean="0"/>
              <a:t>Ignoring Consumer Demand for “Real-Time” Responses </a:t>
            </a:r>
            <a:endParaRPr lang="en-US" dirty="0"/>
          </a:p>
        </p:txBody>
      </p:sp>
    </p:spTree>
    <p:extLst>
      <p:ext uri="{BB962C8B-B14F-4D97-AF65-F5344CB8AC3E}">
        <p14:creationId xmlns:p14="http://schemas.microsoft.com/office/powerpoint/2010/main" val="1556827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542213" cy="1295400"/>
          </a:xfrm>
        </p:spPr>
        <p:txBody>
          <a:bodyPr/>
          <a:lstStyle/>
          <a:p>
            <a:r>
              <a:rPr lang="en-US" dirty="0" smtClean="0"/>
              <a:t>What to Do?</a:t>
            </a:r>
            <a:endParaRPr lang="en-US" dirty="0"/>
          </a:p>
        </p:txBody>
      </p:sp>
    </p:spTree>
    <p:extLst>
      <p:ext uri="{BB962C8B-B14F-4D97-AF65-F5344CB8AC3E}">
        <p14:creationId xmlns:p14="http://schemas.microsoft.com/office/powerpoint/2010/main" val="1386798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542213" cy="1295400"/>
          </a:xfrm>
        </p:spPr>
        <p:txBody>
          <a:bodyPr/>
          <a:lstStyle/>
          <a:p>
            <a:r>
              <a:rPr lang="en-US" dirty="0" smtClean="0"/>
              <a:t>Discussion/Conversation </a:t>
            </a:r>
            <a:endParaRPr lang="en-US" dirty="0"/>
          </a:p>
        </p:txBody>
      </p:sp>
    </p:spTree>
    <p:extLst>
      <p:ext uri="{BB962C8B-B14F-4D97-AF65-F5344CB8AC3E}">
        <p14:creationId xmlns:p14="http://schemas.microsoft.com/office/powerpoint/2010/main" val="889796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542213" cy="1295400"/>
          </a:xfrm>
        </p:spPr>
        <p:txBody>
          <a:bodyPr/>
          <a:lstStyle/>
          <a:p>
            <a:r>
              <a:rPr lang="en-US" dirty="0" smtClean="0"/>
              <a:t>What’s Needed?</a:t>
            </a:r>
            <a:endParaRPr lang="en-US" dirty="0"/>
          </a:p>
        </p:txBody>
      </p:sp>
    </p:spTree>
    <p:extLst>
      <p:ext uri="{BB962C8B-B14F-4D97-AF65-F5344CB8AC3E}">
        <p14:creationId xmlns:p14="http://schemas.microsoft.com/office/powerpoint/2010/main" val="40344763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542213" cy="1295400"/>
          </a:xfrm>
        </p:spPr>
        <p:txBody>
          <a:bodyPr/>
          <a:lstStyle/>
          <a:p>
            <a:r>
              <a:rPr lang="en-US" dirty="0" smtClean="0"/>
              <a:t>1. New Business Models </a:t>
            </a:r>
            <a:endParaRPr lang="en-US" dirty="0"/>
          </a:p>
        </p:txBody>
      </p:sp>
    </p:spTree>
    <p:extLst>
      <p:ext uri="{BB962C8B-B14F-4D97-AF65-F5344CB8AC3E}">
        <p14:creationId xmlns:p14="http://schemas.microsoft.com/office/powerpoint/2010/main" val="3644150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
          <p:cNvSpPr>
            <a:spLocks noGrp="1" noChangeArrowheads="1"/>
          </p:cNvSpPr>
          <p:nvPr>
            <p:ph type="title"/>
          </p:nvPr>
        </p:nvSpPr>
        <p:spPr>
          <a:xfrm>
            <a:off x="838200" y="762000"/>
            <a:ext cx="7542213" cy="1114301"/>
          </a:xfrm>
        </p:spPr>
        <p:txBody>
          <a:bodyPr lIns="91440" tIns="45720" rIns="91440" bIns="45720"/>
          <a:lstStyle/>
          <a:p>
            <a:pPr eaLnBrk="1" hangingPunct="1"/>
            <a:r>
              <a:rPr lang="en-US" dirty="0" smtClean="0"/>
              <a:t>Traditional 4Ps </a:t>
            </a:r>
            <a:br>
              <a:rPr lang="en-US" dirty="0" smtClean="0"/>
            </a:br>
            <a:r>
              <a:rPr lang="en-US" dirty="0" smtClean="0"/>
              <a:t>Supply-Chain Model </a:t>
            </a:r>
          </a:p>
        </p:txBody>
      </p:sp>
      <p:sp>
        <p:nvSpPr>
          <p:cNvPr id="90115" name="Text Box 30"/>
          <p:cNvSpPr txBox="1">
            <a:spLocks noChangeArrowheads="1"/>
          </p:cNvSpPr>
          <p:nvPr/>
        </p:nvSpPr>
        <p:spPr bwMode="auto">
          <a:xfrm>
            <a:off x="5499100" y="6324600"/>
            <a:ext cx="3370263" cy="4572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b="1">
                <a:solidFill>
                  <a:schemeClr val="tx2"/>
                </a:solidFill>
              </a:rPr>
              <a:t>Customers/End Users</a:t>
            </a:r>
          </a:p>
        </p:txBody>
      </p:sp>
      <p:pic>
        <p:nvPicPr>
          <p:cNvPr id="90116" name="Picture 32" descr="j0400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87875"/>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Line 28"/>
          <p:cNvSpPr>
            <a:spLocks noChangeShapeType="1"/>
          </p:cNvSpPr>
          <p:nvPr/>
        </p:nvSpPr>
        <p:spPr bwMode="auto">
          <a:xfrm>
            <a:off x="7570788" y="2301875"/>
            <a:ext cx="0" cy="2089150"/>
          </a:xfrm>
          <a:prstGeom prst="line">
            <a:avLst/>
          </a:prstGeom>
          <a:noFill/>
          <a:ln w="76200">
            <a:solidFill>
              <a:srgbClr val="4D4D4D"/>
            </a:solidFill>
            <a:prstDash val="sysDot"/>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55298" name="Line 2"/>
          <p:cNvSpPr>
            <a:spLocks noChangeShapeType="1"/>
          </p:cNvSpPr>
          <p:nvPr/>
        </p:nvSpPr>
        <p:spPr bwMode="auto">
          <a:xfrm>
            <a:off x="6938963" y="2397125"/>
            <a:ext cx="0" cy="906463"/>
          </a:xfrm>
          <a:prstGeom prst="line">
            <a:avLst/>
          </a:prstGeom>
          <a:noFill/>
          <a:ln w="76200">
            <a:solidFill>
              <a:schemeClr val="tx1">
                <a:lumMod val="50000"/>
                <a:lumOff val="50000"/>
              </a:schemeClr>
            </a:solidFill>
            <a:prstDash val="sysDot"/>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299" name="Line 3"/>
          <p:cNvSpPr>
            <a:spLocks noChangeShapeType="1"/>
          </p:cNvSpPr>
          <p:nvPr/>
        </p:nvSpPr>
        <p:spPr bwMode="auto">
          <a:xfrm>
            <a:off x="5818188" y="2608263"/>
            <a:ext cx="981075"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00" name="Freeform 4"/>
          <p:cNvSpPr>
            <a:spLocks/>
          </p:cNvSpPr>
          <p:nvPr/>
        </p:nvSpPr>
        <p:spPr bwMode="auto">
          <a:xfrm>
            <a:off x="4552950" y="3013075"/>
            <a:ext cx="677863" cy="547688"/>
          </a:xfrm>
          <a:custGeom>
            <a:avLst/>
            <a:gdLst/>
            <a:ahLst/>
            <a:cxnLst>
              <a:cxn ang="0">
                <a:pos x="0" y="336"/>
              </a:cxn>
              <a:cxn ang="0">
                <a:pos x="216" y="336"/>
              </a:cxn>
              <a:cxn ang="0">
                <a:pos x="468" y="324"/>
              </a:cxn>
              <a:cxn ang="0">
                <a:pos x="468" y="0"/>
              </a:cxn>
            </a:cxnLst>
            <a:rect l="0" t="0" r="r" b="b"/>
            <a:pathLst>
              <a:path w="468" h="336">
                <a:moveTo>
                  <a:pt x="0" y="336"/>
                </a:moveTo>
                <a:lnTo>
                  <a:pt x="216" y="336"/>
                </a:lnTo>
                <a:lnTo>
                  <a:pt x="468" y="324"/>
                </a:lnTo>
                <a:lnTo>
                  <a:pt x="468" y="0"/>
                </a:lnTo>
              </a:path>
            </a:pathLst>
          </a:custGeom>
          <a:noFill/>
          <a:ln w="76200" cap="flat" cmpd="sng">
            <a:solidFill>
              <a:schemeClr val="tx1">
                <a:lumMod val="50000"/>
                <a:lumOff val="50000"/>
              </a:schemeClr>
            </a:solidFill>
            <a:prstDash val="solid"/>
            <a:round/>
            <a:headEnd type="none" w="med" len="me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01" name="Line 5"/>
          <p:cNvSpPr>
            <a:spLocks noChangeShapeType="1"/>
          </p:cNvSpPr>
          <p:nvPr/>
        </p:nvSpPr>
        <p:spPr bwMode="auto">
          <a:xfrm>
            <a:off x="1401763" y="5286375"/>
            <a:ext cx="490537"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02" name="Line 6"/>
          <p:cNvSpPr>
            <a:spLocks noChangeShapeType="1"/>
          </p:cNvSpPr>
          <p:nvPr/>
        </p:nvSpPr>
        <p:spPr bwMode="auto">
          <a:xfrm>
            <a:off x="1436688" y="4495800"/>
            <a:ext cx="490537"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03" name="Line 7"/>
          <p:cNvSpPr>
            <a:spLocks noChangeShapeType="1"/>
          </p:cNvSpPr>
          <p:nvPr/>
        </p:nvSpPr>
        <p:spPr bwMode="auto">
          <a:xfrm>
            <a:off x="1436688" y="3708400"/>
            <a:ext cx="490537"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04" name="Line 8"/>
          <p:cNvSpPr>
            <a:spLocks noChangeShapeType="1"/>
          </p:cNvSpPr>
          <p:nvPr/>
        </p:nvSpPr>
        <p:spPr bwMode="auto">
          <a:xfrm>
            <a:off x="1436688" y="3036888"/>
            <a:ext cx="490537"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38924" name="Rectangle 10"/>
          <p:cNvSpPr>
            <a:spLocks noChangeArrowheads="1"/>
          </p:cNvSpPr>
          <p:nvPr/>
        </p:nvSpPr>
        <p:spPr bwMode="auto">
          <a:xfrm>
            <a:off x="1191331" y="2643555"/>
            <a:ext cx="316394" cy="749758"/>
          </a:xfrm>
          <a:prstGeom prst="rect">
            <a:avLst/>
          </a:prstGeom>
          <a:solidFill>
            <a:srgbClr val="33CC33"/>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8925" name="Rectangle 11"/>
          <p:cNvSpPr>
            <a:spLocks noChangeArrowheads="1"/>
          </p:cNvSpPr>
          <p:nvPr/>
        </p:nvSpPr>
        <p:spPr bwMode="auto">
          <a:xfrm>
            <a:off x="1191331" y="3391366"/>
            <a:ext cx="316394" cy="749758"/>
          </a:xfrm>
          <a:prstGeom prst="rect">
            <a:avLst/>
          </a:prstGeom>
          <a:solidFill>
            <a:srgbClr val="00A29E"/>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8926" name="Rectangle 12"/>
          <p:cNvSpPr>
            <a:spLocks noChangeArrowheads="1"/>
          </p:cNvSpPr>
          <p:nvPr/>
        </p:nvSpPr>
        <p:spPr bwMode="auto">
          <a:xfrm>
            <a:off x="1191331" y="4139177"/>
            <a:ext cx="316394" cy="749758"/>
          </a:xfrm>
          <a:prstGeom prst="rect">
            <a:avLst/>
          </a:prstGeom>
          <a:solidFill>
            <a:srgbClr val="7400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8927" name="Rectangle 13"/>
          <p:cNvSpPr>
            <a:spLocks noChangeArrowheads="1"/>
          </p:cNvSpPr>
          <p:nvPr/>
        </p:nvSpPr>
        <p:spPr bwMode="auto">
          <a:xfrm>
            <a:off x="1191331" y="4889179"/>
            <a:ext cx="316394" cy="749401"/>
          </a:xfrm>
          <a:prstGeom prst="rect">
            <a:avLst/>
          </a:prstGeom>
          <a:solidFill>
            <a:srgbClr val="CC00FF"/>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8928" name="Rectangle 14"/>
          <p:cNvSpPr>
            <a:spLocks noChangeArrowheads="1"/>
          </p:cNvSpPr>
          <p:nvPr/>
        </p:nvSpPr>
        <p:spPr bwMode="auto">
          <a:xfrm>
            <a:off x="738075" y="2643549"/>
            <a:ext cx="456560" cy="3003606"/>
          </a:xfrm>
          <a:prstGeom prst="rect">
            <a:avLst/>
          </a:prstGeom>
          <a:solidFill>
            <a:srgbClr val="CC66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en-US" sz="1400" b="1">
              <a:latin typeface="Calibri" pitchFamily="34" charset="0"/>
              <a:cs typeface="Arial" pitchFamily="34" charset="0"/>
            </a:endParaRPr>
          </a:p>
        </p:txBody>
      </p:sp>
      <p:sp>
        <p:nvSpPr>
          <p:cNvPr id="38929" name="Text Box 15"/>
          <p:cNvSpPr txBox="1">
            <a:spLocks noChangeArrowheads="1"/>
          </p:cNvSpPr>
          <p:nvPr/>
        </p:nvSpPr>
        <p:spPr bwMode="auto">
          <a:xfrm rot="16200000">
            <a:off x="4762" y="3933826"/>
            <a:ext cx="1882775" cy="457200"/>
          </a:xfrm>
          <a:prstGeom prst="rect">
            <a:avLst/>
          </a:prstGeom>
          <a:noFill/>
          <a:ln w="88900">
            <a:noFill/>
            <a:prstDash val="sysDot"/>
            <a:miter lim="800000"/>
            <a:headEnd/>
            <a:tailEnd/>
          </a:ln>
        </p:spPr>
        <p:txBody>
          <a:bodyPr>
            <a:spAutoFit/>
          </a:bodyPr>
          <a:lstStyle/>
          <a:p>
            <a:pPr algn="ctr" eaLnBrk="1" hangingPunct="1">
              <a:defRPr/>
            </a:pPr>
            <a:r>
              <a:rPr lang="en-US" b="1" dirty="0">
                <a:solidFill>
                  <a:schemeClr val="bg1">
                    <a:lumMod val="95000"/>
                  </a:schemeClr>
                </a:solidFill>
                <a:latin typeface="Calibri" pitchFamily="34" charset="0"/>
                <a:cs typeface="Arial" pitchFamily="34" charset="0"/>
              </a:rPr>
              <a:t>Suppliers</a:t>
            </a:r>
          </a:p>
        </p:txBody>
      </p:sp>
      <p:sp>
        <p:nvSpPr>
          <p:cNvPr id="55312" name="Rectangle 16"/>
          <p:cNvSpPr>
            <a:spLocks noChangeArrowheads="1"/>
          </p:cNvSpPr>
          <p:nvPr/>
        </p:nvSpPr>
        <p:spPr bwMode="auto">
          <a:xfrm>
            <a:off x="1923153" y="2577288"/>
            <a:ext cx="1048302" cy="3547244"/>
          </a:xfrm>
          <a:prstGeom prst="rect">
            <a:avLst/>
          </a:prstGeom>
          <a:solidFill>
            <a:srgbClr val="8E0000"/>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55313" name="Rectangle 17"/>
          <p:cNvSpPr>
            <a:spLocks noChangeArrowheads="1"/>
          </p:cNvSpPr>
          <p:nvPr/>
        </p:nvSpPr>
        <p:spPr bwMode="auto">
          <a:xfrm>
            <a:off x="2904911" y="2577288"/>
            <a:ext cx="983238" cy="3547244"/>
          </a:xfrm>
          <a:prstGeom prst="rect">
            <a:avLst/>
          </a:prstGeom>
          <a:solidFill>
            <a:srgbClr val="9900CC"/>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55314" name="Rectangle 18"/>
          <p:cNvSpPr>
            <a:spLocks noChangeArrowheads="1"/>
          </p:cNvSpPr>
          <p:nvPr/>
        </p:nvSpPr>
        <p:spPr bwMode="auto">
          <a:xfrm>
            <a:off x="3829909" y="2577288"/>
            <a:ext cx="1028301" cy="3547244"/>
          </a:xfrm>
          <a:prstGeom prst="rect">
            <a:avLst/>
          </a:prstGeom>
          <a:solidFill>
            <a:srgbClr val="D68F00"/>
          </a:solidFill>
          <a:ln w="63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90150" name="Text Box 19"/>
          <p:cNvSpPr txBox="1">
            <a:spLocks noChangeArrowheads="1"/>
          </p:cNvSpPr>
          <p:nvPr/>
        </p:nvSpPr>
        <p:spPr bwMode="auto">
          <a:xfrm rot="-5400000">
            <a:off x="1586707" y="3920331"/>
            <a:ext cx="158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bg1"/>
                </a:solidFill>
                <a:latin typeface="Calibri" pitchFamily="34" charset="0"/>
                <a:cs typeface="Arial" pitchFamily="34" charset="0"/>
              </a:rPr>
              <a:t>Raw material</a:t>
            </a:r>
          </a:p>
        </p:txBody>
      </p:sp>
      <p:sp>
        <p:nvSpPr>
          <p:cNvPr id="90151" name="Text Box 20"/>
          <p:cNvSpPr txBox="1">
            <a:spLocks noChangeArrowheads="1"/>
          </p:cNvSpPr>
          <p:nvPr/>
        </p:nvSpPr>
        <p:spPr bwMode="auto">
          <a:xfrm rot="-5400000">
            <a:off x="2150270" y="3694906"/>
            <a:ext cx="23987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800"/>
              </a:lnSpc>
            </a:pPr>
            <a:r>
              <a:rPr lang="en-US" sz="1800" b="1">
                <a:solidFill>
                  <a:schemeClr val="bg1"/>
                </a:solidFill>
                <a:latin typeface="Calibri" pitchFamily="34" charset="0"/>
                <a:cs typeface="Arial" pitchFamily="34" charset="0"/>
              </a:rPr>
              <a:t>Assembly</a:t>
            </a:r>
          </a:p>
          <a:p>
            <a:pPr algn="ctr" eaLnBrk="1" hangingPunct="1">
              <a:lnSpc>
                <a:spcPts val="1800"/>
              </a:lnSpc>
            </a:pPr>
            <a:r>
              <a:rPr lang="en-US" sz="1800" b="1">
                <a:solidFill>
                  <a:schemeClr val="bg1"/>
                </a:solidFill>
                <a:latin typeface="Calibri" pitchFamily="34" charset="0"/>
                <a:cs typeface="Arial" pitchFamily="34" charset="0"/>
              </a:rPr>
              <a:t>Batch/line/Continuous </a:t>
            </a:r>
          </a:p>
          <a:p>
            <a:pPr algn="ctr" eaLnBrk="1" hangingPunct="1">
              <a:lnSpc>
                <a:spcPts val="1800"/>
              </a:lnSpc>
            </a:pPr>
            <a:r>
              <a:rPr lang="en-US" sz="1800" b="1">
                <a:solidFill>
                  <a:schemeClr val="bg1"/>
                </a:solidFill>
                <a:latin typeface="Calibri" pitchFamily="34" charset="0"/>
                <a:cs typeface="Arial" pitchFamily="34" charset="0"/>
              </a:rPr>
              <a:t>process</a:t>
            </a:r>
          </a:p>
        </p:txBody>
      </p:sp>
      <p:sp>
        <p:nvSpPr>
          <p:cNvPr id="90152" name="Text Box 21"/>
          <p:cNvSpPr txBox="1">
            <a:spLocks noChangeArrowheads="1"/>
          </p:cNvSpPr>
          <p:nvPr/>
        </p:nvSpPr>
        <p:spPr bwMode="auto">
          <a:xfrm rot="-5400000">
            <a:off x="3351213" y="4041775"/>
            <a:ext cx="1797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bg1"/>
                </a:solidFill>
                <a:latin typeface="Calibri" pitchFamily="34" charset="0"/>
                <a:cs typeface="Arial" pitchFamily="34" charset="0"/>
              </a:rPr>
              <a:t>Final Packaging</a:t>
            </a:r>
          </a:p>
        </p:txBody>
      </p:sp>
      <p:sp>
        <p:nvSpPr>
          <p:cNvPr id="55318" name="Rectangle 22"/>
          <p:cNvSpPr>
            <a:spLocks noChangeArrowheads="1"/>
          </p:cNvSpPr>
          <p:nvPr/>
        </p:nvSpPr>
        <p:spPr bwMode="auto">
          <a:xfrm>
            <a:off x="1923161" y="5535441"/>
            <a:ext cx="2946743" cy="661548"/>
          </a:xfrm>
          <a:prstGeom prst="rect">
            <a:avLst/>
          </a:prstGeom>
          <a:solidFill>
            <a:schemeClr val="tx2"/>
          </a:solidFill>
          <a:ln w="2857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90156" name="Text Box 23"/>
          <p:cNvSpPr txBox="1">
            <a:spLocks noChangeArrowheads="1"/>
          </p:cNvSpPr>
          <p:nvPr/>
        </p:nvSpPr>
        <p:spPr bwMode="auto">
          <a:xfrm>
            <a:off x="2493963" y="5535613"/>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b="1">
                <a:solidFill>
                  <a:schemeClr val="bg1"/>
                </a:solidFill>
                <a:latin typeface="Calibri" pitchFamily="34" charset="0"/>
                <a:cs typeface="Arial" pitchFamily="34" charset="0"/>
              </a:rPr>
              <a:t>Manufacturer</a:t>
            </a:r>
          </a:p>
        </p:txBody>
      </p:sp>
      <p:sp>
        <p:nvSpPr>
          <p:cNvPr id="55320" name="Rectangle 24"/>
          <p:cNvSpPr>
            <a:spLocks noChangeArrowheads="1"/>
          </p:cNvSpPr>
          <p:nvPr/>
        </p:nvSpPr>
        <p:spPr bwMode="auto">
          <a:xfrm>
            <a:off x="5009056" y="2181101"/>
            <a:ext cx="1368360" cy="829629"/>
          </a:xfrm>
          <a:prstGeom prst="rect">
            <a:avLst/>
          </a:prstGeom>
          <a:solidFill>
            <a:srgbClr val="80800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en-US" sz="1800" b="1" dirty="0">
                <a:solidFill>
                  <a:schemeClr val="bg1"/>
                </a:solidFill>
                <a:latin typeface="Calibri" pitchFamily="34" charset="0"/>
                <a:cs typeface="Arial" pitchFamily="34" charset="0"/>
              </a:rPr>
              <a:t>Distributors</a:t>
            </a:r>
          </a:p>
        </p:txBody>
      </p:sp>
      <p:sp>
        <p:nvSpPr>
          <p:cNvPr id="55321" name="Rectangle 25"/>
          <p:cNvSpPr>
            <a:spLocks noChangeArrowheads="1"/>
          </p:cNvSpPr>
          <p:nvPr/>
        </p:nvSpPr>
        <p:spPr bwMode="auto">
          <a:xfrm>
            <a:off x="6785668" y="1989771"/>
            <a:ext cx="1367732" cy="829629"/>
          </a:xfrm>
          <a:prstGeom prst="rect">
            <a:avLst/>
          </a:prstGeom>
          <a:solidFill>
            <a:srgbClr val="00A29E"/>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en-US" sz="1800" b="1" dirty="0">
                <a:solidFill>
                  <a:schemeClr val="bg1"/>
                </a:solidFill>
                <a:latin typeface="Calibri" pitchFamily="34" charset="0"/>
                <a:cs typeface="Arial" pitchFamily="34" charset="0"/>
              </a:rPr>
              <a:t>Agents &amp;</a:t>
            </a:r>
          </a:p>
          <a:p>
            <a:pPr algn="ctr" eaLnBrk="1" hangingPunct="1">
              <a:defRPr/>
            </a:pPr>
            <a:r>
              <a:rPr lang="en-US" sz="1800" b="1" dirty="0">
                <a:solidFill>
                  <a:schemeClr val="bg1"/>
                </a:solidFill>
                <a:latin typeface="Calibri" pitchFamily="34" charset="0"/>
                <a:cs typeface="Arial" pitchFamily="34" charset="0"/>
              </a:rPr>
              <a:t>Brokers</a:t>
            </a:r>
          </a:p>
        </p:txBody>
      </p:sp>
      <p:sp>
        <p:nvSpPr>
          <p:cNvPr id="55322" name="Rectangle 26"/>
          <p:cNvSpPr>
            <a:spLocks noChangeArrowheads="1"/>
          </p:cNvSpPr>
          <p:nvPr/>
        </p:nvSpPr>
        <p:spPr bwMode="auto">
          <a:xfrm>
            <a:off x="5921859" y="3441395"/>
            <a:ext cx="1368905" cy="828996"/>
          </a:xfrm>
          <a:prstGeom prst="rect">
            <a:avLst/>
          </a:prstGeom>
          <a:solidFill>
            <a:srgbClr val="8E0000"/>
          </a:solidFill>
          <a:ln w="1905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en-US" sz="1800" b="1" dirty="0">
                <a:solidFill>
                  <a:schemeClr val="bg1"/>
                </a:solidFill>
                <a:latin typeface="Calibri" pitchFamily="34" charset="0"/>
                <a:cs typeface="Arial" pitchFamily="34" charset="0"/>
              </a:rPr>
              <a:t>Retailers</a:t>
            </a:r>
          </a:p>
        </p:txBody>
      </p:sp>
      <p:sp>
        <p:nvSpPr>
          <p:cNvPr id="55323" name="Line 27"/>
          <p:cNvSpPr>
            <a:spLocks noChangeShapeType="1"/>
          </p:cNvSpPr>
          <p:nvPr/>
        </p:nvSpPr>
        <p:spPr bwMode="auto">
          <a:xfrm>
            <a:off x="4870450" y="3900488"/>
            <a:ext cx="981075"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
        <p:nvSpPr>
          <p:cNvPr id="55325" name="Line 29"/>
          <p:cNvSpPr>
            <a:spLocks noChangeShapeType="1"/>
          </p:cNvSpPr>
          <p:nvPr/>
        </p:nvSpPr>
        <p:spPr bwMode="auto">
          <a:xfrm>
            <a:off x="4903788" y="5100638"/>
            <a:ext cx="981075" cy="0"/>
          </a:xfrm>
          <a:prstGeom prst="line">
            <a:avLst/>
          </a:prstGeom>
          <a:noFill/>
          <a:ln w="76200">
            <a:solidFill>
              <a:schemeClr val="tx1">
                <a:lumMod val="50000"/>
                <a:lumOff val="50000"/>
              </a:schemeClr>
            </a:solidFill>
            <a:round/>
            <a:headEnd/>
            <a:tailEnd type="triangle" w="med" len="med"/>
          </a:ln>
          <a:effectLst>
            <a:outerShdw dist="17961" dir="2700000" algn="ctr" rotWithShape="0">
              <a:schemeClr val="bg2"/>
            </a:outerShdw>
          </a:effectLst>
        </p:spPr>
        <p:txBody>
          <a:bodyPr/>
          <a:lstStyle/>
          <a:p>
            <a:pPr algn="ctr" eaLnBrk="1" hangingPunct="1">
              <a:defRPr/>
            </a:pPr>
            <a:endParaRPr lang="pt-BR" sz="200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524000"/>
            <a:ext cx="7010399" cy="2895600"/>
          </a:xfrm>
        </p:spPr>
        <p:txBody>
          <a:bodyPr/>
          <a:lstStyle/>
          <a:p>
            <a:r>
              <a:rPr lang="en-US" dirty="0" smtClean="0"/>
              <a:t>Start With Customers to be Served, </a:t>
            </a:r>
            <a:br>
              <a:rPr lang="en-US" dirty="0" smtClean="0"/>
            </a:br>
            <a:r>
              <a:rPr lang="en-US" dirty="0" smtClean="0"/>
              <a:t>Not Products or Services to be Sold!</a:t>
            </a:r>
            <a:endParaRPr lang="en-US" dirty="0"/>
          </a:p>
        </p:txBody>
      </p:sp>
    </p:spTree>
    <p:extLst>
      <p:ext uri="{BB962C8B-B14F-4D97-AF65-F5344CB8AC3E}">
        <p14:creationId xmlns:p14="http://schemas.microsoft.com/office/powerpoint/2010/main" val="320456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2438400"/>
          </a:xfrm>
        </p:spPr>
        <p:txBody>
          <a:bodyPr/>
          <a:lstStyle/>
          <a:p>
            <a:r>
              <a:rPr lang="en-US" dirty="0" smtClean="0"/>
              <a:t>We’re a Group of Hybrid Generalists, </a:t>
            </a:r>
            <a:br>
              <a:rPr lang="en-US" dirty="0" smtClean="0"/>
            </a:br>
            <a:r>
              <a:rPr lang="en-US" dirty="0"/>
              <a:t>I</a:t>
            </a:r>
            <a:r>
              <a:rPr lang="en-US" dirty="0" smtClean="0"/>
              <a:t>n an Increasingly Specialized World</a:t>
            </a:r>
            <a:endParaRPr lang="en-US" dirty="0"/>
          </a:p>
        </p:txBody>
      </p:sp>
      <p:sp>
        <p:nvSpPr>
          <p:cNvPr id="5" name="AutoShape 4" descr="Image result for real unicorn with wing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401" name="Picture 17" descr="http://www.silvanon.com/images/TopBar.jpg"/>
          <p:cNvPicPr>
            <a:picLocks noChangeAspect="1" noChangeArrowheads="1"/>
          </p:cNvPicPr>
          <p:nvPr/>
        </p:nvPicPr>
        <p:blipFill rotWithShape="1">
          <a:blip r:embed="rId2">
            <a:extLst>
              <a:ext uri="{28A0092B-C50C-407E-A947-70E740481C1C}">
                <a14:useLocalDpi xmlns:a14="http://schemas.microsoft.com/office/drawing/2010/main" val="0"/>
              </a:ext>
            </a:extLst>
          </a:blip>
          <a:srcRect l="8869"/>
          <a:stretch/>
        </p:blipFill>
        <p:spPr bwMode="auto">
          <a:xfrm>
            <a:off x="213414" y="3276601"/>
            <a:ext cx="8952507" cy="313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95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9"/>
          <p:cNvSpPr txBox="1">
            <a:spLocks noChangeArrowheads="1"/>
          </p:cNvSpPr>
          <p:nvPr/>
        </p:nvSpPr>
        <p:spPr bwMode="auto">
          <a:xfrm>
            <a:off x="7388225" y="2532063"/>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chemeClr val="bg1"/>
                </a:solidFill>
                <a:latin typeface="Arial Narrow" pitchFamily="34" charset="0"/>
              </a:rPr>
              <a:t>Marketing/</a:t>
            </a:r>
          </a:p>
          <a:p>
            <a:pPr algn="ctr" eaLnBrk="1" hangingPunct="1"/>
            <a:r>
              <a:rPr lang="en-US" sz="1800" b="1">
                <a:solidFill>
                  <a:schemeClr val="bg1"/>
                </a:solidFill>
                <a:latin typeface="Arial Narrow" pitchFamily="34" charset="0"/>
              </a:rPr>
              <a:t>Sales</a:t>
            </a:r>
          </a:p>
        </p:txBody>
      </p:sp>
      <p:sp>
        <p:nvSpPr>
          <p:cNvPr id="91139" name="Rectangle 36"/>
          <p:cNvSpPr>
            <a:spLocks noGrp="1" noChangeArrowheads="1"/>
          </p:cNvSpPr>
          <p:nvPr>
            <p:ph type="title"/>
          </p:nvPr>
        </p:nvSpPr>
        <p:spPr/>
        <p:txBody>
          <a:bodyPr/>
          <a:lstStyle/>
          <a:p>
            <a:r>
              <a:rPr lang="en-US" smtClean="0"/>
              <a:t>Customer-Driven </a:t>
            </a:r>
            <a:br>
              <a:rPr lang="en-US" smtClean="0"/>
            </a:br>
            <a:r>
              <a:rPr lang="en-US" smtClean="0"/>
              <a:t>Demand-Chain Model  </a:t>
            </a:r>
          </a:p>
        </p:txBody>
      </p:sp>
      <p:sp>
        <p:nvSpPr>
          <p:cNvPr id="91140" name="Line 33"/>
          <p:cNvSpPr>
            <a:spLocks noChangeShapeType="1"/>
          </p:cNvSpPr>
          <p:nvPr/>
        </p:nvSpPr>
        <p:spPr bwMode="auto">
          <a:xfrm flipV="1">
            <a:off x="4267200" y="3975100"/>
            <a:ext cx="401638" cy="0"/>
          </a:xfrm>
          <a:prstGeom prst="line">
            <a:avLst/>
          </a:prstGeom>
          <a:noFill/>
          <a:ln w="76200">
            <a:solidFill>
              <a:srgbClr val="4D4D4D"/>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1141" name="Freeform 2"/>
          <p:cNvSpPr>
            <a:spLocks/>
          </p:cNvSpPr>
          <p:nvPr/>
        </p:nvSpPr>
        <p:spPr bwMode="auto">
          <a:xfrm>
            <a:off x="6894513" y="4835525"/>
            <a:ext cx="33337" cy="1006475"/>
          </a:xfrm>
          <a:custGeom>
            <a:avLst/>
            <a:gdLst>
              <a:gd name="T0" fmla="*/ 0 w 35"/>
              <a:gd name="T1" fmla="*/ 0 h 967"/>
              <a:gd name="T2" fmla="*/ 20955 w 35"/>
              <a:gd name="T3" fmla="*/ 579738 h 967"/>
              <a:gd name="T4" fmla="*/ 33337 w 35"/>
              <a:gd name="T5" fmla="*/ 1006475 h 967"/>
              <a:gd name="T6" fmla="*/ 0 60000 65536"/>
              <a:gd name="T7" fmla="*/ 0 60000 65536"/>
              <a:gd name="T8" fmla="*/ 0 60000 65536"/>
            </a:gdLst>
            <a:ahLst/>
            <a:cxnLst>
              <a:cxn ang="T6">
                <a:pos x="T0" y="T1"/>
              </a:cxn>
              <a:cxn ang="T7">
                <a:pos x="T2" y="T3"/>
              </a:cxn>
              <a:cxn ang="T8">
                <a:pos x="T4" y="T5"/>
              </a:cxn>
            </a:cxnLst>
            <a:rect l="0" t="0" r="r" b="b"/>
            <a:pathLst>
              <a:path w="35" h="967">
                <a:moveTo>
                  <a:pt x="0" y="0"/>
                </a:moveTo>
                <a:lnTo>
                  <a:pt x="22" y="557"/>
                </a:lnTo>
                <a:lnTo>
                  <a:pt x="35" y="967"/>
                </a:lnTo>
              </a:path>
            </a:pathLst>
          </a:custGeom>
          <a:noFill/>
          <a:ln w="76200" cap="flat" cmpd="sng">
            <a:solidFill>
              <a:srgbClr val="4D4D4D"/>
            </a:solidFill>
            <a:prstDash val="sysDot"/>
            <a:round/>
            <a:headEnd type="none" w="med" len="me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2" name="Freeform 3"/>
          <p:cNvSpPr>
            <a:spLocks/>
          </p:cNvSpPr>
          <p:nvPr/>
        </p:nvSpPr>
        <p:spPr bwMode="auto">
          <a:xfrm>
            <a:off x="4897438" y="5348288"/>
            <a:ext cx="539750" cy="931862"/>
          </a:xfrm>
          <a:custGeom>
            <a:avLst/>
            <a:gdLst>
              <a:gd name="T0" fmla="*/ 0 w 382"/>
              <a:gd name="T1" fmla="*/ 0 h 485"/>
              <a:gd name="T2" fmla="*/ 31085 w 382"/>
              <a:gd name="T3" fmla="*/ 931862 h 485"/>
              <a:gd name="T4" fmla="*/ 539750 w 382"/>
              <a:gd name="T5" fmla="*/ 885749 h 485"/>
              <a:gd name="T6" fmla="*/ 0 60000 65536"/>
              <a:gd name="T7" fmla="*/ 0 60000 65536"/>
              <a:gd name="T8" fmla="*/ 0 60000 65536"/>
            </a:gdLst>
            <a:ahLst/>
            <a:cxnLst>
              <a:cxn ang="T6">
                <a:pos x="T0" y="T1"/>
              </a:cxn>
              <a:cxn ang="T7">
                <a:pos x="T2" y="T3"/>
              </a:cxn>
              <a:cxn ang="T8">
                <a:pos x="T4" y="T5"/>
              </a:cxn>
            </a:cxnLst>
            <a:rect l="0" t="0" r="r" b="b"/>
            <a:pathLst>
              <a:path w="382" h="485">
                <a:moveTo>
                  <a:pt x="0" y="0"/>
                </a:moveTo>
                <a:lnTo>
                  <a:pt x="22" y="485"/>
                </a:lnTo>
                <a:lnTo>
                  <a:pt x="382" y="461"/>
                </a:lnTo>
              </a:path>
            </a:pathLst>
          </a:custGeom>
          <a:noFill/>
          <a:ln w="76200" cap="flat" cmpd="sng">
            <a:solidFill>
              <a:srgbClr val="4D4D4D"/>
            </a:solidFill>
            <a:prstDash val="sysDot"/>
            <a:round/>
            <a:headEnd type="none" w="med" len="med"/>
            <a:tailEnd type="triangle" w="med" len="me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3" name="Line 4"/>
          <p:cNvSpPr>
            <a:spLocks noChangeShapeType="1"/>
          </p:cNvSpPr>
          <p:nvPr/>
        </p:nvSpPr>
        <p:spPr bwMode="auto">
          <a:xfrm flipV="1">
            <a:off x="6416675" y="4945063"/>
            <a:ext cx="401638" cy="0"/>
          </a:xfrm>
          <a:prstGeom prst="line">
            <a:avLst/>
          </a:prstGeom>
          <a:noFill/>
          <a:ln w="76200">
            <a:solidFill>
              <a:srgbClr val="4D4D4D"/>
            </a:solidFill>
            <a:round/>
            <a:headEnd type="triangle" w="med" len="me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1144" name="Line 5"/>
          <p:cNvSpPr>
            <a:spLocks noChangeShapeType="1"/>
          </p:cNvSpPr>
          <p:nvPr/>
        </p:nvSpPr>
        <p:spPr bwMode="auto">
          <a:xfrm flipV="1">
            <a:off x="6388100" y="2857500"/>
            <a:ext cx="401638" cy="0"/>
          </a:xfrm>
          <a:prstGeom prst="line">
            <a:avLst/>
          </a:prstGeom>
          <a:noFill/>
          <a:ln w="76200">
            <a:solidFill>
              <a:srgbClr val="4D4D4D"/>
            </a:solidFill>
            <a:round/>
            <a:headEnd type="triangle" w="med" len="me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1145" name="Line 6"/>
          <p:cNvSpPr>
            <a:spLocks noChangeShapeType="1"/>
          </p:cNvSpPr>
          <p:nvPr/>
        </p:nvSpPr>
        <p:spPr bwMode="auto">
          <a:xfrm flipV="1">
            <a:off x="6383338" y="3567113"/>
            <a:ext cx="401637" cy="0"/>
          </a:xfrm>
          <a:prstGeom prst="line">
            <a:avLst/>
          </a:prstGeom>
          <a:noFill/>
          <a:ln w="76200">
            <a:solidFill>
              <a:srgbClr val="4D4D4D"/>
            </a:solidFill>
            <a:round/>
            <a:headEnd type="triangle" w="med" len="me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1146" name="Line 7"/>
          <p:cNvSpPr>
            <a:spLocks noChangeShapeType="1"/>
          </p:cNvSpPr>
          <p:nvPr/>
        </p:nvSpPr>
        <p:spPr bwMode="auto">
          <a:xfrm flipV="1">
            <a:off x="6378575" y="4275138"/>
            <a:ext cx="401638" cy="0"/>
          </a:xfrm>
          <a:prstGeom prst="line">
            <a:avLst/>
          </a:prstGeom>
          <a:noFill/>
          <a:ln w="76200">
            <a:solidFill>
              <a:srgbClr val="4D4D4D"/>
            </a:solidFill>
            <a:round/>
            <a:headEnd type="triangle" w="med" len="me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1147" name="Text Box 8"/>
          <p:cNvSpPr txBox="1">
            <a:spLocks noChangeArrowheads="1"/>
          </p:cNvSpPr>
          <p:nvPr/>
        </p:nvSpPr>
        <p:spPr bwMode="auto">
          <a:xfrm>
            <a:off x="152400" y="5486400"/>
            <a:ext cx="3170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600" b="1">
                <a:solidFill>
                  <a:schemeClr val="tx2"/>
                </a:solidFill>
                <a:cs typeface="Arial" pitchFamily="34" charset="0"/>
              </a:rPr>
              <a:t>Customers/End Users</a:t>
            </a:r>
          </a:p>
        </p:txBody>
      </p:sp>
      <p:sp>
        <p:nvSpPr>
          <p:cNvPr id="56330" name="Rectangle 10"/>
          <p:cNvSpPr>
            <a:spLocks noChangeArrowheads="1"/>
          </p:cNvSpPr>
          <p:nvPr/>
        </p:nvSpPr>
        <p:spPr bwMode="auto">
          <a:xfrm>
            <a:off x="3019087" y="2570625"/>
            <a:ext cx="1314930" cy="2985346"/>
          </a:xfrm>
          <a:prstGeom prst="rect">
            <a:avLst/>
          </a:prstGeom>
          <a:solidFill>
            <a:srgbClr val="D68F00"/>
          </a:solidFill>
          <a:ln w="12700"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en-US" b="1">
              <a:latin typeface="Arial Narrow" pitchFamily="34" charset="0"/>
              <a:cs typeface="Arial" pitchFamily="34" charset="0"/>
            </a:endParaRPr>
          </a:p>
        </p:txBody>
      </p:sp>
      <p:sp>
        <p:nvSpPr>
          <p:cNvPr id="91151" name="Text Box 11"/>
          <p:cNvSpPr txBox="1">
            <a:spLocks noChangeArrowheads="1"/>
          </p:cNvSpPr>
          <p:nvPr/>
        </p:nvSpPr>
        <p:spPr bwMode="auto">
          <a:xfrm>
            <a:off x="3000375" y="2741613"/>
            <a:ext cx="14176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rgbClr val="006600"/>
                </a:solidFill>
                <a:latin typeface="Arial Narrow" pitchFamily="34" charset="0"/>
                <a:cs typeface="Arial" pitchFamily="34" charset="0"/>
              </a:rPr>
              <a:t>Solution</a:t>
            </a:r>
          </a:p>
          <a:p>
            <a:pPr algn="ctr" eaLnBrk="1" hangingPunct="1"/>
            <a:r>
              <a:rPr lang="en-US" sz="1800" b="1">
                <a:solidFill>
                  <a:srgbClr val="006600"/>
                </a:solidFill>
                <a:latin typeface="Arial Narrow" pitchFamily="34" charset="0"/>
                <a:cs typeface="Arial" pitchFamily="34" charset="0"/>
              </a:rPr>
              <a:t>Seeking:</a:t>
            </a:r>
          </a:p>
          <a:p>
            <a:pPr algn="ctr" eaLnBrk="1" hangingPunct="1"/>
            <a:endParaRPr lang="en-US" sz="1600" b="1">
              <a:solidFill>
                <a:schemeClr val="bg1"/>
              </a:solidFill>
              <a:latin typeface="Arial Narrow" pitchFamily="34" charset="0"/>
              <a:cs typeface="Arial" pitchFamily="34" charset="0"/>
            </a:endParaRPr>
          </a:p>
          <a:p>
            <a:pPr algn="ctr" eaLnBrk="1" hangingPunct="1"/>
            <a:r>
              <a:rPr lang="en-US" sz="1600" b="1">
                <a:solidFill>
                  <a:schemeClr val="bg1"/>
                </a:solidFill>
                <a:latin typeface="Arial Narrow" pitchFamily="34" charset="0"/>
                <a:cs typeface="Arial" pitchFamily="34" charset="0"/>
              </a:rPr>
              <a:t>Wants/</a:t>
            </a:r>
          </a:p>
          <a:p>
            <a:pPr algn="ctr" eaLnBrk="1" hangingPunct="1"/>
            <a:r>
              <a:rPr lang="en-US" sz="1600" b="1">
                <a:solidFill>
                  <a:schemeClr val="bg1"/>
                </a:solidFill>
                <a:latin typeface="Arial Narrow" pitchFamily="34" charset="0"/>
                <a:cs typeface="Arial" pitchFamily="34" charset="0"/>
              </a:rPr>
              <a:t>Needs/</a:t>
            </a:r>
          </a:p>
          <a:p>
            <a:pPr algn="ctr" eaLnBrk="1" hangingPunct="1"/>
            <a:r>
              <a:rPr lang="en-US" sz="1600" b="1">
                <a:solidFill>
                  <a:schemeClr val="bg1"/>
                </a:solidFill>
                <a:latin typeface="Arial Narrow" pitchFamily="34" charset="0"/>
                <a:cs typeface="Arial" pitchFamily="34" charset="0"/>
              </a:rPr>
              <a:t>Desires</a:t>
            </a:r>
          </a:p>
          <a:p>
            <a:pPr algn="ctr" eaLnBrk="1" hangingPunct="1"/>
            <a:endParaRPr lang="en-US" sz="1600" b="1">
              <a:solidFill>
                <a:schemeClr val="bg1"/>
              </a:solidFill>
              <a:latin typeface="Arial Narrow" pitchFamily="34" charset="0"/>
              <a:cs typeface="Arial" pitchFamily="34" charset="0"/>
            </a:endParaRPr>
          </a:p>
          <a:p>
            <a:pPr algn="ctr" eaLnBrk="1" hangingPunct="1"/>
            <a:r>
              <a:rPr lang="en-US" sz="1600" b="1">
                <a:solidFill>
                  <a:schemeClr val="bg1"/>
                </a:solidFill>
                <a:latin typeface="Arial Narrow" pitchFamily="34" charset="0"/>
                <a:cs typeface="Arial" pitchFamily="34" charset="0"/>
              </a:rPr>
              <a:t>Recognized/</a:t>
            </a:r>
          </a:p>
          <a:p>
            <a:pPr algn="ctr" eaLnBrk="1" hangingPunct="1"/>
            <a:r>
              <a:rPr lang="en-US" sz="1600" b="1">
                <a:solidFill>
                  <a:schemeClr val="bg1"/>
                </a:solidFill>
                <a:latin typeface="Arial Narrow" pitchFamily="34" charset="0"/>
                <a:cs typeface="Arial" pitchFamily="34" charset="0"/>
              </a:rPr>
              <a:t>Unrecognized</a:t>
            </a:r>
            <a:endParaRPr lang="en-US" sz="1600">
              <a:solidFill>
                <a:schemeClr val="bg1"/>
              </a:solidFill>
              <a:latin typeface="Arial Narrow" pitchFamily="34" charset="0"/>
              <a:cs typeface="Arial" pitchFamily="34" charset="0"/>
            </a:endParaRPr>
          </a:p>
        </p:txBody>
      </p:sp>
      <p:sp>
        <p:nvSpPr>
          <p:cNvPr id="91152" name="Line 12"/>
          <p:cNvSpPr>
            <a:spLocks noChangeShapeType="1"/>
          </p:cNvSpPr>
          <p:nvPr/>
        </p:nvSpPr>
        <p:spPr bwMode="auto">
          <a:xfrm>
            <a:off x="457200" y="2925763"/>
            <a:ext cx="2514600" cy="0"/>
          </a:xfrm>
          <a:prstGeom prst="line">
            <a:avLst/>
          </a:prstGeom>
          <a:noFill/>
          <a:ln w="76200">
            <a:solidFill>
              <a:srgbClr val="4D4D4D"/>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9951" name="Rectangle 13"/>
          <p:cNvSpPr>
            <a:spLocks noChangeArrowheads="1"/>
          </p:cNvSpPr>
          <p:nvPr/>
        </p:nvSpPr>
        <p:spPr bwMode="auto">
          <a:xfrm>
            <a:off x="4934356" y="2521983"/>
            <a:ext cx="1445013" cy="709396"/>
          </a:xfrm>
          <a:prstGeom prst="rect">
            <a:avLst/>
          </a:prstGeom>
          <a:solidFill>
            <a:srgbClr val="0086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52" name="Rectangle 14"/>
          <p:cNvSpPr>
            <a:spLocks noChangeArrowheads="1"/>
          </p:cNvSpPr>
          <p:nvPr/>
        </p:nvSpPr>
        <p:spPr bwMode="auto">
          <a:xfrm>
            <a:off x="4934356" y="3229924"/>
            <a:ext cx="1445013" cy="709396"/>
          </a:xfrm>
          <a:prstGeom prst="rect">
            <a:avLst/>
          </a:prstGeom>
          <a:solidFill>
            <a:srgbClr val="00B0F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53" name="Rectangle 15"/>
          <p:cNvSpPr>
            <a:spLocks noChangeArrowheads="1"/>
          </p:cNvSpPr>
          <p:nvPr/>
        </p:nvSpPr>
        <p:spPr bwMode="auto">
          <a:xfrm>
            <a:off x="4934356" y="3937854"/>
            <a:ext cx="1445013" cy="709286"/>
          </a:xfrm>
          <a:prstGeom prst="rect">
            <a:avLst/>
          </a:prstGeom>
          <a:solidFill>
            <a:srgbClr val="FF7C8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54" name="Rectangle 16"/>
          <p:cNvSpPr>
            <a:spLocks noChangeArrowheads="1"/>
          </p:cNvSpPr>
          <p:nvPr/>
        </p:nvSpPr>
        <p:spPr bwMode="auto">
          <a:xfrm>
            <a:off x="4934356" y="4647203"/>
            <a:ext cx="1445013" cy="709913"/>
          </a:xfrm>
          <a:prstGeom prst="rect">
            <a:avLst/>
          </a:prstGeom>
          <a:solidFill>
            <a:srgbClr val="7030A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55" name="Rectangle 17"/>
          <p:cNvSpPr>
            <a:spLocks noChangeArrowheads="1"/>
          </p:cNvSpPr>
          <p:nvPr/>
        </p:nvSpPr>
        <p:spPr bwMode="auto">
          <a:xfrm>
            <a:off x="4690791" y="2521986"/>
            <a:ext cx="308318" cy="2842383"/>
          </a:xfrm>
          <a:prstGeom prst="rect">
            <a:avLst/>
          </a:prstGeom>
          <a:solidFill>
            <a:srgbClr val="D68F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en-US" sz="1200" b="1">
              <a:cs typeface="Arial" pitchFamily="34" charset="0"/>
            </a:endParaRPr>
          </a:p>
        </p:txBody>
      </p:sp>
      <p:sp>
        <p:nvSpPr>
          <p:cNvPr id="91168" name="Text Box 18"/>
          <p:cNvSpPr txBox="1">
            <a:spLocks noChangeArrowheads="1"/>
          </p:cNvSpPr>
          <p:nvPr/>
        </p:nvSpPr>
        <p:spPr bwMode="auto">
          <a:xfrm rot="-5400000">
            <a:off x="3802063" y="3746500"/>
            <a:ext cx="203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bg1"/>
                </a:solidFill>
                <a:cs typeface="Arial" pitchFamily="34" charset="0"/>
              </a:rPr>
              <a:t>Considerations</a:t>
            </a:r>
          </a:p>
        </p:txBody>
      </p:sp>
      <p:sp>
        <p:nvSpPr>
          <p:cNvPr id="91169" name="Text Box 19"/>
          <p:cNvSpPr txBox="1">
            <a:spLocks noChangeArrowheads="1"/>
          </p:cNvSpPr>
          <p:nvPr/>
        </p:nvSpPr>
        <p:spPr bwMode="auto">
          <a:xfrm>
            <a:off x="4929188" y="2595563"/>
            <a:ext cx="15509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600"/>
              </a:lnSpc>
            </a:pPr>
            <a:r>
              <a:rPr lang="en-US" sz="1400" b="1">
                <a:solidFill>
                  <a:schemeClr val="bg1"/>
                </a:solidFill>
                <a:latin typeface="Arial Narrow" pitchFamily="34" charset="0"/>
                <a:cs typeface="Arial" pitchFamily="34" charset="0"/>
              </a:rPr>
              <a:t>Appropriateness</a:t>
            </a:r>
          </a:p>
          <a:p>
            <a:pPr algn="ctr" eaLnBrk="1" hangingPunct="1">
              <a:lnSpc>
                <a:spcPts val="1600"/>
              </a:lnSpc>
            </a:pPr>
            <a:r>
              <a:rPr lang="en-US" sz="1400" b="1">
                <a:solidFill>
                  <a:schemeClr val="bg1"/>
                </a:solidFill>
                <a:latin typeface="Arial Narrow" pitchFamily="34" charset="0"/>
                <a:cs typeface="Arial" pitchFamily="34" charset="0"/>
              </a:rPr>
              <a:t>of  Solution</a:t>
            </a:r>
          </a:p>
        </p:txBody>
      </p:sp>
      <p:sp>
        <p:nvSpPr>
          <p:cNvPr id="91170" name="Text Box 20"/>
          <p:cNvSpPr txBox="1">
            <a:spLocks noChangeArrowheads="1"/>
          </p:cNvSpPr>
          <p:nvPr/>
        </p:nvSpPr>
        <p:spPr bwMode="auto">
          <a:xfrm>
            <a:off x="4933950" y="3303588"/>
            <a:ext cx="144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400" b="1">
                <a:solidFill>
                  <a:schemeClr val="bg1"/>
                </a:solidFill>
                <a:latin typeface="Arial Narrow" pitchFamily="34" charset="0"/>
                <a:cs typeface="Arial" pitchFamily="34" charset="0"/>
              </a:rPr>
              <a:t>Knowledge of Solution</a:t>
            </a:r>
          </a:p>
        </p:txBody>
      </p:sp>
      <p:sp>
        <p:nvSpPr>
          <p:cNvPr id="91171" name="Text Box 21"/>
          <p:cNvSpPr txBox="1">
            <a:spLocks noChangeArrowheads="1"/>
          </p:cNvSpPr>
          <p:nvPr/>
        </p:nvSpPr>
        <p:spPr bwMode="auto">
          <a:xfrm>
            <a:off x="4933950" y="3994150"/>
            <a:ext cx="144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lnSpc>
                <a:spcPts val="1800"/>
              </a:lnSpc>
            </a:pPr>
            <a:r>
              <a:rPr lang="en-US" sz="1400" b="1">
                <a:solidFill>
                  <a:schemeClr val="bg1"/>
                </a:solidFill>
                <a:latin typeface="Arial Narrow" pitchFamily="34" charset="0"/>
                <a:cs typeface="Arial" pitchFamily="34" charset="0"/>
              </a:rPr>
              <a:t>Value/Sacrifice</a:t>
            </a:r>
          </a:p>
          <a:p>
            <a:pPr algn="ctr" eaLnBrk="1" hangingPunct="1">
              <a:lnSpc>
                <a:spcPts val="1800"/>
              </a:lnSpc>
            </a:pPr>
            <a:r>
              <a:rPr lang="en-US" sz="1400" b="1">
                <a:solidFill>
                  <a:schemeClr val="bg1"/>
                </a:solidFill>
                <a:latin typeface="Arial Narrow" pitchFamily="34" charset="0"/>
                <a:cs typeface="Arial" pitchFamily="34" charset="0"/>
              </a:rPr>
              <a:t>to Obtain</a:t>
            </a:r>
          </a:p>
        </p:txBody>
      </p:sp>
      <p:sp>
        <p:nvSpPr>
          <p:cNvPr id="91172" name="Text Box 22"/>
          <p:cNvSpPr txBox="1">
            <a:spLocks noChangeArrowheads="1"/>
          </p:cNvSpPr>
          <p:nvPr/>
        </p:nvSpPr>
        <p:spPr bwMode="auto">
          <a:xfrm>
            <a:off x="4933950" y="4684713"/>
            <a:ext cx="144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400" b="1">
                <a:solidFill>
                  <a:schemeClr val="bg1"/>
                </a:solidFill>
                <a:latin typeface="Arial Narrow" pitchFamily="34" charset="0"/>
                <a:cs typeface="Arial" pitchFamily="34" charset="0"/>
              </a:rPr>
              <a:t>Access to</a:t>
            </a:r>
          </a:p>
          <a:p>
            <a:pPr algn="ctr" eaLnBrk="1" hangingPunct="1"/>
            <a:r>
              <a:rPr lang="en-US" sz="1400" b="1">
                <a:solidFill>
                  <a:schemeClr val="bg1"/>
                </a:solidFill>
                <a:latin typeface="Arial Narrow" pitchFamily="34" charset="0"/>
                <a:cs typeface="Arial" pitchFamily="34" charset="0"/>
              </a:rPr>
              <a:t> Solution</a:t>
            </a:r>
          </a:p>
        </p:txBody>
      </p:sp>
      <p:sp>
        <p:nvSpPr>
          <p:cNvPr id="39961" name="Rectangle 23"/>
          <p:cNvSpPr>
            <a:spLocks noChangeArrowheads="1"/>
          </p:cNvSpPr>
          <p:nvPr/>
        </p:nvSpPr>
        <p:spPr bwMode="auto">
          <a:xfrm>
            <a:off x="7027440" y="2535505"/>
            <a:ext cx="1445023" cy="709285"/>
          </a:xfrm>
          <a:prstGeom prst="rect">
            <a:avLst/>
          </a:prstGeom>
          <a:solidFill>
            <a:schemeClr val="tx2"/>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62" name="Rectangle 24"/>
          <p:cNvSpPr>
            <a:spLocks noChangeArrowheads="1"/>
          </p:cNvSpPr>
          <p:nvPr/>
        </p:nvSpPr>
        <p:spPr bwMode="auto">
          <a:xfrm>
            <a:off x="7027440" y="3229924"/>
            <a:ext cx="1445023" cy="709396"/>
          </a:xfrm>
          <a:prstGeom prst="rect">
            <a:avLst/>
          </a:prstGeom>
          <a:solidFill>
            <a:srgbClr val="9933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63" name="Rectangle 25"/>
          <p:cNvSpPr>
            <a:spLocks noChangeArrowheads="1"/>
          </p:cNvSpPr>
          <p:nvPr/>
        </p:nvSpPr>
        <p:spPr bwMode="auto">
          <a:xfrm>
            <a:off x="7027440" y="3937854"/>
            <a:ext cx="1445023" cy="709286"/>
          </a:xfrm>
          <a:prstGeom prst="rect">
            <a:avLst/>
          </a:prstGeom>
          <a:solidFill>
            <a:srgbClr val="8080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64" name="Rectangle 26"/>
          <p:cNvSpPr>
            <a:spLocks noChangeArrowheads="1"/>
          </p:cNvSpPr>
          <p:nvPr/>
        </p:nvSpPr>
        <p:spPr bwMode="auto">
          <a:xfrm>
            <a:off x="7027440" y="4647203"/>
            <a:ext cx="1445023" cy="709913"/>
          </a:xfrm>
          <a:prstGeom prst="rect">
            <a:avLst/>
          </a:prstGeom>
          <a:solidFill>
            <a:srgbClr val="7030A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39965" name="Rectangle 27"/>
          <p:cNvSpPr>
            <a:spLocks noChangeArrowheads="1"/>
          </p:cNvSpPr>
          <p:nvPr/>
        </p:nvSpPr>
        <p:spPr bwMode="auto">
          <a:xfrm>
            <a:off x="6783819" y="2521986"/>
            <a:ext cx="308324" cy="2842383"/>
          </a:xfrm>
          <a:prstGeom prst="rect">
            <a:avLst/>
          </a:prstGeom>
          <a:solidFill>
            <a:srgbClr val="D68F00"/>
          </a:solidFill>
          <a:ln w="12700">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en-US" sz="1200" b="1">
              <a:cs typeface="Arial" pitchFamily="34" charset="0"/>
            </a:endParaRPr>
          </a:p>
        </p:txBody>
      </p:sp>
      <p:sp>
        <p:nvSpPr>
          <p:cNvPr id="91188" name="Text Box 28"/>
          <p:cNvSpPr txBox="1">
            <a:spLocks noChangeArrowheads="1"/>
          </p:cNvSpPr>
          <p:nvPr/>
        </p:nvSpPr>
        <p:spPr bwMode="auto">
          <a:xfrm rot="-5400000">
            <a:off x="5838825" y="3736975"/>
            <a:ext cx="214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2000" b="1">
                <a:solidFill>
                  <a:schemeClr val="bg1"/>
                </a:solidFill>
                <a:cs typeface="Arial" pitchFamily="34" charset="0"/>
              </a:rPr>
              <a:t>Market Planning</a:t>
            </a:r>
          </a:p>
        </p:txBody>
      </p:sp>
      <p:sp>
        <p:nvSpPr>
          <p:cNvPr id="91189" name="Text Box 29"/>
          <p:cNvSpPr txBox="1">
            <a:spLocks noChangeArrowheads="1"/>
          </p:cNvSpPr>
          <p:nvPr/>
        </p:nvSpPr>
        <p:spPr bwMode="auto">
          <a:xfrm>
            <a:off x="7018338" y="2560638"/>
            <a:ext cx="15541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600" b="1">
                <a:solidFill>
                  <a:schemeClr val="bg1"/>
                </a:solidFill>
                <a:latin typeface="Arial Narrow" pitchFamily="34" charset="0"/>
                <a:cs typeface="Arial" pitchFamily="34" charset="0"/>
              </a:rPr>
              <a:t>Marketing/</a:t>
            </a:r>
          </a:p>
          <a:p>
            <a:pPr algn="ctr" eaLnBrk="1" hangingPunct="1"/>
            <a:r>
              <a:rPr lang="en-US" sz="1600" b="1">
                <a:solidFill>
                  <a:schemeClr val="bg1"/>
                </a:solidFill>
                <a:latin typeface="Arial Narrow" pitchFamily="34" charset="0"/>
                <a:cs typeface="Arial" pitchFamily="34" charset="0"/>
              </a:rPr>
              <a:t>Sales</a:t>
            </a:r>
          </a:p>
        </p:txBody>
      </p:sp>
      <p:sp>
        <p:nvSpPr>
          <p:cNvPr id="91190" name="Text Box 30"/>
          <p:cNvSpPr txBox="1">
            <a:spLocks noChangeArrowheads="1"/>
          </p:cNvSpPr>
          <p:nvPr/>
        </p:nvSpPr>
        <p:spPr bwMode="auto">
          <a:xfrm>
            <a:off x="7027863" y="3357563"/>
            <a:ext cx="14430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chemeClr val="bg1"/>
                </a:solidFill>
                <a:latin typeface="Arial Narrow" pitchFamily="34" charset="0"/>
                <a:cs typeface="Arial" pitchFamily="34" charset="0"/>
              </a:rPr>
              <a:t>Production</a:t>
            </a:r>
          </a:p>
        </p:txBody>
      </p:sp>
      <p:sp>
        <p:nvSpPr>
          <p:cNvPr id="91191" name="Text Box 31"/>
          <p:cNvSpPr txBox="1">
            <a:spLocks noChangeArrowheads="1"/>
          </p:cNvSpPr>
          <p:nvPr/>
        </p:nvSpPr>
        <p:spPr bwMode="auto">
          <a:xfrm>
            <a:off x="7027863" y="4040188"/>
            <a:ext cx="14430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chemeClr val="bg1"/>
                </a:solidFill>
                <a:latin typeface="Arial Narrow" pitchFamily="34" charset="0"/>
                <a:cs typeface="Arial" pitchFamily="34" charset="0"/>
              </a:rPr>
              <a:t>R &amp; D</a:t>
            </a:r>
          </a:p>
        </p:txBody>
      </p:sp>
      <p:sp>
        <p:nvSpPr>
          <p:cNvPr id="91192" name="Text Box 32"/>
          <p:cNvSpPr txBox="1">
            <a:spLocks noChangeArrowheads="1"/>
          </p:cNvSpPr>
          <p:nvPr/>
        </p:nvSpPr>
        <p:spPr bwMode="auto">
          <a:xfrm>
            <a:off x="7027863" y="4757738"/>
            <a:ext cx="14430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solidFill>
                  <a:schemeClr val="bg1"/>
                </a:solidFill>
                <a:latin typeface="Arial Narrow" pitchFamily="34" charset="0"/>
                <a:cs typeface="Arial" pitchFamily="34" charset="0"/>
              </a:rPr>
              <a:t>Admin</a:t>
            </a:r>
          </a:p>
        </p:txBody>
      </p:sp>
      <p:sp>
        <p:nvSpPr>
          <p:cNvPr id="39971" name="Rectangle 34"/>
          <p:cNvSpPr>
            <a:spLocks noChangeArrowheads="1"/>
          </p:cNvSpPr>
          <p:nvPr/>
        </p:nvSpPr>
        <p:spPr bwMode="auto">
          <a:xfrm>
            <a:off x="5430063" y="5880162"/>
            <a:ext cx="2529032" cy="596838"/>
          </a:xfrm>
          <a:prstGeom prst="rect">
            <a:avLst/>
          </a:prstGeom>
          <a:solidFill>
            <a:srgbClr val="9E5ECE"/>
          </a:solidFill>
          <a:ln w="9525" algn="ctr">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endParaRPr lang="pt-BR" sz="2000">
              <a:cs typeface="Arial" pitchFamily="34" charset="0"/>
            </a:endParaRPr>
          </a:p>
        </p:txBody>
      </p:sp>
      <p:sp>
        <p:nvSpPr>
          <p:cNvPr id="91196" name="Text Box 35"/>
          <p:cNvSpPr txBox="1">
            <a:spLocks noChangeArrowheads="1"/>
          </p:cNvSpPr>
          <p:nvPr/>
        </p:nvSpPr>
        <p:spPr bwMode="auto">
          <a:xfrm>
            <a:off x="5807075" y="5916613"/>
            <a:ext cx="18954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b="1">
                <a:solidFill>
                  <a:schemeClr val="bg1"/>
                </a:solidFill>
                <a:latin typeface="Arial Narrow" pitchFamily="34" charset="0"/>
                <a:cs typeface="Arial" pitchFamily="34" charset="0"/>
              </a:rPr>
              <a:t>Intermediaries</a:t>
            </a:r>
          </a:p>
        </p:txBody>
      </p:sp>
      <p:pic>
        <p:nvPicPr>
          <p:cNvPr id="91197" name="Picture 151" descr="j0400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35363"/>
            <a:ext cx="2590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542213" cy="1295400"/>
          </a:xfrm>
        </p:spPr>
        <p:txBody>
          <a:bodyPr/>
          <a:lstStyle/>
          <a:p>
            <a:r>
              <a:rPr lang="en-US" dirty="0" smtClean="0"/>
              <a:t>2.  New Communication Models </a:t>
            </a:r>
            <a:endParaRPr lang="en-US" dirty="0"/>
          </a:p>
        </p:txBody>
      </p:sp>
    </p:spTree>
    <p:extLst>
      <p:ext uri="{BB962C8B-B14F-4D97-AF65-F5344CB8AC3E}">
        <p14:creationId xmlns:p14="http://schemas.microsoft.com/office/powerpoint/2010/main" val="683140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9" name="Rectangle 19"/>
          <p:cNvSpPr>
            <a:spLocks noChangeArrowheads="1"/>
          </p:cNvSpPr>
          <p:nvPr/>
        </p:nvSpPr>
        <p:spPr bwMode="auto">
          <a:xfrm>
            <a:off x="1166813" y="6059487"/>
            <a:ext cx="6824662" cy="493713"/>
          </a:xfrm>
          <a:prstGeom prst="rect">
            <a:avLst/>
          </a:prstGeom>
          <a:noFill/>
          <a:ln w="9525">
            <a:noFill/>
            <a:miter lim="800000"/>
            <a:headEnd/>
            <a:tailEnd/>
          </a:ln>
          <a:effectLst/>
        </p:spPr>
        <p:txBody>
          <a:bodyPr wrap="none" lIns="92075" tIns="46038" rIns="92075" bIns="46038">
            <a:spAutoFit/>
          </a:bodyPr>
          <a:lstStyle/>
          <a:p>
            <a:pPr>
              <a:defRPr/>
            </a:pPr>
            <a:r>
              <a:rPr lang="en-US" sz="2600" b="1" i="1" dirty="0">
                <a:solidFill>
                  <a:schemeClr val="tx2"/>
                </a:solidFill>
                <a:effectLst>
                  <a:outerShdw blurRad="38100" dist="38100" dir="2700000" algn="tl">
                    <a:srgbClr val="C0C0C0"/>
                  </a:outerShdw>
                </a:effectLst>
              </a:rPr>
              <a:t>“Influencing and Persuading Consumers”</a:t>
            </a:r>
          </a:p>
        </p:txBody>
      </p:sp>
      <p:sp>
        <p:nvSpPr>
          <p:cNvPr id="75779" name="Text Box 20"/>
          <p:cNvSpPr txBox="1">
            <a:spLocks noChangeArrowheads="1"/>
          </p:cNvSpPr>
          <p:nvPr/>
        </p:nvSpPr>
        <p:spPr bwMode="auto">
          <a:xfrm>
            <a:off x="228600" y="65532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sz="1400"/>
              <a:t>Source: Adapted from Lavidge and Steiner</a:t>
            </a:r>
          </a:p>
        </p:txBody>
      </p:sp>
      <p:sp>
        <p:nvSpPr>
          <p:cNvPr id="75780" name="Rectangle 21"/>
          <p:cNvSpPr>
            <a:spLocks noGrp="1" noChangeArrowheads="1"/>
          </p:cNvSpPr>
          <p:nvPr>
            <p:ph type="title" idx="4294967295"/>
          </p:nvPr>
        </p:nvSpPr>
        <p:spPr>
          <a:xfrm>
            <a:off x="381000" y="685800"/>
            <a:ext cx="8458200" cy="1600200"/>
          </a:xfrm>
        </p:spPr>
        <p:txBody>
          <a:bodyPr lIns="91440" tIns="45720" rIns="91440" bIns="45720"/>
          <a:lstStyle/>
          <a:p>
            <a:pPr eaLnBrk="1" hangingPunct="1"/>
            <a:r>
              <a:rPr lang="en-US" sz="3200" dirty="0" smtClean="0"/>
              <a:t>Abandon Western Psychological/Attitudinal Approaches    </a:t>
            </a:r>
          </a:p>
        </p:txBody>
      </p:sp>
      <p:sp>
        <p:nvSpPr>
          <p:cNvPr id="75781" name="Line 22"/>
          <p:cNvSpPr>
            <a:spLocks noChangeShapeType="1"/>
          </p:cNvSpPr>
          <p:nvPr/>
        </p:nvSpPr>
        <p:spPr bwMode="auto">
          <a:xfrm flipH="1">
            <a:off x="1143000" y="4556125"/>
            <a:ext cx="6434138" cy="914400"/>
          </a:xfrm>
          <a:prstGeom prst="line">
            <a:avLst/>
          </a:prstGeom>
          <a:noFill/>
          <a:ln w="50800">
            <a:solidFill>
              <a:srgbClr val="023EB6"/>
            </a:solidFill>
            <a:round/>
            <a:headEnd type="none" w="sm" len="sm"/>
            <a:tailEnd type="none" w="sm" len="sm"/>
          </a:ln>
          <a:scene3d>
            <a:camera prst="legacyObliqueTopRight">
              <a:rot lat="21299974" lon="20999974" rev="0"/>
            </a:camera>
            <a:lightRig rig="legacyFlat3" dir="b"/>
          </a:scene3d>
          <a:sp3d extrusionH="430200" prstMaterial="legacyMatte">
            <a:bevelT w="13500" h="13500" prst="angle"/>
            <a:bevelB w="13500" h="13500" prst="angle"/>
            <a:extrusionClr>
              <a:srgbClr val="023EB6"/>
            </a:extrusionClr>
          </a:sp3d>
          <a:extLst>
            <a:ext uri="{909E8E84-426E-40DD-AFC4-6F175D3DCCD1}">
              <a14:hiddenFill xmlns:a14="http://schemas.microsoft.com/office/drawing/2010/main">
                <a:noFill/>
              </a14:hiddenFill>
            </a:ext>
          </a:extLst>
        </p:spPr>
        <p:txBody>
          <a:bodyPr wrap="none" anchor="ctr">
            <a:flatTx/>
          </a:bodyPr>
          <a:lstStyle/>
          <a:p>
            <a:endParaRPr lang="en-US"/>
          </a:p>
        </p:txBody>
      </p:sp>
      <p:sp>
        <p:nvSpPr>
          <p:cNvPr id="75782" name="Line 23"/>
          <p:cNvSpPr>
            <a:spLocks noChangeShapeType="1"/>
          </p:cNvSpPr>
          <p:nvPr/>
        </p:nvSpPr>
        <p:spPr bwMode="auto">
          <a:xfrm flipH="1" flipV="1">
            <a:off x="1117600" y="3032125"/>
            <a:ext cx="7043738" cy="685800"/>
          </a:xfrm>
          <a:prstGeom prst="line">
            <a:avLst/>
          </a:prstGeom>
          <a:noFill/>
          <a:ln w="50800">
            <a:solidFill>
              <a:srgbClr val="023EB6"/>
            </a:solidFill>
            <a:round/>
            <a:headEnd type="none" w="sm" len="sm"/>
            <a:tailEnd type="none" w="sm" len="sm"/>
          </a:ln>
          <a:scene3d>
            <a:camera prst="legacyObliqueTopRight">
              <a:rot lat="21299974" lon="0" rev="0"/>
            </a:camera>
            <a:lightRig rig="legacyFlat3" dir="b"/>
          </a:scene3d>
          <a:sp3d extrusionH="163500" prstMaterial="legacyMatte">
            <a:bevelT w="13500" h="13500" prst="angle"/>
            <a:bevelB w="13500" h="13500" prst="angle"/>
            <a:extrusionClr>
              <a:srgbClr val="023EB6"/>
            </a:extrusionClr>
          </a:sp3d>
          <a:extLst>
            <a:ext uri="{909E8E84-426E-40DD-AFC4-6F175D3DCCD1}">
              <a14:hiddenFill xmlns:a14="http://schemas.microsoft.com/office/drawing/2010/main">
                <a:noFill/>
              </a14:hiddenFill>
            </a:ext>
          </a:extLst>
        </p:spPr>
        <p:txBody>
          <a:bodyPr wrap="none" anchor="ctr">
            <a:flatTx/>
          </a:bodyPr>
          <a:lstStyle/>
          <a:p>
            <a:endParaRPr lang="en-US"/>
          </a:p>
        </p:txBody>
      </p:sp>
      <p:pic>
        <p:nvPicPr>
          <p:cNvPr id="75783" name="Picture 24" descr="PPP_CSHAP_CLP_2in1_Cyl_Blu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4037"/>
            <a:ext cx="1895475" cy="4332288"/>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5784" name="Line 25"/>
          <p:cNvSpPr>
            <a:spLocks noChangeShapeType="1"/>
          </p:cNvSpPr>
          <p:nvPr/>
        </p:nvSpPr>
        <p:spPr bwMode="auto">
          <a:xfrm flipH="1">
            <a:off x="4097338" y="3336925"/>
            <a:ext cx="17462" cy="1674812"/>
          </a:xfrm>
          <a:prstGeom prst="line">
            <a:avLst/>
          </a:prstGeom>
          <a:noFill/>
          <a:ln w="50800">
            <a:solidFill>
              <a:srgbClr val="0253B6"/>
            </a:solidFill>
            <a:round/>
            <a:headEnd type="none" w="sm" len="sm"/>
            <a:tailEnd type="none" w="sm" len="sm"/>
          </a:ln>
          <a:scene3d>
            <a:camera prst="legacyObliqueTopRight"/>
            <a:lightRig rig="legacyFlat3" dir="b"/>
          </a:scene3d>
          <a:sp3d prstMaterial="legacyMatte">
            <a:bevelT w="13500" h="13500" prst="angle"/>
            <a:bevelB w="13500" h="13500" prst="angle"/>
            <a:extrusionClr>
              <a:srgbClr val="0253B6"/>
            </a:extrusionClr>
          </a:sp3d>
          <a:extLst>
            <a:ext uri="{909E8E84-426E-40DD-AFC4-6F175D3DCCD1}">
              <a14:hiddenFill xmlns:a14="http://schemas.microsoft.com/office/drawing/2010/main">
                <a:noFill/>
              </a14:hiddenFill>
            </a:ext>
          </a:extLst>
        </p:spPr>
        <p:txBody>
          <a:bodyPr wrap="none" anchor="ctr">
            <a:flatTx/>
          </a:bodyPr>
          <a:lstStyle/>
          <a:p>
            <a:endParaRPr lang="en-US"/>
          </a:p>
        </p:txBody>
      </p:sp>
      <p:sp>
        <p:nvSpPr>
          <p:cNvPr id="75785" name="Line 26"/>
          <p:cNvSpPr>
            <a:spLocks noChangeShapeType="1"/>
          </p:cNvSpPr>
          <p:nvPr/>
        </p:nvSpPr>
        <p:spPr bwMode="auto">
          <a:xfrm>
            <a:off x="2590800" y="3108325"/>
            <a:ext cx="17463" cy="2132012"/>
          </a:xfrm>
          <a:prstGeom prst="line">
            <a:avLst/>
          </a:prstGeom>
          <a:noFill/>
          <a:ln w="50800">
            <a:solidFill>
              <a:srgbClr val="023EB6"/>
            </a:solidFill>
            <a:round/>
            <a:headEnd type="none" w="sm" len="sm"/>
            <a:tailEnd type="none" w="sm" len="sm"/>
          </a:ln>
          <a:scene3d>
            <a:camera prst="legacyObliqueTopRight"/>
            <a:lightRig rig="legacyFlat3" dir="b"/>
          </a:scene3d>
          <a:sp3d prstMaterial="legacyMatte">
            <a:bevelT w="13500" h="13500" prst="angle"/>
            <a:bevelB w="13500" h="13500" prst="angle"/>
            <a:extrusionClr>
              <a:srgbClr val="023EB6"/>
            </a:extrusionClr>
          </a:sp3d>
          <a:extLst>
            <a:ext uri="{909E8E84-426E-40DD-AFC4-6F175D3DCCD1}">
              <a14:hiddenFill xmlns:a14="http://schemas.microsoft.com/office/drawing/2010/main">
                <a:noFill/>
              </a14:hiddenFill>
            </a:ext>
          </a:extLst>
        </p:spPr>
        <p:txBody>
          <a:bodyPr wrap="none" anchor="ctr">
            <a:flatTx/>
          </a:bodyPr>
          <a:lstStyle/>
          <a:p>
            <a:endParaRPr lang="en-US"/>
          </a:p>
        </p:txBody>
      </p:sp>
      <p:sp>
        <p:nvSpPr>
          <p:cNvPr id="75786" name="Rectangle 27"/>
          <p:cNvSpPr>
            <a:spLocks noChangeArrowheads="1"/>
          </p:cNvSpPr>
          <p:nvPr/>
        </p:nvSpPr>
        <p:spPr bwMode="auto">
          <a:xfrm>
            <a:off x="5732463" y="3900487"/>
            <a:ext cx="1811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b="1" i="1"/>
              <a:t>Conviction</a:t>
            </a:r>
          </a:p>
        </p:txBody>
      </p:sp>
      <p:sp>
        <p:nvSpPr>
          <p:cNvPr id="75787" name="Rectangle 28"/>
          <p:cNvSpPr>
            <a:spLocks noChangeArrowheads="1"/>
          </p:cNvSpPr>
          <p:nvPr/>
        </p:nvSpPr>
        <p:spPr bwMode="auto">
          <a:xfrm>
            <a:off x="4135438" y="3900487"/>
            <a:ext cx="1814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b="1" i="1"/>
              <a:t>Preference</a:t>
            </a:r>
          </a:p>
        </p:txBody>
      </p:sp>
      <p:sp>
        <p:nvSpPr>
          <p:cNvPr id="75788" name="Rectangle 29"/>
          <p:cNvSpPr>
            <a:spLocks noChangeArrowheads="1"/>
          </p:cNvSpPr>
          <p:nvPr/>
        </p:nvSpPr>
        <p:spPr bwMode="auto">
          <a:xfrm>
            <a:off x="2647950" y="3900487"/>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b="1" i="1"/>
              <a:t>Knowledge</a:t>
            </a:r>
          </a:p>
        </p:txBody>
      </p:sp>
      <p:sp>
        <p:nvSpPr>
          <p:cNvPr id="75789" name="Rectangle 30"/>
          <p:cNvSpPr>
            <a:spLocks noChangeArrowheads="1"/>
          </p:cNvSpPr>
          <p:nvPr/>
        </p:nvSpPr>
        <p:spPr bwMode="auto">
          <a:xfrm>
            <a:off x="1171575" y="3748087"/>
            <a:ext cx="1885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000">
                <a:solidFill>
                  <a:schemeClr val="hlink"/>
                </a:solidFill>
              </a:rPr>
              <a:t> </a:t>
            </a:r>
            <a:r>
              <a:rPr lang="en-US" sz="2000" b="1" i="1"/>
              <a:t>Attitudes/</a:t>
            </a:r>
          </a:p>
          <a:p>
            <a:r>
              <a:rPr lang="en-US" sz="2000" b="1" i="1"/>
              <a:t>Awareness</a:t>
            </a:r>
          </a:p>
        </p:txBody>
      </p:sp>
      <p:sp>
        <p:nvSpPr>
          <p:cNvPr id="75790" name="Rectangle 31"/>
          <p:cNvSpPr>
            <a:spLocks noChangeArrowheads="1"/>
          </p:cNvSpPr>
          <p:nvPr/>
        </p:nvSpPr>
        <p:spPr bwMode="auto">
          <a:xfrm>
            <a:off x="7372350" y="3687762"/>
            <a:ext cx="1543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US" b="1" i="1">
                <a:solidFill>
                  <a:schemeClr val="bg1"/>
                </a:solidFill>
                <a:latin typeface="Arial Narrow" pitchFamily="34" charset="0"/>
              </a:rPr>
              <a:t>Purchase</a:t>
            </a:r>
          </a:p>
          <a:p>
            <a:pPr algn="ctr"/>
            <a:r>
              <a:rPr lang="en-US" b="1" i="1">
                <a:solidFill>
                  <a:schemeClr val="bg1"/>
                </a:solidFill>
                <a:latin typeface="Arial Narrow" pitchFamily="34" charset="0"/>
              </a:rPr>
              <a:t>Behavior</a:t>
            </a:r>
          </a:p>
        </p:txBody>
      </p:sp>
      <p:sp>
        <p:nvSpPr>
          <p:cNvPr id="75791" name="Line 32"/>
          <p:cNvSpPr>
            <a:spLocks noChangeShapeType="1"/>
          </p:cNvSpPr>
          <p:nvPr/>
        </p:nvSpPr>
        <p:spPr bwMode="auto">
          <a:xfrm>
            <a:off x="1277938" y="2803525"/>
            <a:ext cx="6704012"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3873" name="Rectangle 33"/>
          <p:cNvSpPr>
            <a:spLocks noChangeArrowheads="1"/>
          </p:cNvSpPr>
          <p:nvPr/>
        </p:nvSpPr>
        <p:spPr bwMode="auto">
          <a:xfrm>
            <a:off x="3741738" y="2239962"/>
            <a:ext cx="1835150" cy="457200"/>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en-US" b="1">
                <a:solidFill>
                  <a:schemeClr val="hlink"/>
                </a:solidFill>
                <a:effectLst>
                  <a:outerShdw blurRad="38100" dist="38100" dir="2700000" algn="tl">
                    <a:srgbClr val="C0C0C0"/>
                  </a:outerShdw>
                </a:effectLst>
              </a:rPr>
              <a:t>One-Way</a:t>
            </a:r>
          </a:p>
        </p:txBody>
      </p:sp>
      <p:sp>
        <p:nvSpPr>
          <p:cNvPr id="75793" name="Line 34"/>
          <p:cNvSpPr>
            <a:spLocks noChangeShapeType="1"/>
          </p:cNvSpPr>
          <p:nvPr/>
        </p:nvSpPr>
        <p:spPr bwMode="auto">
          <a:xfrm>
            <a:off x="1312863" y="5851525"/>
            <a:ext cx="6704012"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3875" name="Rectangle 35"/>
          <p:cNvSpPr>
            <a:spLocks noChangeArrowheads="1"/>
          </p:cNvSpPr>
          <p:nvPr/>
        </p:nvSpPr>
        <p:spPr bwMode="auto">
          <a:xfrm>
            <a:off x="4048125" y="5330825"/>
            <a:ext cx="1098550" cy="457200"/>
          </a:xfrm>
          <a:prstGeom prst="rect">
            <a:avLst/>
          </a:prstGeom>
          <a:noFill/>
          <a:ln w="9525">
            <a:noFill/>
            <a:miter lim="800000"/>
            <a:headEnd/>
            <a:tailEnd/>
          </a:ln>
          <a:effectLst/>
        </p:spPr>
        <p:txBody>
          <a:bodyPr wrap="none" lIns="92075" tIns="46038" rIns="92075" bIns="46038">
            <a:spAutoFit/>
          </a:bodyPr>
          <a:lstStyle/>
          <a:p>
            <a:pPr>
              <a:defRPr/>
            </a:pPr>
            <a:r>
              <a:rPr lang="en-US" b="1">
                <a:solidFill>
                  <a:schemeClr val="hlink"/>
                </a:solidFill>
                <a:effectLst>
                  <a:outerShdw blurRad="38100" dist="38100" dir="2700000" algn="tl">
                    <a:srgbClr val="C0C0C0"/>
                  </a:outerShdw>
                </a:effectLst>
              </a:rPr>
              <a:t>Linear</a:t>
            </a:r>
          </a:p>
        </p:txBody>
      </p:sp>
      <p:sp>
        <p:nvSpPr>
          <p:cNvPr id="75795" name="Rectangle 36"/>
          <p:cNvSpPr>
            <a:spLocks noChangeArrowheads="1"/>
          </p:cNvSpPr>
          <p:nvPr/>
        </p:nvSpPr>
        <p:spPr bwMode="auto">
          <a:xfrm rot="-5400000">
            <a:off x="-57150" y="3865562"/>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US" sz="1800" b="1" i="1">
                <a:solidFill>
                  <a:schemeClr val="bg1"/>
                </a:solidFill>
              </a:rPr>
              <a:t>Marketing</a:t>
            </a:r>
          </a:p>
          <a:p>
            <a:pPr algn="ctr"/>
            <a:r>
              <a:rPr lang="en-US" sz="1800" b="1" i="1">
                <a:solidFill>
                  <a:schemeClr val="bg1"/>
                </a:solidFill>
              </a:rPr>
              <a:t> Communication</a:t>
            </a:r>
          </a:p>
        </p:txBody>
      </p:sp>
      <p:sp>
        <p:nvSpPr>
          <p:cNvPr id="75796" name="Line 37"/>
          <p:cNvSpPr>
            <a:spLocks noChangeShapeType="1"/>
          </p:cNvSpPr>
          <p:nvPr/>
        </p:nvSpPr>
        <p:spPr bwMode="auto">
          <a:xfrm flipH="1">
            <a:off x="5638800" y="3413125"/>
            <a:ext cx="0" cy="1371600"/>
          </a:xfrm>
          <a:prstGeom prst="line">
            <a:avLst/>
          </a:prstGeom>
          <a:noFill/>
          <a:ln w="50800">
            <a:solidFill>
              <a:srgbClr val="0253B6"/>
            </a:solidFill>
            <a:round/>
            <a:headEnd type="none" w="sm" len="sm"/>
            <a:tailEnd type="none" w="sm" len="sm"/>
          </a:ln>
          <a:scene3d>
            <a:camera prst="legacyObliqueTopRight"/>
            <a:lightRig rig="legacyFlat3" dir="b"/>
          </a:scene3d>
          <a:sp3d prstMaterial="legacyMatte">
            <a:bevelT w="13500" h="13500" prst="angle"/>
            <a:bevelB w="13500" h="13500" prst="angle"/>
            <a:extrusionClr>
              <a:srgbClr val="0253B6"/>
            </a:extrusionClr>
          </a:sp3d>
          <a:extLst>
            <a:ext uri="{909E8E84-426E-40DD-AFC4-6F175D3DCCD1}">
              <a14:hiddenFill xmlns:a14="http://schemas.microsoft.com/office/drawing/2010/main">
                <a:noFill/>
              </a14:hiddenFill>
            </a:ext>
          </a:extLst>
        </p:spPr>
        <p:txBody>
          <a:bodyPr wrap="none" anchor="ctr">
            <a:flatTx/>
          </a:bodyPr>
          <a:lstStyle/>
          <a:p>
            <a:endParaRPr lang="en-US"/>
          </a:p>
        </p:txBody>
      </p:sp>
      <p:pic>
        <p:nvPicPr>
          <p:cNvPr id="75797" name="Picture 38" descr="PPP_IBUSI_CLP_BusinessDeal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3184525"/>
            <a:ext cx="2095500" cy="2095500"/>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dashe.com/blog/wp-content/uploads/2011/05/social-network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05100"/>
            <a:ext cx="6172200" cy="41529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3400" y="914400"/>
            <a:ext cx="8077200" cy="1524000"/>
          </a:xfrm>
        </p:spPr>
        <p:txBody>
          <a:bodyPr/>
          <a:lstStyle/>
          <a:p>
            <a:r>
              <a:rPr lang="en-US" dirty="0" smtClean="0"/>
              <a:t>Recognize Communication Is Networked, Dynamic and </a:t>
            </a:r>
            <a:br>
              <a:rPr lang="en-US" dirty="0" smtClean="0"/>
            </a:br>
            <a:r>
              <a:rPr lang="en-US" dirty="0" smtClean="0"/>
              <a:t>Non-Linear</a:t>
            </a:r>
            <a:endParaRPr lang="en-US" dirty="0"/>
          </a:p>
        </p:txBody>
      </p:sp>
    </p:spTree>
    <p:extLst>
      <p:ext uri="{BB962C8B-B14F-4D97-AF65-F5344CB8AC3E}">
        <p14:creationId xmlns:p14="http://schemas.microsoft.com/office/powerpoint/2010/main" val="2136105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lowfamilyonline.com/wordpress/wp-content/uploads/2011/12/Tinker+Toy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795" y="2362498"/>
            <a:ext cx="5063723" cy="45717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143000"/>
            <a:ext cx="753732" cy="584775"/>
          </a:xfrm>
          <a:prstGeom prst="rect">
            <a:avLst/>
          </a:prstGeom>
          <a:noFill/>
        </p:spPr>
        <p:txBody>
          <a:bodyPr wrap="none" rtlCol="0">
            <a:spAutoFit/>
          </a:bodyPr>
          <a:lstStyle/>
          <a:p>
            <a:pPr eaLnBrk="0" fontAlgn="base" hangingPunct="0">
              <a:spcBef>
                <a:spcPct val="0"/>
              </a:spcBef>
              <a:spcAft>
                <a:spcPct val="0"/>
              </a:spcAft>
            </a:pPr>
            <a:r>
              <a:rPr lang="en-US" sz="3200" dirty="0" smtClean="0">
                <a:solidFill>
                  <a:srgbClr val="000000"/>
                </a:solidFill>
              </a:rPr>
              <a:t>     </a:t>
            </a:r>
            <a:endParaRPr lang="en-US" sz="3200" dirty="0">
              <a:solidFill>
                <a:srgbClr val="000000"/>
              </a:solidFill>
            </a:endParaRPr>
          </a:p>
        </p:txBody>
      </p:sp>
      <p:sp>
        <p:nvSpPr>
          <p:cNvPr id="2" name="Title 1"/>
          <p:cNvSpPr>
            <a:spLocks noGrp="1"/>
          </p:cNvSpPr>
          <p:nvPr>
            <p:ph type="title"/>
          </p:nvPr>
        </p:nvSpPr>
        <p:spPr>
          <a:xfrm>
            <a:off x="838200" y="1014663"/>
            <a:ext cx="7542213" cy="1728537"/>
          </a:xfrm>
        </p:spPr>
        <p:txBody>
          <a:bodyPr/>
          <a:lstStyle/>
          <a:p>
            <a:r>
              <a:rPr lang="en-US" sz="3200" dirty="0" smtClean="0"/>
              <a:t>Remember Our</a:t>
            </a:r>
            <a:br>
              <a:rPr lang="en-US" sz="3200" dirty="0" smtClean="0"/>
            </a:br>
            <a:r>
              <a:rPr lang="en-US" sz="3200" dirty="0" smtClean="0"/>
              <a:t>Multi-Dimensional Example …</a:t>
            </a:r>
            <a:br>
              <a:rPr lang="en-US" sz="3200" dirty="0" smtClean="0"/>
            </a:br>
            <a:endParaRPr lang="en-US" sz="3200" dirty="0"/>
          </a:p>
        </p:txBody>
      </p:sp>
    </p:spTree>
    <p:extLst>
      <p:ext uri="{BB962C8B-B14F-4D97-AF65-F5344CB8AC3E}">
        <p14:creationId xmlns:p14="http://schemas.microsoft.com/office/powerpoint/2010/main" val="374413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838200" y="914400"/>
            <a:ext cx="7542213" cy="1600200"/>
          </a:xfrm>
        </p:spPr>
        <p:txBody>
          <a:bodyPr lIns="91440" tIns="45720" rIns="91440" bIns="45720"/>
          <a:lstStyle/>
          <a:p>
            <a:pPr eaLnBrk="1" hangingPunct="1"/>
            <a:r>
              <a:rPr lang="en-US" dirty="0" smtClean="0"/>
              <a:t>In a Networked World,    </a:t>
            </a:r>
            <a:br>
              <a:rPr lang="en-US" dirty="0" smtClean="0"/>
            </a:br>
            <a:r>
              <a:rPr lang="en-US" dirty="0" smtClean="0"/>
              <a:t>Behavioral Measures of Customer Performance  </a:t>
            </a:r>
          </a:p>
        </p:txBody>
      </p:sp>
      <p:sp>
        <p:nvSpPr>
          <p:cNvPr id="76803" name="Rectangle 5"/>
          <p:cNvSpPr>
            <a:spLocks noGrp="1" noChangeArrowheads="1"/>
          </p:cNvSpPr>
          <p:nvPr>
            <p:ph idx="1"/>
          </p:nvPr>
        </p:nvSpPr>
        <p:spPr>
          <a:xfrm>
            <a:off x="838200" y="2590800"/>
            <a:ext cx="7542213" cy="3810000"/>
          </a:xfrm>
        </p:spPr>
        <p:txBody>
          <a:bodyPr lIns="91440" tIns="45720" rIns="91440" bIns="45720"/>
          <a:lstStyle/>
          <a:p>
            <a:pPr marL="339725" indent="-339725" eaLnBrk="1" hangingPunct="1"/>
            <a:r>
              <a:rPr lang="en-US" dirty="0" smtClean="0"/>
              <a:t>Customer income flows  </a:t>
            </a:r>
          </a:p>
          <a:p>
            <a:pPr marL="339725" indent="-339725" eaLnBrk="1" hangingPunct="1"/>
            <a:r>
              <a:rPr lang="en-US" dirty="0" smtClean="0"/>
              <a:t>Aggregated into customer value  </a:t>
            </a:r>
          </a:p>
          <a:p>
            <a:pPr marL="339725" indent="-339725" eaLnBrk="1" hangingPunct="1"/>
            <a:r>
              <a:rPr lang="en-US" dirty="0" smtClean="0"/>
              <a:t>Tracked and measured over time</a:t>
            </a:r>
          </a:p>
          <a:p>
            <a:pPr marL="339725" indent="-339725" eaLnBrk="1" hangingPunct="1"/>
            <a:r>
              <a:rPr lang="en-US" dirty="0" smtClean="0"/>
              <a:t>Customers treated as investments and returns</a:t>
            </a:r>
          </a:p>
          <a:p>
            <a:pPr marL="339725" indent="-339725" eaLnBrk="1" hangingPunct="1"/>
            <a:r>
              <a:rPr lang="en-US" dirty="0" smtClean="0"/>
              <a:t>Then, re-invested to retain present customers and gain new ones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542213" cy="1295400"/>
          </a:xfrm>
        </p:spPr>
        <p:txBody>
          <a:bodyPr/>
          <a:lstStyle/>
          <a:p>
            <a:r>
              <a:rPr lang="en-US" dirty="0" smtClean="0"/>
              <a:t>3.  New Organizational Models </a:t>
            </a:r>
            <a:endParaRPr lang="en-US" dirty="0"/>
          </a:p>
        </p:txBody>
      </p:sp>
    </p:spTree>
    <p:extLst>
      <p:ext uri="{BB962C8B-B14F-4D97-AF65-F5344CB8AC3E}">
        <p14:creationId xmlns:p14="http://schemas.microsoft.com/office/powerpoint/2010/main" val="28912416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838200" y="1066800"/>
            <a:ext cx="7542213" cy="2133600"/>
          </a:xfrm>
        </p:spPr>
        <p:txBody>
          <a:bodyPr/>
          <a:lstStyle/>
          <a:p>
            <a:r>
              <a:rPr lang="en-US" dirty="0" smtClean="0"/>
              <a:t>Most Organizations Are Still Based on </a:t>
            </a:r>
            <a:br>
              <a:rPr lang="en-US" dirty="0" smtClean="0"/>
            </a:br>
            <a:r>
              <a:rPr lang="en-US" dirty="0" smtClean="0"/>
              <a:t>“Command and Control”</a:t>
            </a:r>
            <a:br>
              <a:rPr lang="en-US" dirty="0" smtClean="0"/>
            </a:br>
            <a:r>
              <a:rPr lang="en-US" dirty="0" smtClean="0"/>
              <a:t>Lines and Boxes </a:t>
            </a:r>
          </a:p>
        </p:txBody>
      </p:sp>
      <p:pic>
        <p:nvPicPr>
          <p:cNvPr id="2052" name="Picture 4" descr="https://encrypted-tbn1.gstatic.com/images?q=tbn:ANd9GcTc8XfBRYqDXkb00WUm6s1Bx6mG4bgKQW19v48CAaCzZED35N5q"/>
          <p:cNvPicPr>
            <a:picLocks noChangeAspect="1" noChangeArrowheads="1"/>
          </p:cNvPicPr>
          <p:nvPr/>
        </p:nvPicPr>
        <p:blipFill rotWithShape="1">
          <a:blip r:embed="rId2">
            <a:extLst>
              <a:ext uri="{28A0092B-C50C-407E-A947-70E740481C1C}">
                <a14:useLocalDpi xmlns:a14="http://schemas.microsoft.com/office/drawing/2010/main" val="0"/>
              </a:ext>
            </a:extLst>
          </a:blip>
          <a:srcRect b="15073"/>
          <a:stretch/>
        </p:blipFill>
        <p:spPr bwMode="auto">
          <a:xfrm>
            <a:off x="1905000" y="3229914"/>
            <a:ext cx="5638800" cy="350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95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35026" y="3003550"/>
            <a:ext cx="1254124"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dirty="0">
                <a:solidFill>
                  <a:schemeClr val="bg1"/>
                </a:solidFill>
                <a:latin typeface="+mn-lt"/>
                <a:cs typeface="Arial" pitchFamily="34" charset="0"/>
              </a:rPr>
              <a:t>Marketing</a:t>
            </a:r>
          </a:p>
        </p:txBody>
      </p:sp>
      <p:sp>
        <p:nvSpPr>
          <p:cNvPr id="59395" name="Rectangle 3"/>
          <p:cNvSpPr>
            <a:spLocks noChangeArrowheads="1"/>
          </p:cNvSpPr>
          <p:nvPr/>
        </p:nvSpPr>
        <p:spPr bwMode="auto">
          <a:xfrm>
            <a:off x="2414587" y="3003550"/>
            <a:ext cx="1254125"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dirty="0">
                <a:solidFill>
                  <a:schemeClr val="bg1"/>
                </a:solidFill>
                <a:latin typeface="+mn-lt"/>
                <a:cs typeface="Arial" pitchFamily="34" charset="0"/>
              </a:rPr>
              <a:t>Sales</a:t>
            </a:r>
          </a:p>
        </p:txBody>
      </p:sp>
      <p:sp>
        <p:nvSpPr>
          <p:cNvPr id="59396" name="Rectangle 4"/>
          <p:cNvSpPr>
            <a:spLocks noChangeArrowheads="1"/>
          </p:cNvSpPr>
          <p:nvPr/>
        </p:nvSpPr>
        <p:spPr bwMode="auto">
          <a:xfrm>
            <a:off x="3994150" y="3003550"/>
            <a:ext cx="1254125"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dirty="0">
                <a:solidFill>
                  <a:schemeClr val="bg2"/>
                </a:solidFill>
                <a:latin typeface="+mn-lt"/>
                <a:cs typeface="Arial" pitchFamily="34" charset="0"/>
              </a:rPr>
              <a:t>Country C</a:t>
            </a:r>
          </a:p>
        </p:txBody>
      </p:sp>
      <p:sp>
        <p:nvSpPr>
          <p:cNvPr id="59397" name="Rectangle 5"/>
          <p:cNvSpPr>
            <a:spLocks noChangeArrowheads="1"/>
          </p:cNvSpPr>
          <p:nvPr/>
        </p:nvSpPr>
        <p:spPr bwMode="auto">
          <a:xfrm>
            <a:off x="5573713" y="3003550"/>
            <a:ext cx="1254125"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1900" b="1" dirty="0">
                <a:solidFill>
                  <a:srgbClr val="EEECE1"/>
                </a:solidFill>
                <a:latin typeface="+mn-lt"/>
                <a:cs typeface="Arial" pitchFamily="34" charset="0"/>
              </a:rPr>
              <a:t>Region</a:t>
            </a:r>
            <a:r>
              <a:rPr lang="en-US" b="1" dirty="0">
                <a:solidFill>
                  <a:schemeClr val="bg2"/>
                </a:solidFill>
                <a:latin typeface="+mn-lt"/>
                <a:cs typeface="Arial" pitchFamily="34" charset="0"/>
              </a:rPr>
              <a:t> X</a:t>
            </a:r>
          </a:p>
        </p:txBody>
      </p:sp>
      <p:grpSp>
        <p:nvGrpSpPr>
          <p:cNvPr id="72721" name="Grupo 20"/>
          <p:cNvGrpSpPr>
            <a:grpSpLocks/>
          </p:cNvGrpSpPr>
          <p:nvPr/>
        </p:nvGrpSpPr>
        <p:grpSpPr bwMode="auto">
          <a:xfrm>
            <a:off x="1387475" y="2481263"/>
            <a:ext cx="6350000" cy="414337"/>
            <a:chOff x="1798638" y="2128838"/>
            <a:chExt cx="6350000" cy="414337"/>
          </a:xfrm>
        </p:grpSpPr>
        <p:sp>
          <p:nvSpPr>
            <p:cNvPr id="43017" name="Line 8"/>
            <p:cNvSpPr>
              <a:spLocks noChangeShapeType="1"/>
            </p:cNvSpPr>
            <p:nvPr/>
          </p:nvSpPr>
          <p:spPr bwMode="auto">
            <a:xfrm>
              <a:off x="1798638" y="2336800"/>
              <a:ext cx="6350000" cy="0"/>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3018" name="Line 9"/>
            <p:cNvSpPr>
              <a:spLocks noChangeShapeType="1"/>
            </p:cNvSpPr>
            <p:nvPr/>
          </p:nvSpPr>
          <p:spPr bwMode="auto">
            <a:xfrm>
              <a:off x="1798638" y="2336800"/>
              <a:ext cx="0" cy="206375"/>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3019" name="Line 10"/>
            <p:cNvSpPr>
              <a:spLocks noChangeShapeType="1"/>
            </p:cNvSpPr>
            <p:nvPr/>
          </p:nvSpPr>
          <p:spPr bwMode="auto">
            <a:xfrm>
              <a:off x="3441701" y="2336800"/>
              <a:ext cx="0" cy="206375"/>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3020" name="Line 11"/>
            <p:cNvSpPr>
              <a:spLocks noChangeShapeType="1"/>
            </p:cNvSpPr>
            <p:nvPr/>
          </p:nvSpPr>
          <p:spPr bwMode="auto">
            <a:xfrm>
              <a:off x="5084763" y="2128838"/>
              <a:ext cx="0" cy="414337"/>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3021" name="Line 12"/>
            <p:cNvSpPr>
              <a:spLocks noChangeShapeType="1"/>
            </p:cNvSpPr>
            <p:nvPr/>
          </p:nvSpPr>
          <p:spPr bwMode="auto">
            <a:xfrm>
              <a:off x="6578601" y="2336800"/>
              <a:ext cx="0" cy="206375"/>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3022" name="Line 13"/>
            <p:cNvSpPr>
              <a:spLocks noChangeShapeType="1"/>
            </p:cNvSpPr>
            <p:nvPr/>
          </p:nvSpPr>
          <p:spPr bwMode="auto">
            <a:xfrm>
              <a:off x="8148638" y="2336800"/>
              <a:ext cx="0" cy="206375"/>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grpSp>
      <p:sp>
        <p:nvSpPr>
          <p:cNvPr id="59399" name="Rectangle 7"/>
          <p:cNvSpPr>
            <a:spLocks noChangeArrowheads="1"/>
          </p:cNvSpPr>
          <p:nvPr/>
        </p:nvSpPr>
        <p:spPr bwMode="auto">
          <a:xfrm>
            <a:off x="3732210" y="2160588"/>
            <a:ext cx="2000264" cy="428625"/>
          </a:xfrm>
          <a:prstGeom prst="rect">
            <a:avLst/>
          </a:prstGeom>
          <a:solidFill>
            <a:schemeClr val="bg1">
              <a:lumMod val="50000"/>
            </a:schemeClr>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800" b="1">
                <a:solidFill>
                  <a:schemeClr val="bg1"/>
                </a:solidFill>
                <a:latin typeface="+mn-lt"/>
                <a:cs typeface="Arial" charset="0"/>
              </a:rPr>
              <a:t>CEO</a:t>
            </a:r>
          </a:p>
        </p:txBody>
      </p:sp>
      <p:sp>
        <p:nvSpPr>
          <p:cNvPr id="59406" name="AutoShape 14"/>
          <p:cNvSpPr>
            <a:spLocks noChangeArrowheads="1"/>
          </p:cNvSpPr>
          <p:nvPr/>
        </p:nvSpPr>
        <p:spPr bwMode="auto">
          <a:xfrm>
            <a:off x="1089026" y="3624263"/>
            <a:ext cx="581025" cy="2852737"/>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cs typeface="Arial" pitchFamily="34" charset="0"/>
            </a:endParaRPr>
          </a:p>
        </p:txBody>
      </p:sp>
      <p:sp>
        <p:nvSpPr>
          <p:cNvPr id="59407" name="AutoShape 15"/>
          <p:cNvSpPr>
            <a:spLocks noChangeArrowheads="1"/>
          </p:cNvSpPr>
          <p:nvPr/>
        </p:nvSpPr>
        <p:spPr bwMode="auto">
          <a:xfrm>
            <a:off x="2717800" y="3556000"/>
            <a:ext cx="582612"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cs typeface="Arial" pitchFamily="34" charset="0"/>
            </a:endParaRPr>
          </a:p>
        </p:txBody>
      </p:sp>
      <p:sp>
        <p:nvSpPr>
          <p:cNvPr id="59408" name="AutoShape 16"/>
          <p:cNvSpPr>
            <a:spLocks noChangeArrowheads="1"/>
          </p:cNvSpPr>
          <p:nvPr/>
        </p:nvSpPr>
        <p:spPr bwMode="auto">
          <a:xfrm>
            <a:off x="4510088" y="355600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cs typeface="Arial" pitchFamily="34" charset="0"/>
            </a:endParaRPr>
          </a:p>
        </p:txBody>
      </p:sp>
      <p:sp>
        <p:nvSpPr>
          <p:cNvPr id="59409" name="AutoShape 17"/>
          <p:cNvSpPr>
            <a:spLocks noChangeArrowheads="1"/>
          </p:cNvSpPr>
          <p:nvPr/>
        </p:nvSpPr>
        <p:spPr bwMode="auto">
          <a:xfrm>
            <a:off x="5929312" y="355600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cs typeface="Arial" pitchFamily="34" charset="0"/>
            </a:endParaRPr>
          </a:p>
        </p:txBody>
      </p:sp>
      <p:sp>
        <p:nvSpPr>
          <p:cNvPr id="59410" name="AutoShape 18"/>
          <p:cNvSpPr>
            <a:spLocks noChangeArrowheads="1"/>
          </p:cNvSpPr>
          <p:nvPr/>
        </p:nvSpPr>
        <p:spPr bwMode="auto">
          <a:xfrm>
            <a:off x="7437437" y="355600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cs typeface="Arial" pitchFamily="34" charset="0"/>
            </a:endParaRPr>
          </a:p>
        </p:txBody>
      </p:sp>
      <p:sp>
        <p:nvSpPr>
          <p:cNvPr id="72737" name="Rectangle 20"/>
          <p:cNvSpPr>
            <a:spLocks noGrp="1"/>
          </p:cNvSpPr>
          <p:nvPr>
            <p:ph type="title"/>
          </p:nvPr>
        </p:nvSpPr>
        <p:spPr>
          <a:xfrm>
            <a:off x="381000" y="838200"/>
            <a:ext cx="8382000" cy="1295400"/>
          </a:xfrm>
        </p:spPr>
        <p:txBody>
          <a:bodyPr/>
          <a:lstStyle/>
          <a:p>
            <a:r>
              <a:rPr lang="en-US" smtClean="0"/>
              <a:t>Organizational Silos That Ignore Customers and Prospects </a:t>
            </a:r>
          </a:p>
        </p:txBody>
      </p:sp>
      <p:sp>
        <p:nvSpPr>
          <p:cNvPr id="22" name="Rectangle 3"/>
          <p:cNvSpPr>
            <a:spLocks noChangeArrowheads="1"/>
          </p:cNvSpPr>
          <p:nvPr/>
        </p:nvSpPr>
        <p:spPr bwMode="auto">
          <a:xfrm>
            <a:off x="803251" y="3011498"/>
            <a:ext cx="1254126"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dirty="0">
                <a:solidFill>
                  <a:schemeClr val="bg1"/>
                </a:solidFill>
                <a:latin typeface="+mn-lt"/>
                <a:cs typeface="Arial" pitchFamily="34" charset="0"/>
              </a:rPr>
              <a:t>Marketing</a:t>
            </a:r>
          </a:p>
        </p:txBody>
      </p:sp>
      <p:sp>
        <p:nvSpPr>
          <p:cNvPr id="23" name="Rectangle 4"/>
          <p:cNvSpPr>
            <a:spLocks noChangeArrowheads="1"/>
          </p:cNvSpPr>
          <p:nvPr/>
        </p:nvSpPr>
        <p:spPr bwMode="auto">
          <a:xfrm>
            <a:off x="2382814" y="3011498"/>
            <a:ext cx="1254125"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dirty="0">
                <a:solidFill>
                  <a:schemeClr val="bg1"/>
                </a:solidFill>
                <a:latin typeface="+mn-lt"/>
                <a:cs typeface="Arial" pitchFamily="34" charset="0"/>
              </a:rPr>
              <a:t>Sales</a:t>
            </a:r>
          </a:p>
        </p:txBody>
      </p:sp>
      <p:sp>
        <p:nvSpPr>
          <p:cNvPr id="24" name="Rectangle 5"/>
          <p:cNvSpPr>
            <a:spLocks noChangeArrowheads="1"/>
          </p:cNvSpPr>
          <p:nvPr/>
        </p:nvSpPr>
        <p:spPr bwMode="auto">
          <a:xfrm>
            <a:off x="3962377" y="3011498"/>
            <a:ext cx="1254124"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a:solidFill>
                  <a:schemeClr val="bg1"/>
                </a:solidFill>
                <a:latin typeface="+mn-lt"/>
                <a:cs typeface="Arial" pitchFamily="34" charset="0"/>
              </a:rPr>
              <a:t>Human</a:t>
            </a:r>
          </a:p>
          <a:p>
            <a:pPr algn="ctr">
              <a:defRPr/>
            </a:pPr>
            <a:r>
              <a:rPr lang="en-US" sz="2000" b="1">
                <a:solidFill>
                  <a:schemeClr val="bg1"/>
                </a:solidFill>
                <a:latin typeface="+mn-lt"/>
                <a:cs typeface="Arial" pitchFamily="34" charset="0"/>
              </a:rPr>
              <a:t>Resources</a:t>
            </a:r>
          </a:p>
        </p:txBody>
      </p:sp>
      <p:sp>
        <p:nvSpPr>
          <p:cNvPr id="25" name="Rectangle 6"/>
          <p:cNvSpPr>
            <a:spLocks noChangeArrowheads="1"/>
          </p:cNvSpPr>
          <p:nvPr/>
        </p:nvSpPr>
        <p:spPr bwMode="auto">
          <a:xfrm>
            <a:off x="5541939" y="3011498"/>
            <a:ext cx="1254125"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1900" b="1">
                <a:solidFill>
                  <a:schemeClr val="bg1"/>
                </a:solidFill>
                <a:latin typeface="+mn-lt"/>
                <a:cs typeface="Arial" charset="0"/>
              </a:rPr>
              <a:t>IT/Digital</a:t>
            </a:r>
          </a:p>
        </p:txBody>
      </p:sp>
      <p:sp>
        <p:nvSpPr>
          <p:cNvPr id="26" name="Rectangle 7"/>
          <p:cNvSpPr>
            <a:spLocks noChangeArrowheads="1"/>
          </p:cNvSpPr>
          <p:nvPr/>
        </p:nvSpPr>
        <p:spPr bwMode="auto">
          <a:xfrm>
            <a:off x="7121501" y="3048000"/>
            <a:ext cx="1254126" cy="577850"/>
          </a:xfrm>
          <a:prstGeom prst="rect">
            <a:avLst/>
          </a:prstGeom>
          <a:solidFill>
            <a:srgbClr val="8E00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35" tIns="45718" rIns="91435" bIns="45718" anchor="ctr"/>
          <a:lstStyle/>
          <a:p>
            <a:pPr algn="ctr">
              <a:defRPr/>
            </a:pPr>
            <a:r>
              <a:rPr lang="en-US" sz="2000" b="1">
                <a:solidFill>
                  <a:schemeClr val="bg1"/>
                </a:solidFill>
                <a:latin typeface="+mn-lt"/>
                <a:cs typeface="Arial" pitchFamily="34" charset="0"/>
              </a:rPr>
              <a:t>Operations</a:t>
            </a:r>
          </a:p>
        </p:txBody>
      </p:sp>
      <p:sp>
        <p:nvSpPr>
          <p:cNvPr id="72753" name="Text Box 26"/>
          <p:cNvSpPr txBox="1">
            <a:spLocks noChangeArrowheads="1"/>
          </p:cNvSpPr>
          <p:nvPr/>
        </p:nvSpPr>
        <p:spPr bwMode="auto">
          <a:xfrm>
            <a:off x="228600" y="6553200"/>
            <a:ext cx="396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200">
                <a:cs typeface="Arial" pitchFamily="34" charset="0"/>
              </a:rPr>
              <a:t>Source: Adapted from Cranfield School of Management</a:t>
            </a:r>
            <a:r>
              <a:rPr lang="en-US" sz="1400">
                <a:cs typeface="Arial" pitchFamily="34" charset="0"/>
              </a:rPr>
              <a:t>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685800"/>
            <a:ext cx="8610600" cy="1447800"/>
          </a:xfrm>
        </p:spPr>
        <p:txBody>
          <a:bodyPr/>
          <a:lstStyle/>
          <a:p>
            <a:r>
              <a:rPr lang="en-US" sz="3000" smtClean="0"/>
              <a:t>Needed: Horizontal Planning Processes That Focus on the Customer </a:t>
            </a:r>
          </a:p>
        </p:txBody>
      </p:sp>
      <p:sp>
        <p:nvSpPr>
          <p:cNvPr id="73731" name="Text Box 27"/>
          <p:cNvSpPr txBox="1">
            <a:spLocks noChangeArrowheads="1"/>
          </p:cNvSpPr>
          <p:nvPr/>
        </p:nvSpPr>
        <p:spPr bwMode="auto">
          <a:xfrm>
            <a:off x="381000" y="6583363"/>
            <a:ext cx="3108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prstDash val="sysDot"/>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200"/>
              <a:t>Source:  Adapted from Cranfield University </a:t>
            </a:r>
          </a:p>
        </p:txBody>
      </p:sp>
      <p:grpSp>
        <p:nvGrpSpPr>
          <p:cNvPr id="73732" name="Group 27"/>
          <p:cNvGrpSpPr>
            <a:grpSpLocks/>
          </p:cNvGrpSpPr>
          <p:nvPr/>
        </p:nvGrpSpPr>
        <p:grpSpPr bwMode="auto">
          <a:xfrm>
            <a:off x="685800" y="2057400"/>
            <a:ext cx="7827963" cy="4572000"/>
            <a:chOff x="858309" y="1600200"/>
            <a:chExt cx="7533246" cy="4267200"/>
          </a:xfrm>
        </p:grpSpPr>
        <p:sp>
          <p:nvSpPr>
            <p:cNvPr id="29" name="AutoShape 14"/>
            <p:cNvSpPr>
              <a:spLocks noChangeArrowheads="1"/>
            </p:cNvSpPr>
            <p:nvPr/>
          </p:nvSpPr>
          <p:spPr bwMode="auto">
            <a:xfrm>
              <a:off x="1144617" y="3014663"/>
              <a:ext cx="581025" cy="2852737"/>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latin typeface="+mn-lt"/>
                <a:cs typeface="Arial" pitchFamily="34" charset="0"/>
              </a:endParaRPr>
            </a:p>
          </p:txBody>
        </p:sp>
        <p:sp>
          <p:nvSpPr>
            <p:cNvPr id="30" name="AutoShape 15"/>
            <p:cNvSpPr>
              <a:spLocks noChangeArrowheads="1"/>
            </p:cNvSpPr>
            <p:nvPr/>
          </p:nvSpPr>
          <p:spPr bwMode="auto">
            <a:xfrm>
              <a:off x="2533639" y="3016250"/>
              <a:ext cx="582612"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latin typeface="+mn-lt"/>
                <a:cs typeface="Arial" pitchFamily="34" charset="0"/>
              </a:endParaRPr>
            </a:p>
          </p:txBody>
        </p:sp>
        <p:sp>
          <p:nvSpPr>
            <p:cNvPr id="31" name="AutoShape 16"/>
            <p:cNvSpPr>
              <a:spLocks noChangeArrowheads="1"/>
            </p:cNvSpPr>
            <p:nvPr/>
          </p:nvSpPr>
          <p:spPr bwMode="auto">
            <a:xfrm>
              <a:off x="3890961" y="301625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latin typeface="+mn-lt"/>
                <a:cs typeface="Arial" pitchFamily="34" charset="0"/>
              </a:endParaRPr>
            </a:p>
          </p:txBody>
        </p:sp>
        <p:sp>
          <p:nvSpPr>
            <p:cNvPr id="32" name="AutoShape 17"/>
            <p:cNvSpPr>
              <a:spLocks noChangeArrowheads="1"/>
            </p:cNvSpPr>
            <p:nvPr/>
          </p:nvSpPr>
          <p:spPr bwMode="auto">
            <a:xfrm>
              <a:off x="5319721" y="301625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latin typeface="+mn-lt"/>
                <a:cs typeface="Arial" pitchFamily="34" charset="0"/>
              </a:endParaRPr>
            </a:p>
          </p:txBody>
        </p:sp>
        <p:sp>
          <p:nvSpPr>
            <p:cNvPr id="33" name="AutoShape 18"/>
            <p:cNvSpPr>
              <a:spLocks noChangeArrowheads="1"/>
            </p:cNvSpPr>
            <p:nvPr/>
          </p:nvSpPr>
          <p:spPr bwMode="auto">
            <a:xfrm>
              <a:off x="6808810" y="3016250"/>
              <a:ext cx="582613" cy="2851150"/>
            </a:xfrm>
            <a:prstGeom prst="triangle">
              <a:avLst>
                <a:gd name="adj" fmla="val 50000"/>
              </a:avLst>
            </a:prstGeom>
            <a:solidFill>
              <a:srgbClr val="0070C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pt-BR" sz="2000">
                <a:latin typeface="+mn-lt"/>
                <a:cs typeface="Arial" pitchFamily="34" charset="0"/>
              </a:endParaRPr>
            </a:p>
          </p:txBody>
        </p:sp>
        <p:grpSp>
          <p:nvGrpSpPr>
            <p:cNvPr id="73748" name="Grupo 29"/>
            <p:cNvGrpSpPr>
              <a:grpSpLocks/>
            </p:cNvGrpSpPr>
            <p:nvPr/>
          </p:nvGrpSpPr>
          <p:grpSpPr bwMode="auto">
            <a:xfrm>
              <a:off x="1033463" y="2105020"/>
              <a:ext cx="6350000" cy="414337"/>
              <a:chOff x="1798638" y="2128838"/>
              <a:chExt cx="6350000" cy="414337"/>
            </a:xfrm>
          </p:grpSpPr>
          <p:sp>
            <p:nvSpPr>
              <p:cNvPr id="47" name="Line 8"/>
              <p:cNvSpPr>
                <a:spLocks noChangeShapeType="1"/>
              </p:cNvSpPr>
              <p:nvPr/>
            </p:nvSpPr>
            <p:spPr bwMode="auto">
              <a:xfrm>
                <a:off x="1799174" y="2336699"/>
                <a:ext cx="6349253" cy="0"/>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8" name="Line 9"/>
              <p:cNvSpPr>
                <a:spLocks noChangeShapeType="1"/>
              </p:cNvSpPr>
              <p:nvPr/>
            </p:nvSpPr>
            <p:spPr bwMode="auto">
              <a:xfrm>
                <a:off x="1799174" y="2336699"/>
                <a:ext cx="0" cy="205951"/>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49" name="Line 10"/>
              <p:cNvSpPr>
                <a:spLocks noChangeShapeType="1"/>
              </p:cNvSpPr>
              <p:nvPr/>
            </p:nvSpPr>
            <p:spPr bwMode="auto">
              <a:xfrm>
                <a:off x="3441485" y="2336699"/>
                <a:ext cx="0" cy="205951"/>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50" name="Line 11"/>
              <p:cNvSpPr>
                <a:spLocks noChangeShapeType="1"/>
              </p:cNvSpPr>
              <p:nvPr/>
            </p:nvSpPr>
            <p:spPr bwMode="auto">
              <a:xfrm>
                <a:off x="5085325" y="2129266"/>
                <a:ext cx="0" cy="413384"/>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51" name="Line 12"/>
              <p:cNvSpPr>
                <a:spLocks noChangeShapeType="1"/>
              </p:cNvSpPr>
              <p:nvPr/>
            </p:nvSpPr>
            <p:spPr bwMode="auto">
              <a:xfrm>
                <a:off x="6577919" y="2336699"/>
                <a:ext cx="0" cy="205951"/>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sp>
            <p:nvSpPr>
              <p:cNvPr id="52" name="Line 13"/>
              <p:cNvSpPr>
                <a:spLocks noChangeShapeType="1"/>
              </p:cNvSpPr>
              <p:nvPr/>
            </p:nvSpPr>
            <p:spPr bwMode="auto">
              <a:xfrm>
                <a:off x="8148427" y="2336699"/>
                <a:ext cx="0" cy="205951"/>
              </a:xfrm>
              <a:prstGeom prst="line">
                <a:avLst/>
              </a:prstGeom>
              <a:noFill/>
              <a:ln w="38100">
                <a:solidFill>
                  <a:schemeClr val="tx1">
                    <a:lumMod val="65000"/>
                    <a:lumOff val="35000"/>
                  </a:schemeClr>
                </a:solidFill>
                <a:round/>
                <a:headEnd type="none" w="sm" len="sm"/>
                <a:tailEnd type="none" w="sm" len="sm"/>
              </a:ln>
            </p:spPr>
            <p:txBody>
              <a:bodyPr/>
              <a:lstStyle/>
              <a:p>
                <a:pPr>
                  <a:defRPr/>
                </a:pPr>
                <a:endParaRPr lang="pt-BR" sz="2000">
                  <a:latin typeface="+mn-lt"/>
                  <a:cs typeface="Arial" pitchFamily="34" charset="0"/>
                </a:endParaRPr>
              </a:p>
            </p:txBody>
          </p:sp>
        </p:grpSp>
        <p:sp>
          <p:nvSpPr>
            <p:cNvPr id="35" name="Rectangle 3"/>
            <p:cNvSpPr>
              <a:spLocks noChangeArrowheads="1"/>
            </p:cNvSpPr>
            <p:nvPr/>
          </p:nvSpPr>
          <p:spPr bwMode="auto">
            <a:xfrm>
              <a:off x="858309" y="2516033"/>
              <a:ext cx="1125775" cy="562888"/>
            </a:xfrm>
            <a:prstGeom prst="rect">
              <a:avLst/>
            </a:prstGeom>
            <a:solidFill>
              <a:srgbClr val="C00000"/>
            </a:solidFill>
            <a:ln w="12700">
              <a:noFill/>
              <a:miter lim="800000"/>
              <a:headEnd type="none" w="sm" len="sm"/>
              <a:tailEnd type="none" w="sm" len="sm"/>
            </a:ln>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800" b="1" dirty="0">
                  <a:solidFill>
                    <a:schemeClr val="bg1"/>
                  </a:solidFill>
                  <a:latin typeface="+mn-lt"/>
                  <a:cs typeface="Arial" pitchFamily="34" charset="0"/>
                </a:rPr>
                <a:t>Marketing</a:t>
              </a:r>
            </a:p>
          </p:txBody>
        </p:sp>
        <p:sp>
          <p:nvSpPr>
            <p:cNvPr id="36" name="Rectangle 4"/>
            <p:cNvSpPr>
              <a:spLocks noChangeArrowheads="1"/>
            </p:cNvSpPr>
            <p:nvPr/>
          </p:nvSpPr>
          <p:spPr bwMode="auto">
            <a:xfrm>
              <a:off x="2276002" y="2516033"/>
              <a:ext cx="1125775" cy="562888"/>
            </a:xfrm>
            <a:prstGeom prst="rect">
              <a:avLst/>
            </a:prstGeom>
            <a:solidFill>
              <a:srgbClr val="C00000"/>
            </a:solidFill>
            <a:ln w="12700">
              <a:noFill/>
              <a:miter lim="800000"/>
              <a:headEnd type="none" w="sm" len="sm"/>
              <a:tailEnd type="none" w="sm" len="sm"/>
            </a:ln>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800" b="1" dirty="0">
                  <a:solidFill>
                    <a:schemeClr val="bg1"/>
                  </a:solidFill>
                  <a:latin typeface="+mn-lt"/>
                  <a:cs typeface="Arial" pitchFamily="34" charset="0"/>
                </a:rPr>
                <a:t>Finance</a:t>
              </a:r>
            </a:p>
          </p:txBody>
        </p:sp>
        <p:sp>
          <p:nvSpPr>
            <p:cNvPr id="37" name="Rectangle 5"/>
            <p:cNvSpPr>
              <a:spLocks noChangeArrowheads="1"/>
            </p:cNvSpPr>
            <p:nvPr/>
          </p:nvSpPr>
          <p:spPr bwMode="auto">
            <a:xfrm>
              <a:off x="3693697" y="2516033"/>
              <a:ext cx="1125775" cy="562888"/>
            </a:xfrm>
            <a:prstGeom prst="rect">
              <a:avLst/>
            </a:prstGeom>
            <a:solidFill>
              <a:srgbClr val="C00000"/>
            </a:solidFill>
            <a:ln w="12700">
              <a:noFill/>
              <a:miter lim="800000"/>
              <a:headEnd type="none" w="sm" len="sm"/>
              <a:tailEnd type="none" w="sm" len="sm"/>
            </a:ln>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800" b="1">
                  <a:solidFill>
                    <a:schemeClr val="bg1"/>
                  </a:solidFill>
                  <a:latin typeface="+mn-lt"/>
                  <a:cs typeface="Arial" charset="0"/>
                </a:rPr>
                <a:t>Sales </a:t>
              </a:r>
            </a:p>
          </p:txBody>
        </p:sp>
        <p:sp>
          <p:nvSpPr>
            <p:cNvPr id="38" name="Rectangle 6"/>
            <p:cNvSpPr>
              <a:spLocks noChangeArrowheads="1"/>
            </p:cNvSpPr>
            <p:nvPr/>
          </p:nvSpPr>
          <p:spPr bwMode="auto">
            <a:xfrm>
              <a:off x="5111390" y="2516033"/>
              <a:ext cx="1125775" cy="562888"/>
            </a:xfrm>
            <a:prstGeom prst="rect">
              <a:avLst/>
            </a:prstGeom>
            <a:solidFill>
              <a:srgbClr val="C00000"/>
            </a:solidFill>
            <a:ln w="12700">
              <a:noFill/>
              <a:miter lim="800000"/>
              <a:headEnd type="none" w="sm" len="sm"/>
              <a:tailEnd type="none" w="sm" len="sm"/>
            </a:ln>
            <a:effectLst/>
            <a:scene3d>
              <a:camera prst="orthographicFront">
                <a:rot lat="0" lon="0" rev="0"/>
              </a:camera>
              <a:lightRig rig="glow" dir="t">
                <a:rot lat="0" lon="0" rev="4800000"/>
              </a:lightRig>
            </a:scene3d>
            <a:sp3d prstMaterial="matte">
              <a:bevelT w="127000" h="63500"/>
            </a:sp3d>
          </p:spPr>
          <p:txBody>
            <a:bodyPr wrap="none" anchor="ctr"/>
            <a:lstStyle/>
            <a:p>
              <a:pPr algn="ctr">
                <a:lnSpc>
                  <a:spcPts val="1700"/>
                </a:lnSpc>
                <a:defRPr/>
              </a:pPr>
              <a:r>
                <a:rPr lang="en-US" sz="1600" b="1" dirty="0">
                  <a:solidFill>
                    <a:schemeClr val="bg1"/>
                  </a:solidFill>
                  <a:latin typeface="+mn-lt"/>
                  <a:cs typeface="Arial" pitchFamily="34" charset="0"/>
                </a:rPr>
                <a:t>Information</a:t>
              </a:r>
            </a:p>
            <a:p>
              <a:pPr algn="ctr">
                <a:lnSpc>
                  <a:spcPts val="1700"/>
                </a:lnSpc>
                <a:defRPr/>
              </a:pPr>
              <a:r>
                <a:rPr lang="en-US" sz="1600" b="1" dirty="0">
                  <a:solidFill>
                    <a:schemeClr val="bg1"/>
                  </a:solidFill>
                  <a:latin typeface="+mn-lt"/>
                  <a:cs typeface="Arial" pitchFamily="34" charset="0"/>
                </a:rPr>
                <a:t>Technology</a:t>
              </a:r>
            </a:p>
          </p:txBody>
        </p:sp>
        <p:sp>
          <p:nvSpPr>
            <p:cNvPr id="39" name="Rectangle 7"/>
            <p:cNvSpPr>
              <a:spLocks noChangeArrowheads="1"/>
            </p:cNvSpPr>
            <p:nvPr/>
          </p:nvSpPr>
          <p:spPr bwMode="auto">
            <a:xfrm>
              <a:off x="6530481" y="2516033"/>
              <a:ext cx="1241919" cy="562888"/>
            </a:xfrm>
            <a:prstGeom prst="rect">
              <a:avLst/>
            </a:prstGeom>
            <a:solidFill>
              <a:srgbClr val="C00000"/>
            </a:solidFill>
            <a:ln w="12700">
              <a:noFill/>
              <a:miter lim="800000"/>
              <a:headEnd type="none" w="sm" len="sm"/>
              <a:tailEnd type="none" w="sm" len="sm"/>
            </a:ln>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800" b="1" dirty="0">
                  <a:solidFill>
                    <a:schemeClr val="bg1"/>
                  </a:solidFill>
                  <a:latin typeface="+mn-lt"/>
                  <a:cs typeface="Arial" pitchFamily="34" charset="0"/>
                </a:rPr>
                <a:t>Operations</a:t>
              </a:r>
            </a:p>
          </p:txBody>
        </p:sp>
        <p:sp>
          <p:nvSpPr>
            <p:cNvPr id="40" name="Rectangle 8"/>
            <p:cNvSpPr>
              <a:spLocks noChangeArrowheads="1"/>
            </p:cNvSpPr>
            <p:nvPr/>
          </p:nvSpPr>
          <p:spPr bwMode="auto">
            <a:xfrm>
              <a:off x="3657600" y="1600200"/>
              <a:ext cx="1371600" cy="565251"/>
            </a:xfrm>
            <a:prstGeom prst="rect">
              <a:avLst/>
            </a:prstGeom>
            <a:solidFill>
              <a:schemeClr val="bg1">
                <a:lumMod val="50000"/>
              </a:schemeClr>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800" b="1" dirty="0">
                  <a:solidFill>
                    <a:schemeClr val="bg1"/>
                  </a:solidFill>
                  <a:latin typeface="+mn-lt"/>
                  <a:cs typeface="Arial" pitchFamily="34" charset="0"/>
                </a:rPr>
                <a:t>CEO</a:t>
              </a:r>
            </a:p>
          </p:txBody>
        </p:sp>
        <p:sp>
          <p:nvSpPr>
            <p:cNvPr id="41" name="Rectangle 25"/>
            <p:cNvSpPr>
              <a:spLocks noChangeArrowheads="1"/>
            </p:cNvSpPr>
            <p:nvPr/>
          </p:nvSpPr>
          <p:spPr bwMode="ltGray">
            <a:xfrm flipV="1">
              <a:off x="7913461" y="3037017"/>
              <a:ext cx="478094" cy="2775327"/>
            </a:xfrm>
            <a:prstGeom prst="rect">
              <a:avLst/>
            </a:prstGeom>
            <a:solidFill>
              <a:schemeClr val="accent1">
                <a:lumMod val="50000"/>
              </a:schemeClr>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10800000" vert="eaVert" wrap="none" anchor="ctr"/>
            <a:lstStyle/>
            <a:p>
              <a:pPr algn="ctr">
                <a:defRPr/>
              </a:pPr>
              <a:r>
                <a:rPr lang="en-US" b="1">
                  <a:solidFill>
                    <a:schemeClr val="bg1"/>
                  </a:solidFill>
                  <a:latin typeface="+mn-lt"/>
                  <a:cs typeface="Arial" charset="0"/>
                </a:rPr>
                <a:t>Customers</a:t>
              </a:r>
            </a:p>
          </p:txBody>
        </p:sp>
        <p:sp>
          <p:nvSpPr>
            <p:cNvPr id="42" name="AutoShape 20"/>
            <p:cNvSpPr>
              <a:spLocks noChangeArrowheads="1"/>
            </p:cNvSpPr>
            <p:nvPr/>
          </p:nvSpPr>
          <p:spPr bwMode="blackWhite">
            <a:xfrm>
              <a:off x="884238" y="3438525"/>
              <a:ext cx="6958012" cy="403225"/>
            </a:xfrm>
            <a:prstGeom prst="rightArrow">
              <a:avLst>
                <a:gd name="adj1" fmla="val 69046"/>
                <a:gd name="adj2" fmla="val 129739"/>
              </a:avLst>
            </a:prstGeom>
            <a:solidFill>
              <a:srgbClr val="CC00CC"/>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600" b="1">
                  <a:latin typeface="+mn-lt"/>
                  <a:cs typeface="Arial" charset="0"/>
                </a:rPr>
                <a:t>Strategy Development Process</a:t>
              </a:r>
            </a:p>
          </p:txBody>
        </p:sp>
        <p:sp>
          <p:nvSpPr>
            <p:cNvPr id="43" name="AutoShape 21"/>
            <p:cNvSpPr>
              <a:spLocks noChangeArrowheads="1"/>
            </p:cNvSpPr>
            <p:nvPr/>
          </p:nvSpPr>
          <p:spPr bwMode="blackWhite">
            <a:xfrm>
              <a:off x="884238" y="3841750"/>
              <a:ext cx="6958012" cy="401638"/>
            </a:xfrm>
            <a:prstGeom prst="rightArrow">
              <a:avLst>
                <a:gd name="adj1" fmla="val 69046"/>
                <a:gd name="adj2" fmla="val 130251"/>
              </a:avLst>
            </a:prstGeom>
            <a:solidFill>
              <a:srgbClr val="FF660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600" b="1">
                  <a:latin typeface="+mn-lt"/>
                  <a:cs typeface="Arial" charset="0"/>
                </a:rPr>
                <a:t>Value Creation Process</a:t>
              </a:r>
            </a:p>
          </p:txBody>
        </p:sp>
        <p:sp>
          <p:nvSpPr>
            <p:cNvPr id="44" name="AutoShape 22"/>
            <p:cNvSpPr>
              <a:spLocks noChangeArrowheads="1"/>
            </p:cNvSpPr>
            <p:nvPr/>
          </p:nvSpPr>
          <p:spPr bwMode="blackWhite">
            <a:xfrm>
              <a:off x="884238" y="4243388"/>
              <a:ext cx="6958012" cy="403225"/>
            </a:xfrm>
            <a:prstGeom prst="rightArrow">
              <a:avLst>
                <a:gd name="adj1" fmla="val 69046"/>
                <a:gd name="adj2" fmla="val 129739"/>
              </a:avLst>
            </a:prstGeom>
            <a:solidFill>
              <a:srgbClr val="FF3399"/>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600" b="1">
                  <a:latin typeface="+mn-lt"/>
                  <a:cs typeface="Arial" charset="0"/>
                </a:rPr>
                <a:t>Channel Management Process</a:t>
              </a:r>
            </a:p>
          </p:txBody>
        </p:sp>
        <p:sp>
          <p:nvSpPr>
            <p:cNvPr id="45" name="AutoShape 23"/>
            <p:cNvSpPr>
              <a:spLocks noChangeArrowheads="1"/>
            </p:cNvSpPr>
            <p:nvPr/>
          </p:nvSpPr>
          <p:spPr bwMode="blackWhite">
            <a:xfrm>
              <a:off x="884238" y="4735513"/>
              <a:ext cx="6958012" cy="401637"/>
            </a:xfrm>
            <a:prstGeom prst="rightArrow">
              <a:avLst>
                <a:gd name="adj1" fmla="val 69046"/>
                <a:gd name="adj2" fmla="val 130252"/>
              </a:avLst>
            </a:prstGeom>
            <a:solidFill>
              <a:srgbClr val="6AC4FC"/>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600" b="1">
                  <a:latin typeface="+mn-lt"/>
                  <a:cs typeface="Arial" charset="0"/>
                </a:rPr>
                <a:t>Information Management Process</a:t>
              </a:r>
            </a:p>
          </p:txBody>
        </p:sp>
        <p:sp>
          <p:nvSpPr>
            <p:cNvPr id="46" name="AutoShape 24"/>
            <p:cNvSpPr>
              <a:spLocks noChangeArrowheads="1"/>
            </p:cNvSpPr>
            <p:nvPr/>
          </p:nvSpPr>
          <p:spPr bwMode="blackWhite">
            <a:xfrm>
              <a:off x="884238" y="5183188"/>
              <a:ext cx="6958012" cy="401637"/>
            </a:xfrm>
            <a:prstGeom prst="rightArrow">
              <a:avLst>
                <a:gd name="adj1" fmla="val 69046"/>
                <a:gd name="adj2" fmla="val 130252"/>
              </a:avLst>
            </a:prstGeom>
            <a:solidFill>
              <a:srgbClr val="00B050"/>
            </a:solidFill>
            <a:ln w="12700">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1600" b="1">
                  <a:latin typeface="+mn-lt"/>
                  <a:cs typeface="Arial" charset="0"/>
                </a:rPr>
                <a:t>Performance Management Process</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09800"/>
            <a:ext cx="7542213" cy="2286000"/>
          </a:xfrm>
        </p:spPr>
        <p:txBody>
          <a:bodyPr/>
          <a:lstStyle/>
          <a:p>
            <a:r>
              <a:rPr lang="en-US" dirty="0" smtClean="0">
                <a:solidFill>
                  <a:schemeClr val="accent1">
                    <a:lumMod val="75000"/>
                  </a:schemeClr>
                </a:solidFill>
              </a:rPr>
              <a:t>One Overriding Theme: </a:t>
            </a: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a:solidFill>
                  <a:schemeClr val="accent1">
                    <a:lumMod val="75000"/>
                  </a:schemeClr>
                </a:solidFill>
              </a:rPr>
              <a:t/>
            </a:r>
            <a:br>
              <a:rPr lang="en-US" sz="1800" dirty="0">
                <a:solidFill>
                  <a:schemeClr val="accent1">
                    <a:lumMod val="75000"/>
                  </a:schemeClr>
                </a:solidFill>
              </a:rPr>
            </a:br>
            <a:r>
              <a:rPr lang="en-US" dirty="0" smtClean="0"/>
              <a:t>Everything Starts With the Consumer/Customer!</a:t>
            </a:r>
            <a:endParaRPr lang="en-US" dirty="0"/>
          </a:p>
        </p:txBody>
      </p:sp>
    </p:spTree>
    <p:extLst>
      <p:ext uri="{BB962C8B-B14F-4D97-AF65-F5344CB8AC3E}">
        <p14:creationId xmlns:p14="http://schemas.microsoft.com/office/powerpoint/2010/main" val="2878289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438400"/>
            <a:ext cx="7542213" cy="1295400"/>
          </a:xfrm>
        </p:spPr>
        <p:txBody>
          <a:bodyPr/>
          <a:lstStyle/>
          <a:p>
            <a:r>
              <a:rPr lang="en-US" dirty="0" smtClean="0"/>
              <a:t>Where We’re Headed </a:t>
            </a:r>
            <a:endParaRPr lang="en-US" dirty="0"/>
          </a:p>
        </p:txBody>
      </p:sp>
    </p:spTree>
    <p:extLst>
      <p:ext uri="{BB962C8B-B14F-4D97-AF65-F5344CB8AC3E}">
        <p14:creationId xmlns:p14="http://schemas.microsoft.com/office/powerpoint/2010/main" val="2715864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1516897" y="2373716"/>
            <a:ext cx="5992449" cy="2678884"/>
          </a:xfrm>
          <a:prstGeom prst="roundRect">
            <a:avLst/>
          </a:prstGeom>
          <a:noFill/>
          <a:ln w="571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smtClean="0">
              <a:solidFill>
                <a:srgbClr val="FFFFFF"/>
              </a:solidFill>
            </a:endParaRPr>
          </a:p>
        </p:txBody>
      </p:sp>
      <p:pic>
        <p:nvPicPr>
          <p:cNvPr id="2050" name="Picture 2" descr="http://www.trevorbedford.com/images/mortality_network.png">
            <a:hlinkClick r:id="rId2"/>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8722" y="1308571"/>
            <a:ext cx="2571863" cy="2158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revorbedford.com/images/mortality_network.png">
            <a:hlinkClick r:id="rId2"/>
          </p:cNvPr>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62268" y="1308571"/>
            <a:ext cx="2571863" cy="21585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trevorbedford.com/images/mortality_network.png">
            <a:hlinkClick r:id="rId2"/>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23415" y="1308571"/>
            <a:ext cx="2571863" cy="21585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revorbedford.com/images/mortality_network.png">
            <a:hlinkClick r:id="rId2"/>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6480" y="3966670"/>
            <a:ext cx="2571863" cy="21585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 descr="http://www.trevorbedford.com/images/mortality_network.png">
            <a:hlinkClick r:id="rId2"/>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2360" y="3958680"/>
            <a:ext cx="2571863" cy="21585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r.photos3.fotosearch.com/bthumb/CSP/CSP992/k12796959.jpg"/>
          <p:cNvPicPr>
            <a:picLocks noChangeAspect="1" noChangeArrowheads="1"/>
          </p:cNvPicPr>
          <p:nvPr/>
        </p:nvPicPr>
        <p:blipFill rotWithShape="1">
          <a:blip r:embed="rId7">
            <a:extLst>
              <a:ext uri="{28A0092B-C50C-407E-A947-70E740481C1C}">
                <a14:useLocalDpi xmlns:a14="http://schemas.microsoft.com/office/drawing/2010/main" val="0"/>
              </a:ext>
            </a:extLst>
          </a:blip>
          <a:srcRect l="-11384" t="13256" r="23073" b="13256"/>
          <a:stretch/>
        </p:blipFill>
        <p:spPr bwMode="auto">
          <a:xfrm>
            <a:off x="6799490" y="1888570"/>
            <a:ext cx="1199931" cy="9985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marblewebsites.co.uk/images/databas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388" t="1005" r="19146" b="13999"/>
          <a:stretch/>
        </p:blipFill>
        <p:spPr bwMode="auto">
          <a:xfrm>
            <a:off x="4221678" y="1837943"/>
            <a:ext cx="853041" cy="109978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formation Overload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482" r="8661"/>
          <a:stretch/>
        </p:blipFill>
        <p:spPr bwMode="auto">
          <a:xfrm>
            <a:off x="1979399" y="4573491"/>
            <a:ext cx="997784" cy="83659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encrypted-tbn0.gstatic.com/images?q=tbn:ANd9GcSJjDYlQOaCBmKCZo4JX6vg21agaRQp-8hkFLHOQvoZRN-iy0B7">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7083" y="1881733"/>
            <a:ext cx="975140" cy="983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763" y="817460"/>
            <a:ext cx="1422184" cy="615553"/>
          </a:xfrm>
          <a:prstGeom prst="rect">
            <a:avLst/>
          </a:prstGeom>
          <a:noFill/>
        </p:spPr>
        <p:txBody>
          <a:bodyPr wrap="none" rtlCol="0">
            <a:spAutoFit/>
          </a:bodyPr>
          <a:lstStyle/>
          <a:p>
            <a:pPr algn="ctr" eaLnBrk="0" fontAlgn="base" hangingPunct="0">
              <a:spcBef>
                <a:spcPct val="0"/>
              </a:spcBef>
              <a:spcAft>
                <a:spcPct val="0"/>
              </a:spcAft>
            </a:pPr>
            <a:r>
              <a:rPr lang="en-US" sz="1700" b="1" dirty="0" smtClean="0">
                <a:solidFill>
                  <a:schemeClr val="accent1">
                    <a:lumMod val="50000"/>
                  </a:schemeClr>
                </a:solidFill>
              </a:rPr>
              <a:t>Network #1:</a:t>
            </a:r>
          </a:p>
          <a:p>
            <a:pPr algn="ctr" eaLnBrk="0" fontAlgn="base" hangingPunct="0">
              <a:spcBef>
                <a:spcPct val="0"/>
              </a:spcBef>
              <a:spcAft>
                <a:spcPct val="0"/>
              </a:spcAft>
            </a:pPr>
            <a:r>
              <a:rPr lang="en-US" sz="1700" b="1" dirty="0" smtClean="0">
                <a:solidFill>
                  <a:schemeClr val="accent1">
                    <a:lumMod val="50000"/>
                  </a:schemeClr>
                </a:solidFill>
              </a:rPr>
              <a:t>Customers</a:t>
            </a:r>
            <a:endParaRPr lang="en-US" sz="1700" b="1" dirty="0">
              <a:solidFill>
                <a:schemeClr val="accent1">
                  <a:lumMod val="50000"/>
                </a:schemeClr>
              </a:solidFill>
            </a:endParaRPr>
          </a:p>
        </p:txBody>
      </p:sp>
      <p:sp>
        <p:nvSpPr>
          <p:cNvPr id="19" name="TextBox 18"/>
          <p:cNvSpPr txBox="1"/>
          <p:nvPr/>
        </p:nvSpPr>
        <p:spPr>
          <a:xfrm>
            <a:off x="3940353" y="817460"/>
            <a:ext cx="1422184" cy="615553"/>
          </a:xfrm>
          <a:prstGeom prst="rect">
            <a:avLst/>
          </a:prstGeom>
          <a:noFill/>
        </p:spPr>
        <p:txBody>
          <a:bodyPr wrap="none" rtlCol="0">
            <a:spAutoFit/>
          </a:bodyPr>
          <a:lstStyle/>
          <a:p>
            <a:pPr algn="ctr" eaLnBrk="0" fontAlgn="base" hangingPunct="0">
              <a:spcBef>
                <a:spcPct val="0"/>
              </a:spcBef>
              <a:spcAft>
                <a:spcPct val="0"/>
              </a:spcAft>
            </a:pPr>
            <a:r>
              <a:rPr lang="en-US" sz="1700" b="1" dirty="0" smtClean="0">
                <a:solidFill>
                  <a:schemeClr val="accent1">
                    <a:lumMod val="50000"/>
                  </a:schemeClr>
                </a:solidFill>
              </a:rPr>
              <a:t>Network #2:</a:t>
            </a:r>
          </a:p>
          <a:p>
            <a:pPr algn="ctr" eaLnBrk="0" fontAlgn="base" hangingPunct="0">
              <a:spcBef>
                <a:spcPct val="0"/>
              </a:spcBef>
              <a:spcAft>
                <a:spcPct val="0"/>
              </a:spcAft>
            </a:pPr>
            <a:r>
              <a:rPr lang="en-US" sz="1700" b="1" dirty="0" smtClean="0">
                <a:solidFill>
                  <a:schemeClr val="accent1">
                    <a:lumMod val="50000"/>
                  </a:schemeClr>
                </a:solidFill>
              </a:rPr>
              <a:t>Data</a:t>
            </a:r>
            <a:endParaRPr lang="en-US" sz="1700" b="1" dirty="0">
              <a:solidFill>
                <a:schemeClr val="accent1">
                  <a:lumMod val="50000"/>
                </a:schemeClr>
              </a:solidFill>
            </a:endParaRPr>
          </a:p>
        </p:txBody>
      </p:sp>
      <p:sp>
        <p:nvSpPr>
          <p:cNvPr id="20" name="TextBox 19"/>
          <p:cNvSpPr txBox="1"/>
          <p:nvPr/>
        </p:nvSpPr>
        <p:spPr>
          <a:xfrm>
            <a:off x="6700242" y="817460"/>
            <a:ext cx="1422184" cy="615553"/>
          </a:xfrm>
          <a:prstGeom prst="rect">
            <a:avLst/>
          </a:prstGeom>
          <a:noFill/>
        </p:spPr>
        <p:txBody>
          <a:bodyPr wrap="none" rtlCol="0">
            <a:spAutoFit/>
          </a:bodyPr>
          <a:lstStyle/>
          <a:p>
            <a:pPr algn="ctr" eaLnBrk="0" fontAlgn="base" hangingPunct="0">
              <a:spcBef>
                <a:spcPct val="0"/>
              </a:spcBef>
              <a:spcAft>
                <a:spcPct val="0"/>
              </a:spcAft>
            </a:pPr>
            <a:r>
              <a:rPr lang="en-US" sz="1700" b="1" dirty="0" smtClean="0">
                <a:solidFill>
                  <a:schemeClr val="accent1">
                    <a:lumMod val="50000"/>
                  </a:schemeClr>
                </a:solidFill>
              </a:rPr>
              <a:t>Network #3:</a:t>
            </a:r>
          </a:p>
          <a:p>
            <a:pPr algn="ctr" eaLnBrk="0" fontAlgn="base" hangingPunct="0">
              <a:spcBef>
                <a:spcPct val="0"/>
              </a:spcBef>
              <a:spcAft>
                <a:spcPct val="0"/>
              </a:spcAft>
            </a:pPr>
            <a:r>
              <a:rPr lang="en-US" sz="1700" b="1" dirty="0" smtClean="0">
                <a:solidFill>
                  <a:schemeClr val="accent1">
                    <a:lumMod val="50000"/>
                  </a:schemeClr>
                </a:solidFill>
              </a:rPr>
              <a:t>Analytics</a:t>
            </a:r>
            <a:endParaRPr lang="en-US" sz="1700" b="1" dirty="0">
              <a:solidFill>
                <a:schemeClr val="accent1">
                  <a:lumMod val="50000"/>
                </a:schemeClr>
              </a:solidFill>
            </a:endParaRPr>
          </a:p>
        </p:txBody>
      </p:sp>
      <p:sp>
        <p:nvSpPr>
          <p:cNvPr id="21" name="TextBox 20"/>
          <p:cNvSpPr txBox="1"/>
          <p:nvPr/>
        </p:nvSpPr>
        <p:spPr>
          <a:xfrm>
            <a:off x="5490180" y="6194160"/>
            <a:ext cx="2198038" cy="615553"/>
          </a:xfrm>
          <a:prstGeom prst="rect">
            <a:avLst/>
          </a:prstGeom>
          <a:noFill/>
        </p:spPr>
        <p:txBody>
          <a:bodyPr wrap="none" rtlCol="0">
            <a:spAutoFit/>
          </a:bodyPr>
          <a:lstStyle/>
          <a:p>
            <a:pPr algn="ctr" eaLnBrk="0" fontAlgn="base" hangingPunct="0">
              <a:spcBef>
                <a:spcPct val="0"/>
              </a:spcBef>
              <a:spcAft>
                <a:spcPct val="0"/>
              </a:spcAft>
            </a:pPr>
            <a:r>
              <a:rPr lang="en-US" sz="1700" b="1" dirty="0" smtClean="0">
                <a:solidFill>
                  <a:schemeClr val="accent1">
                    <a:lumMod val="50000"/>
                  </a:schemeClr>
                </a:solidFill>
              </a:rPr>
              <a:t>Network #4:</a:t>
            </a:r>
          </a:p>
          <a:p>
            <a:pPr algn="ctr" eaLnBrk="0" fontAlgn="base" hangingPunct="0">
              <a:spcBef>
                <a:spcPct val="0"/>
              </a:spcBef>
              <a:spcAft>
                <a:spcPct val="0"/>
              </a:spcAft>
            </a:pPr>
            <a:r>
              <a:rPr lang="en-US" sz="1700" b="1" dirty="0" smtClean="0">
                <a:solidFill>
                  <a:schemeClr val="accent1">
                    <a:lumMod val="50000"/>
                  </a:schemeClr>
                </a:solidFill>
              </a:rPr>
              <a:t>Marketing Planning</a:t>
            </a:r>
            <a:endParaRPr lang="en-US" sz="1700" b="1" dirty="0">
              <a:solidFill>
                <a:schemeClr val="accent1">
                  <a:lumMod val="50000"/>
                </a:schemeClr>
              </a:solidFill>
            </a:endParaRPr>
          </a:p>
        </p:txBody>
      </p:sp>
      <p:pic>
        <p:nvPicPr>
          <p:cNvPr id="3088" name="Picture 16" descr="http://t1.gstatic.com/images?q=tbn:ANd9GcS2tJb3g7X67CLGUXLMETNu9ckjw04nsOXkuls8_vVzjdk5YjBcOQ">
            <a:hlinkClick r:id="rId12"/>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151" t="9199" r="7913" b="30776"/>
          <a:stretch/>
        </p:blipFill>
        <p:spPr bwMode="auto">
          <a:xfrm>
            <a:off x="5808363" y="4673096"/>
            <a:ext cx="1328095" cy="72969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67257" y="6194160"/>
            <a:ext cx="2744662" cy="615553"/>
          </a:xfrm>
          <a:prstGeom prst="rect">
            <a:avLst/>
          </a:prstGeom>
          <a:noFill/>
        </p:spPr>
        <p:txBody>
          <a:bodyPr wrap="none" rtlCol="0">
            <a:spAutoFit/>
          </a:bodyPr>
          <a:lstStyle/>
          <a:p>
            <a:pPr algn="ctr" eaLnBrk="0" fontAlgn="base" hangingPunct="0">
              <a:spcBef>
                <a:spcPct val="0"/>
              </a:spcBef>
              <a:spcAft>
                <a:spcPct val="0"/>
              </a:spcAft>
            </a:pPr>
            <a:r>
              <a:rPr lang="en-US" sz="1700" b="1" dirty="0" smtClean="0">
                <a:solidFill>
                  <a:schemeClr val="accent1">
                    <a:lumMod val="50000"/>
                  </a:schemeClr>
                </a:solidFill>
              </a:rPr>
              <a:t>Network #5:</a:t>
            </a:r>
          </a:p>
          <a:p>
            <a:pPr algn="ctr" eaLnBrk="0" fontAlgn="base" hangingPunct="0">
              <a:spcBef>
                <a:spcPct val="0"/>
              </a:spcBef>
              <a:spcAft>
                <a:spcPct val="0"/>
              </a:spcAft>
            </a:pPr>
            <a:r>
              <a:rPr lang="en-US" sz="1700" b="1" dirty="0" smtClean="0">
                <a:solidFill>
                  <a:schemeClr val="accent1">
                    <a:lumMod val="50000"/>
                  </a:schemeClr>
                </a:solidFill>
              </a:rPr>
              <a:t>Communication Delivery</a:t>
            </a:r>
            <a:endParaRPr lang="en-US" sz="1700" b="1" dirty="0">
              <a:solidFill>
                <a:schemeClr val="accent1">
                  <a:lumMod val="50000"/>
                </a:schemeClr>
              </a:solidFill>
            </a:endParaRPr>
          </a:p>
        </p:txBody>
      </p:sp>
      <p:sp>
        <p:nvSpPr>
          <p:cNvPr id="4" name="Title 3"/>
          <p:cNvSpPr>
            <a:spLocks noGrp="1"/>
          </p:cNvSpPr>
          <p:nvPr>
            <p:ph type="title"/>
          </p:nvPr>
        </p:nvSpPr>
        <p:spPr>
          <a:xfrm>
            <a:off x="1982787" y="108256"/>
            <a:ext cx="7542213" cy="487835"/>
          </a:xfrm>
        </p:spPr>
        <p:txBody>
          <a:bodyPr/>
          <a:lstStyle/>
          <a:p>
            <a:pPr>
              <a:tabLst>
                <a:tab pos="3714750" algn="l"/>
              </a:tabLst>
            </a:pPr>
            <a:r>
              <a:rPr lang="en-US" dirty="0" smtClean="0"/>
              <a:t>Planning in Real Time </a:t>
            </a:r>
            <a:endParaRPr lang="en-US" dirty="0"/>
          </a:p>
        </p:txBody>
      </p:sp>
    </p:spTree>
    <p:extLst>
      <p:ext uri="{BB962C8B-B14F-4D97-AF65-F5344CB8AC3E}">
        <p14:creationId xmlns:p14="http://schemas.microsoft.com/office/powerpoint/2010/main" val="3667797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19490" y="463551"/>
            <a:ext cx="8229600" cy="2051049"/>
          </a:xfrm>
        </p:spPr>
        <p:txBody>
          <a:bodyPr lIns="91440" tIns="45720" rIns="91440" bIns="45720">
            <a:noAutofit/>
          </a:bodyPr>
          <a:lstStyle/>
          <a:p>
            <a:pPr eaLnBrk="1" hangingPunct="1"/>
            <a:r>
              <a:rPr lang="en-US" dirty="0" smtClean="0"/>
              <a:t>Using a Consumer-Focused Response Model  </a:t>
            </a:r>
          </a:p>
        </p:txBody>
      </p:sp>
      <p:sp>
        <p:nvSpPr>
          <p:cNvPr id="79875" name="Rectangle 3"/>
          <p:cNvSpPr>
            <a:spLocks noGrp="1" noChangeArrowheads="1"/>
          </p:cNvSpPr>
          <p:nvPr>
            <p:ph type="body" idx="4294967295"/>
          </p:nvPr>
        </p:nvSpPr>
        <p:spPr>
          <a:xfrm>
            <a:off x="1206214" y="3581400"/>
            <a:ext cx="6590242" cy="2286000"/>
          </a:xfrm>
        </p:spPr>
        <p:txBody>
          <a:bodyPr lIns="91440" tIns="45720" rIns="91440" bIns="45720"/>
          <a:lstStyle/>
          <a:p>
            <a:pPr marL="339725" indent="-339725" eaLnBrk="1" hangingPunct="1"/>
            <a:r>
              <a:rPr lang="en-US" sz="2800" dirty="0" smtClean="0"/>
              <a:t>Solution(s) – Customer Pain Relief  </a:t>
            </a:r>
          </a:p>
          <a:p>
            <a:pPr marL="339725" indent="-339725" eaLnBrk="1" hangingPunct="1"/>
            <a:r>
              <a:rPr lang="en-US" sz="2800" dirty="0" smtClean="0"/>
              <a:t>Information – Sorted and Supplied </a:t>
            </a:r>
          </a:p>
          <a:p>
            <a:pPr marL="339725" indent="-339725" eaLnBrk="1" hangingPunct="1"/>
            <a:r>
              <a:rPr lang="en-US" sz="2800" dirty="0" smtClean="0"/>
              <a:t>Values – Input and Outcomes</a:t>
            </a:r>
          </a:p>
          <a:p>
            <a:pPr marL="339725" indent="-339725" eaLnBrk="1" hangingPunct="1"/>
            <a:r>
              <a:rPr lang="en-US" sz="2800" dirty="0" smtClean="0"/>
              <a:t>Access – Client’s Where and When </a:t>
            </a:r>
          </a:p>
        </p:txBody>
      </p:sp>
      <p:sp>
        <p:nvSpPr>
          <p:cNvPr id="5" name="Oval 4"/>
          <p:cNvSpPr/>
          <p:nvPr/>
        </p:nvSpPr>
        <p:spPr bwMode="auto">
          <a:xfrm>
            <a:off x="2438400" y="2133600"/>
            <a:ext cx="883818" cy="914400"/>
          </a:xfrm>
          <a:prstGeom prst="ellipse">
            <a:avLst/>
          </a:prstGeom>
          <a:solidFill>
            <a:srgbClr val="7030A0"/>
          </a:solidFill>
          <a:ln w="88900" cap="flat" cmpd="sng" algn="ctr">
            <a:noFill/>
            <a:prstDash val="sysDot"/>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Oval 5"/>
          <p:cNvSpPr/>
          <p:nvPr/>
        </p:nvSpPr>
        <p:spPr bwMode="auto">
          <a:xfrm>
            <a:off x="3505200" y="2133600"/>
            <a:ext cx="883818" cy="914400"/>
          </a:xfrm>
          <a:prstGeom prst="ellipse">
            <a:avLst/>
          </a:prstGeom>
          <a:solidFill>
            <a:srgbClr val="00B0F0"/>
          </a:solidFill>
          <a:ln w="88900" cap="flat" cmpd="sng" algn="ctr">
            <a:noFill/>
            <a:prstDash val="sysDot"/>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7" name="Oval 6"/>
          <p:cNvSpPr/>
          <p:nvPr/>
        </p:nvSpPr>
        <p:spPr bwMode="auto">
          <a:xfrm>
            <a:off x="4572000" y="2133600"/>
            <a:ext cx="883818" cy="914400"/>
          </a:xfrm>
          <a:prstGeom prst="ellipse">
            <a:avLst/>
          </a:prstGeom>
          <a:solidFill>
            <a:srgbClr val="33CC33"/>
          </a:solidFill>
          <a:ln w="88900" cap="flat" cmpd="sng" algn="ctr">
            <a:noFill/>
            <a:prstDash val="sysDot"/>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8" name="Oval 7"/>
          <p:cNvSpPr/>
          <p:nvPr/>
        </p:nvSpPr>
        <p:spPr bwMode="auto">
          <a:xfrm>
            <a:off x="5638800" y="2133600"/>
            <a:ext cx="883818" cy="914400"/>
          </a:xfrm>
          <a:prstGeom prst="ellipse">
            <a:avLst/>
          </a:prstGeom>
          <a:solidFill>
            <a:srgbClr val="DAA600"/>
          </a:solidFill>
          <a:ln w="88900" cap="flat" cmpd="sng" algn="ctr">
            <a:noFill/>
            <a:prstDash val="sysDot"/>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9" name="TextBox 8"/>
          <p:cNvSpPr txBox="1"/>
          <p:nvPr/>
        </p:nvSpPr>
        <p:spPr>
          <a:xfrm>
            <a:off x="2606175" y="2209800"/>
            <a:ext cx="497148" cy="641350"/>
          </a:xfrm>
          <a:prstGeom prst="rect">
            <a:avLst/>
          </a:prstGeom>
          <a:noFill/>
        </p:spPr>
        <p:txBody>
          <a:bodyPr wrap="square">
            <a:spAutoFit/>
          </a:bodyPr>
          <a:lstStyle/>
          <a:p>
            <a:pPr algn="ctr" fontAlgn="base">
              <a:spcBef>
                <a:spcPct val="0"/>
              </a:spcBef>
              <a:spcAft>
                <a:spcPct val="0"/>
              </a:spcAft>
              <a:defRPr/>
            </a:pPr>
            <a:r>
              <a:rPr lang="en-US" sz="3600" dirty="0">
                <a:solidFill>
                  <a:srgbClr val="FFFFFF"/>
                </a:solidFill>
                <a:latin typeface="Arial Black"/>
              </a:rPr>
              <a:t>S</a:t>
            </a:r>
          </a:p>
        </p:txBody>
      </p:sp>
      <p:sp>
        <p:nvSpPr>
          <p:cNvPr id="10" name="TextBox 9"/>
          <p:cNvSpPr txBox="1"/>
          <p:nvPr/>
        </p:nvSpPr>
        <p:spPr>
          <a:xfrm>
            <a:off x="3735559" y="2249488"/>
            <a:ext cx="352913" cy="646112"/>
          </a:xfrm>
          <a:prstGeom prst="rect">
            <a:avLst/>
          </a:prstGeom>
          <a:noFill/>
        </p:spPr>
        <p:txBody>
          <a:bodyPr wrap="square">
            <a:spAutoFit/>
          </a:bodyPr>
          <a:lstStyle/>
          <a:p>
            <a:pPr algn="ctr" fontAlgn="base">
              <a:spcBef>
                <a:spcPct val="0"/>
              </a:spcBef>
              <a:spcAft>
                <a:spcPct val="0"/>
              </a:spcAft>
              <a:defRPr/>
            </a:pPr>
            <a:r>
              <a:rPr lang="en-US" sz="3600" dirty="0">
                <a:solidFill>
                  <a:srgbClr val="FFFFFF"/>
                </a:solidFill>
                <a:latin typeface="Arial Black"/>
              </a:rPr>
              <a:t>I</a:t>
            </a:r>
          </a:p>
        </p:txBody>
      </p:sp>
      <p:sp>
        <p:nvSpPr>
          <p:cNvPr id="11" name="TextBox 10"/>
          <p:cNvSpPr txBox="1"/>
          <p:nvPr/>
        </p:nvSpPr>
        <p:spPr>
          <a:xfrm>
            <a:off x="4727792" y="2249488"/>
            <a:ext cx="524767" cy="646112"/>
          </a:xfrm>
          <a:prstGeom prst="rect">
            <a:avLst/>
          </a:prstGeom>
          <a:noFill/>
        </p:spPr>
        <p:txBody>
          <a:bodyPr wrap="square">
            <a:spAutoFit/>
          </a:bodyPr>
          <a:lstStyle/>
          <a:p>
            <a:pPr algn="ctr" fontAlgn="base">
              <a:spcBef>
                <a:spcPct val="0"/>
              </a:spcBef>
              <a:spcAft>
                <a:spcPct val="0"/>
              </a:spcAft>
              <a:defRPr/>
            </a:pPr>
            <a:r>
              <a:rPr lang="en-US" sz="3600" dirty="0">
                <a:solidFill>
                  <a:srgbClr val="FFFFFF"/>
                </a:solidFill>
                <a:latin typeface="Arial Black"/>
              </a:rPr>
              <a:t>V</a:t>
            </a:r>
          </a:p>
        </p:txBody>
      </p:sp>
      <p:sp>
        <p:nvSpPr>
          <p:cNvPr id="12" name="TextBox 11"/>
          <p:cNvSpPr txBox="1"/>
          <p:nvPr/>
        </p:nvSpPr>
        <p:spPr>
          <a:xfrm>
            <a:off x="5794592" y="2249488"/>
            <a:ext cx="524767" cy="646112"/>
          </a:xfrm>
          <a:prstGeom prst="rect">
            <a:avLst/>
          </a:prstGeom>
          <a:noFill/>
        </p:spPr>
        <p:txBody>
          <a:bodyPr wrap="square">
            <a:spAutoFit/>
          </a:bodyPr>
          <a:lstStyle/>
          <a:p>
            <a:pPr algn="ctr" fontAlgn="base">
              <a:spcBef>
                <a:spcPct val="0"/>
              </a:spcBef>
              <a:spcAft>
                <a:spcPct val="0"/>
              </a:spcAft>
              <a:defRPr/>
            </a:pPr>
            <a:r>
              <a:rPr lang="en-US" sz="3600" dirty="0">
                <a:solidFill>
                  <a:srgbClr val="FFFFFF"/>
                </a:solidFill>
                <a:latin typeface="Arial Black"/>
              </a:rPr>
              <a:t>A</a:t>
            </a:r>
          </a:p>
        </p:txBody>
      </p:sp>
    </p:spTree>
    <p:extLst>
      <p:ext uri="{BB962C8B-B14F-4D97-AF65-F5344CB8AC3E}">
        <p14:creationId xmlns:p14="http://schemas.microsoft.com/office/powerpoint/2010/main" val="30380822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8400"/>
            <a:ext cx="7542213" cy="1295400"/>
          </a:xfrm>
        </p:spPr>
        <p:txBody>
          <a:bodyPr/>
          <a:lstStyle/>
          <a:p>
            <a:r>
              <a:rPr lang="en-US" dirty="0" smtClean="0"/>
              <a:t>That’s Where We’ve Been, </a:t>
            </a:r>
            <a:br>
              <a:rPr lang="en-US" dirty="0" smtClean="0"/>
            </a:br>
            <a:r>
              <a:rPr lang="en-US" dirty="0" smtClean="0"/>
              <a:t>Where We Are Now, and </a:t>
            </a:r>
            <a:br>
              <a:rPr lang="en-US" dirty="0" smtClean="0"/>
            </a:br>
            <a:r>
              <a:rPr lang="en-US" dirty="0" smtClean="0"/>
              <a:t>Where We’re Headed </a:t>
            </a:r>
            <a:endParaRPr lang="en-US" dirty="0"/>
          </a:p>
        </p:txBody>
      </p:sp>
    </p:spTree>
    <p:extLst>
      <p:ext uri="{BB962C8B-B14F-4D97-AF65-F5344CB8AC3E}">
        <p14:creationId xmlns:p14="http://schemas.microsoft.com/office/powerpoint/2010/main" val="2464572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542213" cy="1295400"/>
          </a:xfrm>
        </p:spPr>
        <p:txBody>
          <a:bodyPr/>
          <a:lstStyle/>
          <a:p>
            <a:r>
              <a:rPr lang="en-US" dirty="0" smtClean="0"/>
              <a:t>I’ll be Here All This Week, Let Me Know If You’d Like to Discuss This Further </a:t>
            </a:r>
            <a:endParaRPr lang="en-US" dirty="0"/>
          </a:p>
        </p:txBody>
      </p:sp>
    </p:spTree>
    <p:extLst>
      <p:ext uri="{BB962C8B-B14F-4D97-AF65-F5344CB8AC3E}">
        <p14:creationId xmlns:p14="http://schemas.microsoft.com/office/powerpoint/2010/main" val="23201126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150" y="1905000"/>
            <a:ext cx="2432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ChangeArrowheads="1"/>
          </p:cNvSpPr>
          <p:nvPr/>
        </p:nvSpPr>
        <p:spPr bwMode="auto">
          <a:xfrm>
            <a:off x="3810000" y="3398837"/>
            <a:ext cx="4876800" cy="157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eaLnBrk="0" hangingPunct="0"/>
            <a:r>
              <a:rPr lang="en-US" sz="3000" b="1" dirty="0">
                <a:solidFill>
                  <a:srgbClr val="7030A0"/>
                </a:solidFill>
                <a:latin typeface="Arial" pitchFamily="34" charset="0"/>
              </a:rPr>
              <a:t>Don E. Schultz  Ph.D.</a:t>
            </a:r>
          </a:p>
          <a:p>
            <a:pPr algn="r" eaLnBrk="0" hangingPunct="0"/>
            <a:r>
              <a:rPr lang="en-US" sz="2200" b="1" dirty="0">
                <a:solidFill>
                  <a:srgbClr val="7030A0"/>
                </a:solidFill>
                <a:latin typeface="Arial" pitchFamily="34" charset="0"/>
              </a:rPr>
              <a:t>dschultz@northwestern.edu</a:t>
            </a:r>
          </a:p>
          <a:p>
            <a:pPr algn="r" eaLnBrk="0" hangingPunct="0"/>
            <a:endParaRPr lang="en-US" sz="2200" b="1" dirty="0">
              <a:solidFill>
                <a:schemeClr val="hlink"/>
              </a:solidFill>
              <a:latin typeface="Arial" pitchFamily="34" charset="0"/>
            </a:endParaRPr>
          </a:p>
          <a:p>
            <a:pPr algn="r" eaLnBrk="0" hangingPunct="0"/>
            <a:endParaRPr lang="en-US" sz="2200" b="1" u="sng" dirty="0">
              <a:solidFill>
                <a:schemeClr val="hlink"/>
              </a:solidFill>
              <a:latin typeface="Arial" pitchFamily="34" charset="0"/>
            </a:endParaRPr>
          </a:p>
        </p:txBody>
      </p:sp>
      <p:sp>
        <p:nvSpPr>
          <p:cNvPr id="3" name="TextBox 2"/>
          <p:cNvSpPr txBox="1"/>
          <p:nvPr/>
        </p:nvSpPr>
        <p:spPr>
          <a:xfrm>
            <a:off x="3980922" y="2590800"/>
            <a:ext cx="4782078" cy="461665"/>
          </a:xfrm>
          <a:prstGeom prst="rect">
            <a:avLst/>
          </a:prstGeom>
          <a:noFill/>
        </p:spPr>
        <p:txBody>
          <a:bodyPr wrap="none" rtlCol="0">
            <a:spAutoFit/>
          </a:bodyPr>
          <a:lstStyle/>
          <a:p>
            <a:r>
              <a:rPr lang="en-US" dirty="0" smtClean="0"/>
              <a:t>If you want to chat, contact me at </a:t>
            </a:r>
            <a:endParaRPr lang="en-US" dirty="0"/>
          </a:p>
        </p:txBody>
      </p:sp>
    </p:spTree>
    <p:extLst>
      <p:ext uri="{BB962C8B-B14F-4D97-AF65-F5344CB8AC3E}">
        <p14:creationId xmlns:p14="http://schemas.microsoft.com/office/powerpoint/2010/main" val="19585632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1371600"/>
            <a:ext cx="7542213" cy="3429000"/>
          </a:xfrm>
        </p:spPr>
        <p:txBody>
          <a:bodyPr/>
          <a:lstStyle/>
          <a:p>
            <a:r>
              <a:rPr lang="en-US" dirty="0" smtClean="0"/>
              <a:t>Our Curriculum Continues to Expand, Evolve and Change as the Marketplace, Consumers and Technology Develop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7542213" cy="1295400"/>
          </a:xfrm>
        </p:spPr>
        <p:txBody>
          <a:bodyPr/>
          <a:lstStyle/>
          <a:p>
            <a:r>
              <a:rPr lang="en-US" dirty="0" smtClean="0"/>
              <a:t>A More Scientific, </a:t>
            </a:r>
            <a:br>
              <a:rPr lang="en-US" dirty="0" smtClean="0"/>
            </a:br>
            <a:r>
              <a:rPr lang="en-US" dirty="0" smtClean="0"/>
              <a:t>Than Intuitive Approach </a:t>
            </a:r>
            <a:br>
              <a:rPr lang="en-US" dirty="0" smtClean="0"/>
            </a:br>
            <a:r>
              <a:rPr lang="en-US" dirty="0" smtClean="0"/>
              <a:t>to Marketing Communications  </a:t>
            </a:r>
            <a:endParaRPr lang="en-US" dirty="0"/>
          </a:p>
        </p:txBody>
      </p:sp>
    </p:spTree>
    <p:extLst>
      <p:ext uri="{BB962C8B-B14F-4D97-AF65-F5344CB8AC3E}">
        <p14:creationId xmlns:p14="http://schemas.microsoft.com/office/powerpoint/2010/main" val="218016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50" y="2286000"/>
            <a:ext cx="67537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838200" y="914400"/>
            <a:ext cx="7542213" cy="1295400"/>
          </a:xfrm>
        </p:spPr>
        <p:txBody>
          <a:bodyPr/>
          <a:lstStyle/>
          <a:p>
            <a:r>
              <a:rPr lang="en-US" dirty="0"/>
              <a:t>Moving Beyond the </a:t>
            </a:r>
            <a:r>
              <a:rPr lang="en-US" dirty="0" smtClean="0"/>
              <a:t/>
            </a:r>
            <a:br>
              <a:rPr lang="en-US" dirty="0" smtClean="0"/>
            </a:br>
            <a:r>
              <a:rPr lang="en-US" dirty="0" smtClean="0"/>
              <a:t>“</a:t>
            </a:r>
            <a:r>
              <a:rPr lang="en-US" dirty="0"/>
              <a:t>Mad Men” </a:t>
            </a:r>
            <a:r>
              <a:rPr lang="en-US" dirty="0" smtClean="0"/>
              <a:t>Era</a:t>
            </a:r>
            <a:endParaRPr lang="en-US" dirty="0"/>
          </a:p>
        </p:txBody>
      </p:sp>
    </p:spTree>
    <p:extLst>
      <p:ext uri="{BB962C8B-B14F-4D97-AF65-F5344CB8AC3E}">
        <p14:creationId xmlns:p14="http://schemas.microsoft.com/office/powerpoint/2010/main" val="342568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l lIMC Template">
  <a:themeElements>
    <a:clrScheme name="">
      <a:dk1>
        <a:srgbClr val="000000"/>
      </a:dk1>
      <a:lt1>
        <a:srgbClr val="FFFFFF"/>
      </a:lt1>
      <a:dk2>
        <a:srgbClr val="8200B0"/>
      </a:dk2>
      <a:lt2>
        <a:srgbClr val="777777"/>
      </a:lt2>
      <a:accent1>
        <a:srgbClr val="BE9A00"/>
      </a:accent1>
      <a:accent2>
        <a:srgbClr val="0000CC"/>
      </a:accent2>
      <a:accent3>
        <a:srgbClr val="FFFFFF"/>
      </a:accent3>
      <a:accent4>
        <a:srgbClr val="000000"/>
      </a:accent4>
      <a:accent5>
        <a:srgbClr val="DBCAAA"/>
      </a:accent5>
      <a:accent6>
        <a:srgbClr val="0000B9"/>
      </a:accent6>
      <a:hlink>
        <a:srgbClr val="FF3399"/>
      </a:hlink>
      <a:folHlink>
        <a:srgbClr val="FD5603"/>
      </a:folHlink>
    </a:clrScheme>
    <a:fontScheme name="Medil lIMC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edil lIM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il lIM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dil lIM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l lIM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l lIM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il lIM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dil lIM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3402</TotalTime>
  <Words>1646</Words>
  <Application>Microsoft Office PowerPoint</Application>
  <PresentationFormat>On-screen Show (4:3)</PresentationFormat>
  <Paragraphs>362</Paragraphs>
  <Slides>65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Medil lIMC Template</vt:lpstr>
      <vt:lpstr>Photo Editor Photo</vt:lpstr>
      <vt:lpstr>Digital, Interactivity and IMC: How They All Fit  Together </vt:lpstr>
      <vt:lpstr>A Natural Question:   What Is Medill IMC?</vt:lpstr>
      <vt:lpstr>Other Affiliated Units </vt:lpstr>
      <vt:lpstr>What We Teach</vt:lpstr>
      <vt:lpstr>We’re a Group of Hybrid Generalists,  In an Increasingly Specialized World</vt:lpstr>
      <vt:lpstr>One Overriding Theme:   Everything Starts With the Consumer/Customer!</vt:lpstr>
      <vt:lpstr>Our Curriculum Continues to Expand, Evolve and Change as the Marketplace, Consumers and Technology Develop  </vt:lpstr>
      <vt:lpstr>A More Scientific,  Than Intuitive Approach  to Marketing Communications  </vt:lpstr>
      <vt:lpstr>Moving Beyond the  “Mad Men” Era</vt:lpstr>
      <vt:lpstr>Conversation/Discussion </vt:lpstr>
      <vt:lpstr>How Did IMC Get Started and Why?</vt:lpstr>
      <vt:lpstr>Formal Study Began at Northwestern in 1902….. But, With Advertising </vt:lpstr>
      <vt:lpstr>Our Historical Roots  </vt:lpstr>
      <vt:lpstr>PowerPoint Presentation</vt:lpstr>
      <vt:lpstr>Early 1900s to World War Years…   Advertising Moved from  Building Basic Demand to  Brands and Branding </vt:lpstr>
      <vt:lpstr>Advertising: 1940s-1970s</vt:lpstr>
      <vt:lpstr>In the 1980s, Many Factors Impacted the Field </vt:lpstr>
      <vt:lpstr>We Got “Disrupted” Out of Our Advertising Niche……   We Couldn’t “Remodel”,   So, We Had to “Re-Invent”  </vt:lpstr>
      <vt:lpstr>We Crossed the Chasm </vt:lpstr>
      <vt:lpstr>Our First Response to the Changes…</vt:lpstr>
      <vt:lpstr>The Subtitle Says It All: “Pulling It Together and Making It Work”</vt:lpstr>
      <vt:lpstr>That Was “New” to Many  Marketers, and, Certainly New to Traditional, Specialized Agencies and Media Firms </vt:lpstr>
      <vt:lpstr>The 1990s Produced  “Newer” Versions of IMC </vt:lpstr>
      <vt:lpstr>We Defined It as… IMC: The Next Generation </vt:lpstr>
      <vt:lpstr>Built Around This Definition…. </vt:lpstr>
      <vt:lpstr>And, This 5-Step Integrated Marketing Communication Process</vt:lpstr>
      <vt:lpstr>Emphasis Was on…</vt:lpstr>
      <vt:lpstr>That Was the “Newer” Stage</vt:lpstr>
      <vt:lpstr>IMC Continues to Evolve,  But,  Based on Some Key Principles That Have Emerged </vt:lpstr>
      <vt:lpstr>The Key IMC Concepts </vt:lpstr>
      <vt:lpstr>Discussion/Conversation  </vt:lpstr>
      <vt:lpstr>Everything Was Wonderful!   Then,   1994  Digital and “The Internet”</vt:lpstr>
      <vt:lpstr> Information Technology Gave Consumers Control </vt:lpstr>
      <vt:lpstr>Consumers Are Now Armed with Two Powerful Tools…… Pictures and Voices </vt:lpstr>
      <vt:lpstr>And, Much of It Is on  “The Cloud”</vt:lpstr>
      <vt:lpstr>So, We’re Reinventing Ourselves…..Again! </vt:lpstr>
      <vt:lpstr>Starting with This:  Consumers Inhabit a  Multi-Dimensional World</vt:lpstr>
      <vt:lpstr>But, Marketers Have Created  A Linear World …. Like Legos </vt:lpstr>
      <vt:lpstr>Consumers Live in a  Multi-Dimensional World… Like Tinker-Toys</vt:lpstr>
      <vt:lpstr>Our Present Tools and Techniques Just Don’t Fit…. and Worse,  They Often Don’t Work!</vt:lpstr>
      <vt:lpstr>So,  Most Outbound   Communication “Push” Models Are Out of Date and Irrelevant </vt:lpstr>
      <vt:lpstr>The World Marketers Still Try to Control </vt:lpstr>
      <vt:lpstr>Ignoring Consumer Demand for “Real-Time” Responses </vt:lpstr>
      <vt:lpstr>What to Do?</vt:lpstr>
      <vt:lpstr>Discussion/Conversation </vt:lpstr>
      <vt:lpstr>What’s Needed?</vt:lpstr>
      <vt:lpstr>1. New Business Models </vt:lpstr>
      <vt:lpstr>Traditional 4Ps  Supply-Chain Model </vt:lpstr>
      <vt:lpstr>Start With Customers to be Served,  Not Products or Services to be Sold!</vt:lpstr>
      <vt:lpstr>Customer-Driven  Demand-Chain Model  </vt:lpstr>
      <vt:lpstr>2.  New Communication Models </vt:lpstr>
      <vt:lpstr>Abandon Western Psychological/Attitudinal Approaches    </vt:lpstr>
      <vt:lpstr>Recognize Communication Is Networked, Dynamic and  Non-Linear</vt:lpstr>
      <vt:lpstr>Remember Our Multi-Dimensional Example … </vt:lpstr>
      <vt:lpstr>In a Networked World,     Behavioral Measures of Customer Performance  </vt:lpstr>
      <vt:lpstr>3.  New Organizational Models </vt:lpstr>
      <vt:lpstr>Most Organizations Are Still Based on  “Command and Control” Lines and Boxes </vt:lpstr>
      <vt:lpstr>Organizational Silos That Ignore Customers and Prospects </vt:lpstr>
      <vt:lpstr>Needed: Horizontal Planning Processes That Focus on the Customer </vt:lpstr>
      <vt:lpstr>Where We’re Headed </vt:lpstr>
      <vt:lpstr>Planning in Real Time </vt:lpstr>
      <vt:lpstr>Using a Consumer-Focused Response Model  </vt:lpstr>
      <vt:lpstr>That’s Where We’ve Been,  Where We Are Now, and  Where We’re Headed </vt:lpstr>
      <vt:lpstr>I’ll be Here All This Week, Let Me Know If You’d Like to Discuss This Further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IMC – 4 Days  Day One</dc:title>
  <dc:creator>Heidi LaptopZ</dc:creator>
  <cp:lastModifiedBy>Sema Misci Kip</cp:lastModifiedBy>
  <cp:revision>177</cp:revision>
  <cp:lastPrinted>2015-03-04T13:52:48Z</cp:lastPrinted>
  <dcterms:created xsi:type="dcterms:W3CDTF">2009-12-10T08:21:55Z</dcterms:created>
  <dcterms:modified xsi:type="dcterms:W3CDTF">2015-04-21T10:30:23Z</dcterms:modified>
</cp:coreProperties>
</file>