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59"/>
  </p:notesMasterIdLst>
  <p:handoutMasterIdLst>
    <p:handoutMasterId r:id="rId60"/>
  </p:handoutMasterIdLst>
  <p:sldIdLst>
    <p:sldId id="259" r:id="rId2"/>
    <p:sldId id="471" r:id="rId3"/>
    <p:sldId id="472" r:id="rId4"/>
    <p:sldId id="473" r:id="rId5"/>
    <p:sldId id="548" r:id="rId6"/>
    <p:sldId id="653" r:id="rId7"/>
    <p:sldId id="650" r:id="rId8"/>
    <p:sldId id="478" r:id="rId9"/>
    <p:sldId id="475" r:id="rId10"/>
    <p:sldId id="666" r:id="rId11"/>
    <p:sldId id="658" r:id="rId12"/>
    <p:sldId id="667" r:id="rId13"/>
    <p:sldId id="659" r:id="rId14"/>
    <p:sldId id="670" r:id="rId15"/>
    <p:sldId id="669" r:id="rId16"/>
    <p:sldId id="660" r:id="rId17"/>
    <p:sldId id="672" r:id="rId18"/>
    <p:sldId id="664" r:id="rId19"/>
    <p:sldId id="671" r:id="rId20"/>
    <p:sldId id="665" r:id="rId21"/>
    <p:sldId id="675" r:id="rId22"/>
    <p:sldId id="676" r:id="rId23"/>
    <p:sldId id="677" r:id="rId24"/>
    <p:sldId id="678" r:id="rId25"/>
    <p:sldId id="710" r:id="rId26"/>
    <p:sldId id="713" r:id="rId27"/>
    <p:sldId id="714" r:id="rId28"/>
    <p:sldId id="679" r:id="rId29"/>
    <p:sldId id="687" r:id="rId30"/>
    <p:sldId id="688" r:id="rId31"/>
    <p:sldId id="695" r:id="rId32"/>
    <p:sldId id="690" r:id="rId33"/>
    <p:sldId id="692" r:id="rId34"/>
    <p:sldId id="696" r:id="rId35"/>
    <p:sldId id="680" r:id="rId36"/>
    <p:sldId id="681" r:id="rId37"/>
    <p:sldId id="682" r:id="rId38"/>
    <p:sldId id="694" r:id="rId39"/>
    <p:sldId id="684" r:id="rId40"/>
    <p:sldId id="685" r:id="rId41"/>
    <p:sldId id="712" r:id="rId42"/>
    <p:sldId id="697" r:id="rId43"/>
    <p:sldId id="673" r:id="rId44"/>
    <p:sldId id="698" r:id="rId45"/>
    <p:sldId id="699" r:id="rId46"/>
    <p:sldId id="701" r:id="rId47"/>
    <p:sldId id="702" r:id="rId48"/>
    <p:sldId id="703" r:id="rId49"/>
    <p:sldId id="704" r:id="rId50"/>
    <p:sldId id="711" r:id="rId51"/>
    <p:sldId id="705" r:id="rId52"/>
    <p:sldId id="706" r:id="rId53"/>
    <p:sldId id="707" r:id="rId54"/>
    <p:sldId id="708" r:id="rId55"/>
    <p:sldId id="709" r:id="rId56"/>
    <p:sldId id="466" r:id="rId57"/>
    <p:sldId id="465" r:id="rId58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93"/>
    <a:srgbClr val="E3DBD3"/>
    <a:srgbClr val="0099CC"/>
    <a:srgbClr val="00CCFF"/>
    <a:srgbClr val="669900"/>
    <a:srgbClr val="66FF33"/>
    <a:srgbClr val="1088AE"/>
    <a:srgbClr val="99CC00"/>
    <a:srgbClr val="CC0066"/>
    <a:srgbClr val="E6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70" autoAdjust="0"/>
    <p:restoredTop sz="86175" autoAdjust="0"/>
  </p:normalViewPr>
  <p:slideViewPr>
    <p:cSldViewPr showGuides="1">
      <p:cViewPr>
        <p:scale>
          <a:sx n="50" d="100"/>
          <a:sy n="50" d="100"/>
        </p:scale>
        <p:origin x="-1670" y="106"/>
      </p:cViewPr>
      <p:guideLst>
        <p:guide orient="horz" pos="2112"/>
        <p:guide pos="2856"/>
      </p:guideLst>
    </p:cSldViewPr>
  </p:slideViewPr>
  <p:outlineViewPr>
    <p:cViewPr>
      <p:scale>
        <a:sx n="33" d="100"/>
        <a:sy n="33" d="100"/>
      </p:scale>
      <p:origin x="19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-2640" y="-67"/>
      </p:cViewPr>
      <p:guideLst>
        <p:guide orient="horz" pos="2949"/>
        <p:guide pos="223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8667"/>
            <a:ext cx="3066733" cy="4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28" tIns="0" rIns="20428" bIns="0" numCol="1" anchor="t" anchorCtr="0" compatLnSpc="1">
            <a:prstTxWarp prst="textNoShape">
              <a:avLst/>
            </a:prstTxWarp>
          </a:bodyPr>
          <a:lstStyle>
            <a:lvl1pPr>
              <a:defRPr sz="1200" b="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342" y="18667"/>
            <a:ext cx="3066733" cy="4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28" tIns="0" rIns="20428" bIns="0" numCol="1" anchor="t" anchorCtr="0" compatLnSpc="1">
            <a:prstTxWarp prst="textNoShape">
              <a:avLst/>
            </a:prstTxWarp>
          </a:bodyPr>
          <a:lstStyle>
            <a:lvl1pPr algn="r">
              <a:defRPr sz="1200" b="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29073" y="8555388"/>
            <a:ext cx="4560879" cy="47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28" tIns="0" rIns="20428" bIns="0" numCol="1" anchor="b" anchorCtr="0" compatLnSpc="1">
            <a:prstTxWarp prst="textNoShape">
              <a:avLst/>
            </a:prstTxWarp>
          </a:bodyPr>
          <a:lstStyle>
            <a:lvl1pPr>
              <a:defRPr sz="1200" b="0" i="1">
                <a:solidFill>
                  <a:schemeClr val="tx1"/>
                </a:solidFill>
              </a:defRPr>
            </a:lvl1pPr>
          </a:lstStyle>
          <a:p>
            <a:r>
              <a:rPr lang="en-US" sz="1000" smtClean="0"/>
              <a:t>Copyright, Agora Inc. 2015.  All rights reserved.</a:t>
            </a:r>
            <a:endParaRPr lang="en-US" sz="1000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381271" y="8555388"/>
            <a:ext cx="3066733" cy="47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28" tIns="0" rIns="20428" bIns="0" numCol="1" anchor="b" anchorCtr="0" compatLnSpc="1">
            <a:prstTxWarp prst="textNoShape">
              <a:avLst/>
            </a:prstTxWarp>
          </a:bodyPr>
          <a:lstStyle>
            <a:lvl1pPr algn="r">
              <a:defRPr sz="1200" b="0" i="1">
                <a:solidFill>
                  <a:schemeClr val="tx1"/>
                </a:solidFill>
              </a:defRPr>
            </a:lvl1pPr>
          </a:lstStyle>
          <a:p>
            <a:r>
              <a:rPr lang="en-US" sz="1000"/>
              <a:t>Page </a:t>
            </a:r>
            <a:fld id="{50A4306B-1931-4C9E-9B4F-796245E5B078}" type="slidenum">
              <a:rPr lang="en-US" sz="100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4029477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8667"/>
            <a:ext cx="3066733" cy="4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28" tIns="0" rIns="20428" bIns="0" numCol="1" anchor="t" anchorCtr="0" compatLnSpc="1">
            <a:prstTxWarp prst="textNoShape">
              <a:avLst/>
            </a:prstTxWarp>
          </a:bodyPr>
          <a:lstStyle>
            <a:lvl1pPr>
              <a:defRPr sz="1200" b="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342" y="18667"/>
            <a:ext cx="3066733" cy="4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28" tIns="0" rIns="20428" bIns="0" numCol="1" anchor="t" anchorCtr="0" compatLnSpc="1">
            <a:prstTxWarp prst="textNoShape">
              <a:avLst/>
            </a:prstTxWarp>
          </a:bodyPr>
          <a:lstStyle>
            <a:lvl1pPr algn="r">
              <a:defRPr sz="1200" b="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3488" y="741363"/>
            <a:ext cx="4611687" cy="3457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612" y="4443981"/>
            <a:ext cx="5189855" cy="41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36" tIns="49368" rIns="98736" bIns="49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0"/>
            <a:r>
              <a:rPr lang="en-US" smtClean="0"/>
              <a:t>Second level</a:t>
            </a:r>
          </a:p>
          <a:p>
            <a:pPr lvl="0"/>
            <a:r>
              <a:rPr lang="en-US" smtClean="0"/>
              <a:t>Third level</a:t>
            </a:r>
          </a:p>
          <a:p>
            <a:pPr lvl="0"/>
            <a:r>
              <a:rPr lang="en-US" smtClean="0"/>
              <a:t>Fourth level</a:t>
            </a:r>
          </a:p>
          <a:p>
            <a:pPr lvl="0"/>
            <a:r>
              <a:rPr lang="en-US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70998"/>
            <a:ext cx="3066733" cy="47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28" tIns="0" rIns="20428" bIns="0" numCol="1" anchor="b" anchorCtr="0" compatLnSpc="1">
            <a:prstTxWarp prst="textNoShape">
              <a:avLst/>
            </a:prstTxWarp>
          </a:bodyPr>
          <a:lstStyle>
            <a:lvl1pPr>
              <a:defRPr sz="1200" b="0" i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Copyright, Agora Inc. 2015.  All rights reserved.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342" y="8870998"/>
            <a:ext cx="3066733" cy="47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28" tIns="0" rIns="20428" bIns="0" numCol="1" anchor="b" anchorCtr="0" compatLnSpc="1">
            <a:prstTxWarp prst="textNoShape">
              <a:avLst/>
            </a:prstTxWarp>
          </a:bodyPr>
          <a:lstStyle>
            <a:lvl1pPr algn="r">
              <a:defRPr sz="1200" b="0" i="1">
                <a:solidFill>
                  <a:schemeClr val="tx1"/>
                </a:solidFill>
              </a:defRPr>
            </a:lvl1pPr>
          </a:lstStyle>
          <a:p>
            <a:fld id="{866735EA-CA85-4F22-B1FA-73D21AA619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145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1143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3429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smtClean="0"/>
              <a:t>Copyright, Agora Inc. 2015.  All rights reserved.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27C0F-91B8-4B24-ADE2-1F6F9DDC449F}" type="slidenum">
              <a:rPr lang="en-US"/>
              <a:pPr/>
              <a:t>1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31900" y="741363"/>
            <a:ext cx="4611688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3612" y="4443981"/>
            <a:ext cx="5189855" cy="4187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21DDC-EA38-4C1E-9CF8-9A1EF67C368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21DDC-EA38-4C1E-9CF8-9A1EF67C368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21DDC-EA38-4C1E-9CF8-9A1EF67C368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21DDC-EA38-4C1E-9CF8-9A1EF67C368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medill imc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50" y="0"/>
            <a:ext cx="2605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9938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52600" y="609600"/>
            <a:ext cx="55626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6525" y="3429000"/>
            <a:ext cx="6365875" cy="1752600"/>
          </a:xfrm>
        </p:spPr>
        <p:txBody>
          <a:bodyPr/>
          <a:lstStyle>
            <a:lvl1pPr marL="0" indent="0" algn="ctr">
              <a:spcBef>
                <a:spcPct val="20000"/>
              </a:spcBef>
              <a:buFont typeface="Wingdings" pitchFamily="2" charset="2"/>
              <a:buNone/>
              <a:defRPr sz="4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7994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2133600"/>
            <a:ext cx="6477000" cy="11430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79941" name="Rectangle 5"/>
          <p:cNvSpPr>
            <a:spLocks noChangeArrowheads="1"/>
          </p:cNvSpPr>
          <p:nvPr/>
        </p:nvSpPr>
        <p:spPr bwMode="auto">
          <a:xfrm>
            <a:off x="0" y="1881188"/>
            <a:ext cx="91440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indent="1066800" algn="just"/>
            <a:r>
              <a:rPr lang="en-US" altLang="zh-CN" sz="1000" b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rPr>
              <a:t> </a:t>
            </a:r>
          </a:p>
          <a:p>
            <a:pPr indent="1066800"/>
            <a:endParaRPr lang="en-US" altLang="zh-CN" b="0">
              <a:solidFill>
                <a:schemeClr val="tx1"/>
              </a:solidFill>
              <a:latin typeface="Times New Roman" pitchFamily="18" charset="0"/>
              <a:ea typeface="SimSun" pitchFamily="2" charset="-122"/>
            </a:endParaRPr>
          </a:p>
        </p:txBody>
      </p:sp>
      <p:grpSp>
        <p:nvGrpSpPr>
          <p:cNvPr id="679943" name="Group 7"/>
          <p:cNvGrpSpPr>
            <a:grpSpLocks/>
          </p:cNvGrpSpPr>
          <p:nvPr/>
        </p:nvGrpSpPr>
        <p:grpSpPr bwMode="auto">
          <a:xfrm>
            <a:off x="0" y="585788"/>
            <a:ext cx="9220200" cy="144462"/>
            <a:chOff x="0" y="369"/>
            <a:chExt cx="5808" cy="91"/>
          </a:xfrm>
        </p:grpSpPr>
        <p:sp>
          <p:nvSpPr>
            <p:cNvPr id="679944" name="Rectangle 8"/>
            <p:cNvSpPr>
              <a:spLocks noChangeArrowheads="1"/>
            </p:cNvSpPr>
            <p:nvPr userDrawn="1"/>
          </p:nvSpPr>
          <p:spPr bwMode="auto">
            <a:xfrm rot="5400000">
              <a:off x="2848" y="-2479"/>
              <a:ext cx="63" cy="576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eaLnBrk="1" hangingPunct="1"/>
              <a:endParaRPr lang="en-US" b="0">
                <a:solidFill>
                  <a:srgbClr val="CCFF33"/>
                </a:solidFill>
                <a:latin typeface="Times New Roman" pitchFamily="18" charset="0"/>
              </a:endParaRPr>
            </a:p>
          </p:txBody>
        </p:sp>
        <p:sp>
          <p:nvSpPr>
            <p:cNvPr id="679945" name="Rectangle 9"/>
            <p:cNvSpPr>
              <a:spLocks noChangeArrowheads="1"/>
            </p:cNvSpPr>
            <p:nvPr userDrawn="1"/>
          </p:nvSpPr>
          <p:spPr bwMode="auto">
            <a:xfrm rot="5400000">
              <a:off x="2913" y="-2434"/>
              <a:ext cx="29" cy="57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eaLnBrk="1" hangingPunct="1"/>
              <a:endParaRPr lang="en-US" b="0">
                <a:solidFill>
                  <a:srgbClr val="CCFF33"/>
                </a:solidFill>
                <a:latin typeface="Times New Roman" pitchFamily="18" charset="0"/>
              </a:endParaRPr>
            </a:p>
          </p:txBody>
        </p:sp>
        <p:sp>
          <p:nvSpPr>
            <p:cNvPr id="679946" name="Rectangle 10"/>
            <p:cNvSpPr>
              <a:spLocks noChangeArrowheads="1"/>
            </p:cNvSpPr>
            <p:nvPr userDrawn="1"/>
          </p:nvSpPr>
          <p:spPr bwMode="auto">
            <a:xfrm rot="5400000">
              <a:off x="2938" y="-2390"/>
              <a:ext cx="29" cy="56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eaLnBrk="1" hangingPunct="1"/>
              <a:endParaRPr lang="en-US" b="0">
                <a:solidFill>
                  <a:srgbClr val="CCFF33"/>
                </a:solidFill>
                <a:latin typeface="Times New Roman" pitchFamily="18" charset="0"/>
              </a:endParaRPr>
            </a:p>
          </p:txBody>
        </p:sp>
      </p:grpSp>
      <p:sp>
        <p:nvSpPr>
          <p:cNvPr id="679947" name="Rectangle 11"/>
          <p:cNvSpPr>
            <a:spLocks noChangeArrowheads="1"/>
          </p:cNvSpPr>
          <p:nvPr/>
        </p:nvSpPr>
        <p:spPr bwMode="auto">
          <a:xfrm flipH="1"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CCFF33"/>
              </a:solidFill>
              <a:latin typeface="Times New Roman" pitchFamily="18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 flipH="1">
            <a:off x="122238" y="0"/>
            <a:ext cx="92075" cy="6858000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CCFF33"/>
              </a:solidFill>
              <a:latin typeface="Times New Roman" pitchFamily="18" charset="0"/>
            </a:endParaRP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 flipH="1">
            <a:off x="76200" y="0"/>
            <a:ext cx="46038" cy="68580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CCFF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5A1FAF-2045-429B-A7CC-458E63EA74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91F5AB-FFAF-46FD-8214-B39E9942AD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914400"/>
            <a:ext cx="1884363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14400"/>
            <a:ext cx="55054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C34561-2E3F-4E7D-9018-86A2B78CA3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2209800"/>
            <a:ext cx="7542213" cy="41910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70738" y="6400800"/>
            <a:ext cx="1897062" cy="457200"/>
          </a:xfrm>
        </p:spPr>
        <p:txBody>
          <a:bodyPr/>
          <a:lstStyle>
            <a:lvl1pPr>
              <a:defRPr/>
            </a:lvl1pPr>
          </a:lstStyle>
          <a:p>
            <a:fld id="{23CDB741-A6D8-4F2B-B364-DCAFE3B0BE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209800"/>
            <a:ext cx="3694113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4713" y="2209800"/>
            <a:ext cx="3695700" cy="4191000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70738" y="6400800"/>
            <a:ext cx="1897062" cy="457200"/>
          </a:xfrm>
        </p:spPr>
        <p:txBody>
          <a:bodyPr/>
          <a:lstStyle>
            <a:lvl1pPr>
              <a:defRPr/>
            </a:lvl1pPr>
          </a:lstStyle>
          <a:p>
            <a:fld id="{914D286D-5640-4256-8618-64356764DF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2209800"/>
            <a:ext cx="7542213" cy="41910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70738" y="6400800"/>
            <a:ext cx="1897062" cy="457200"/>
          </a:xfrm>
        </p:spPr>
        <p:txBody>
          <a:bodyPr/>
          <a:lstStyle>
            <a:lvl1pPr>
              <a:defRPr/>
            </a:lvl1pPr>
          </a:lstStyle>
          <a:p>
            <a:fld id="{9B877B59-7301-4971-AC59-FC05725090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557A87-C59E-49B2-AE2B-886960434E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1080"/>
            <a:ext cx="7542213" cy="142098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0470"/>
            <a:ext cx="7542213" cy="397033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557A87-C59E-49B2-AE2B-886960434E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02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9800"/>
            <a:ext cx="369411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2209800"/>
            <a:ext cx="36957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BAF4E4-38CC-4D5B-A25F-1F36AC3527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78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876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478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876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EC2AF0-0440-4A9A-A550-1D6745691E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D046E3-FF66-4C17-96FD-AE3DA9020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3962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D046E3-FF66-4C17-96FD-AE3DA9020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3E9D66-6D02-4CC9-ACC2-27E8036ED0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62D770-0CDC-4924-AEC6-BA24B0C6FD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medill imc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8450" y="0"/>
            <a:ext cx="2605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8915" name="Rectangle 3"/>
          <p:cNvSpPr>
            <a:spLocks noChangeArrowheads="1"/>
          </p:cNvSpPr>
          <p:nvPr/>
        </p:nvSpPr>
        <p:spPr bwMode="auto">
          <a:xfrm rot="5400000">
            <a:off x="4520407" y="-3936207"/>
            <a:ext cx="100012" cy="914400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1" hangingPunct="1"/>
            <a:endParaRPr lang="en-US" b="0">
              <a:solidFill>
                <a:srgbClr val="CCFF33"/>
              </a:solidFill>
              <a:latin typeface="Times New Roman" pitchFamily="18" charset="0"/>
            </a:endParaRPr>
          </a:p>
        </p:txBody>
      </p:sp>
      <p:sp>
        <p:nvSpPr>
          <p:cNvPr id="678916" name="Rectangle 4"/>
          <p:cNvSpPr>
            <a:spLocks noChangeArrowheads="1"/>
          </p:cNvSpPr>
          <p:nvPr/>
        </p:nvSpPr>
        <p:spPr bwMode="auto">
          <a:xfrm rot="5400000">
            <a:off x="4623594" y="-3864768"/>
            <a:ext cx="46037" cy="914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1" hangingPunct="1"/>
            <a:endParaRPr lang="en-US" b="0">
              <a:solidFill>
                <a:srgbClr val="CCFF33"/>
              </a:solidFill>
              <a:latin typeface="Times New Roman" pitchFamily="18" charset="0"/>
            </a:endParaRPr>
          </a:p>
        </p:txBody>
      </p:sp>
      <p:sp>
        <p:nvSpPr>
          <p:cNvPr id="6789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70738" y="6400800"/>
            <a:ext cx="1897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A23C3B3E-23AA-481C-B940-4732E3742E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7891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209800"/>
            <a:ext cx="75422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7891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914400"/>
            <a:ext cx="75422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678920" name="Rectangle 8"/>
          <p:cNvSpPr>
            <a:spLocks noChangeArrowheads="1"/>
          </p:cNvSpPr>
          <p:nvPr/>
        </p:nvSpPr>
        <p:spPr bwMode="auto">
          <a:xfrm flipH="1"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CCFF33"/>
              </a:solidFill>
              <a:latin typeface="Times New Roman" pitchFamily="18" charset="0"/>
            </a:endParaRPr>
          </a:p>
        </p:txBody>
      </p:sp>
      <p:sp>
        <p:nvSpPr>
          <p:cNvPr id="678921" name="Rectangle 9"/>
          <p:cNvSpPr>
            <a:spLocks noChangeArrowheads="1"/>
          </p:cNvSpPr>
          <p:nvPr/>
        </p:nvSpPr>
        <p:spPr bwMode="auto">
          <a:xfrm flipH="1">
            <a:off x="122238" y="0"/>
            <a:ext cx="92075" cy="6858000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CCFF33"/>
              </a:solidFill>
              <a:latin typeface="Times New Roman" pitchFamily="18" charset="0"/>
            </a:endParaRPr>
          </a:p>
        </p:txBody>
      </p:sp>
      <p:sp>
        <p:nvSpPr>
          <p:cNvPr id="678922" name="Rectangle 10"/>
          <p:cNvSpPr>
            <a:spLocks noChangeArrowheads="1"/>
          </p:cNvSpPr>
          <p:nvPr/>
        </p:nvSpPr>
        <p:spPr bwMode="auto">
          <a:xfrm flipH="1">
            <a:off x="76200" y="0"/>
            <a:ext cx="46038" cy="68580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CCFF33"/>
              </a:solidFill>
              <a:latin typeface="Times New Roman" pitchFamily="18" charset="0"/>
            </a:endParaRPr>
          </a:p>
        </p:txBody>
      </p:sp>
      <p:sp>
        <p:nvSpPr>
          <p:cNvPr id="678923" name="Rectangle 11"/>
          <p:cNvSpPr>
            <a:spLocks noChangeArrowheads="1"/>
          </p:cNvSpPr>
          <p:nvPr/>
        </p:nvSpPr>
        <p:spPr bwMode="auto">
          <a:xfrm rot="5400000">
            <a:off x="4663281" y="-3794918"/>
            <a:ext cx="46037" cy="891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1" hangingPunct="1"/>
            <a:endParaRPr lang="en-US" b="0">
              <a:solidFill>
                <a:srgbClr val="CCFF33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6" r:id="rId2"/>
    <p:sldLayoutId id="2147483680" r:id="rId3"/>
    <p:sldLayoutId id="2147483668" r:id="rId4"/>
    <p:sldLayoutId id="2147483669" r:id="rId5"/>
    <p:sldLayoutId id="2147483670" r:id="rId6"/>
    <p:sldLayoutId id="2147483679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4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40000"/>
        </a:spcBef>
        <a:spcAft>
          <a:spcPct val="0"/>
        </a:spcAft>
        <a:buClr>
          <a:schemeClr val="tx1"/>
        </a:buClr>
        <a:buSzPct val="10000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4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4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4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4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4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com.au/url?sa=i&amp;rct=j&amp;q=&amp;esrc=s&amp;source=images&amp;cd=&amp;cad=rja&amp;uact=8&amp;docid=PNIuA-Gq_30NBM&amp;tbnid=vpo8xEI-F5HW8M:&amp;ved=0CAUQjRw&amp;url=http://blogs.trb.com/features/consumer/shopping/blog/2009/04/&amp;ei=wPDuU_iTHNK7oQTE6oD4Dg&amp;bvm=bv.73231344,d.cGU&amp;psig=AFQjCNHHPisYtzdCtQXBA4ysyZE6Bf3T7Q&amp;ust=140825450828518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www.google.com/url?sa=i&amp;rct=j&amp;q=where+is+chicago&amp;source=images&amp;cd=&amp;cad=rja&amp;docid=-eRm0ZeCN7o-DM&amp;tbnid=jzGmgpJ0WffjMM:&amp;ved=0CAUQjRw&amp;url=http://geology.com/satellite/cities/chicago-satellite-image.shtml&amp;ei=OQdOUZTyDMK-yQHI6YF4&amp;bvm=bv.44158598,d.aWc&amp;psig=AFQjCNGyXr4O2XC2ld2_xLYwrh1b5dnbGA&amp;ust=1364154539603601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au/url?sa=i&amp;rct=j&amp;q=&amp;esrc=s&amp;source=images&amp;cd=&amp;cad=rja&amp;uact=8&amp;docid=Ju4YKOj67-o41M&amp;tbnid=aOgUMPrWvTI6PM:&amp;ved=0CAUQjRw&amp;url=https://www.myfdb.com/campaigns/16550-olay-regenerist-microsculpting-cream-2013&amp;ei=nabuU7ntKs-58gXg44CABA&amp;bvm=bv.73231344,d.dGc&amp;psig=AFQjCNGs7ygDqykOIflCpeSAJ38gJ19CEQ&amp;ust=1408235481606036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TNOqyRBphA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michael+jordan&amp;source=images&amp;cd=&amp;cad=rja&amp;docid=Y8kAYSeeQl0HaM&amp;tbnid=pVVJm_IvLQoy6M:&amp;ved=0CAUQjRw&amp;url=http://systematicrelativestrength.com/2012/06/12/why-michael-jordan-and-active-management-are-failures-2/&amp;ei=KwhOUcTHOcGzyQH_5oHgCg&amp;bvm=bv.44158598,d.aWc&amp;psig=AFQjCNGdl4BwV2Nbzb8a-UQcePePExpVRA&amp;ust=1364154691911188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WCZVqeYVjRtngM&amp;tbnid=GuK-4J-lFiYsgM:&amp;ved=0CAUQjRw&amp;url=http://bluebuddies.com/ubb/ultimatebb.php/topic/1/3422.html&amp;ei=4BeBUob0OeifyQHF3IHwAw&amp;bvm=bv.56146854,d.aWc&amp;psig=AFQjCNHQOVMPx9oFXotGNrpKNMh0KK-W_w&amp;ust=1384278355544570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hyperlink" Target="http://www.google.com/url?sa=i&amp;rct=j&amp;q=&amp;esrc=s&amp;frm=1&amp;source=images&amp;cd=&amp;cad=rja&amp;docid=O_jb_BPYGVLrjM&amp;tbnid=NVJtdB5sUU4WBM:&amp;ved=0CAUQjRw&amp;url=http://www.oreo.dk/&amp;ei=HBeBUvbnG8bkyQGXzoHIDQ&amp;bvm=bv.56146854,d.aWc&amp;psig=AFQjCNHRjnX6aQ52L7UXOPJL47tBO7XLSA&amp;ust=138427815583654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frm=1&amp;source=images&amp;cd=&amp;cad=rja&amp;docid=rHwthHuU8bUK2M&amp;tbnid=XsWNOeRurGea9M:&amp;ved=0CAUQjRw&amp;url=http://pandawhale.com/post/22358/all-the-flavors-of-oreo-cookies&amp;ei=sheBUtKgFNCuyAHejoDACQ&amp;bvm=bv.56146854,d.aWc&amp;psig=AFQjCNHhz-N-5WBRfyht3FRRf6y5KQ1G8A&amp;ust=1384278298872724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://www.google.com/url?sa=i&amp;rct=j&amp;q=&amp;esrc=s&amp;frm=1&amp;source=images&amp;cd=&amp;cad=rja&amp;docid=ypdDbWgpEJPwQM&amp;tbnid=X-5QtVuyxP6RFM:&amp;ved=0CAUQjRw&amp;url=http://www.theimpulsivebuy.com/wordpress/2008/04/25/limited-edition-oreo-strawberry-milkshake-creme/&amp;ei=cReBUufFCuqGyAHo4YC4Cg&amp;bvm=bv.56146854,d.aWc&amp;psig=AFQjCNEEKDgBIa8BjCWk7A3u7Yi7p4BqaA&amp;ust=1384278246113631" TargetMode="External"/><Relationship Id="rId9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g6ofTq_DdU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bing.com/videos/search?q=havaianas+commercials&amp;FORM=VIRE11#a" TargetMode="Externa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adsoftheworld.com/media/print/havaianas_flipflops_plants?size=_origina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406525" y="3736240"/>
            <a:ext cx="6365875" cy="2573134"/>
          </a:xfrm>
        </p:spPr>
        <p:txBody>
          <a:bodyPr/>
          <a:lstStyle/>
          <a:p>
            <a:r>
              <a:rPr lang="en-US" sz="3600" b="1" dirty="0" smtClean="0"/>
              <a:t>Heidi Schultz</a:t>
            </a:r>
          </a:p>
          <a:p>
            <a:r>
              <a:rPr lang="en-US" sz="2800" dirty="0" smtClean="0"/>
              <a:t>21 April 2015</a:t>
            </a:r>
          </a:p>
          <a:p>
            <a:r>
              <a:rPr lang="en-US" sz="2400" dirty="0"/>
              <a:t>Izmir University of Economics, </a:t>
            </a:r>
            <a:endParaRPr lang="en-US" sz="2400" dirty="0" smtClean="0"/>
          </a:p>
          <a:p>
            <a:r>
              <a:rPr lang="en-US" sz="2400" dirty="0" smtClean="0"/>
              <a:t>Department </a:t>
            </a:r>
            <a:r>
              <a:rPr lang="en-US" sz="2400" dirty="0"/>
              <a:t>of Public Relations and Advertising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85120" y="1508750"/>
            <a:ext cx="7296950" cy="1613010"/>
          </a:xfrm>
        </p:spPr>
        <p:txBody>
          <a:bodyPr/>
          <a:lstStyle/>
          <a:p>
            <a:r>
              <a:rPr lang="en-US" dirty="0" smtClean="0"/>
              <a:t>Integrated Marketing Communication On The Global Stage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32827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Today’s Topic: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/>
              <a:t>Global Brands, </a:t>
            </a:r>
            <a:br>
              <a:rPr lang="en-US" dirty="0" smtClean="0"/>
            </a:br>
            <a:r>
              <a:rPr lang="en-US" dirty="0" smtClean="0"/>
              <a:t>Local Messages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6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355130"/>
            <a:ext cx="7542213" cy="2573135"/>
          </a:xfrm>
        </p:spPr>
        <p:txBody>
          <a:bodyPr/>
          <a:lstStyle/>
          <a:p>
            <a:r>
              <a:rPr lang="en-US" altLang="en-US" dirty="0" smtClean="0"/>
              <a:t>But First, Let’s Review the Fundamental Requirements of Effective Brand Messages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727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target-icon-hi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235392" y="779055"/>
            <a:ext cx="1871338" cy="1871338"/>
          </a:xfrm>
          <a:prstGeom prst="rect">
            <a:avLst/>
          </a:prstGeom>
        </p:spPr>
      </p:pic>
      <p:sp>
        <p:nvSpPr>
          <p:cNvPr id="26" name="Ellipse 98"/>
          <p:cNvSpPr/>
          <p:nvPr/>
        </p:nvSpPr>
        <p:spPr bwMode="auto">
          <a:xfrm>
            <a:off x="5524279" y="2335324"/>
            <a:ext cx="1436128" cy="267640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rgbClr val="E6E6E6">
                  <a:lumMod val="10000"/>
                  <a:alpha val="76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>
              <a:solidFill>
                <a:srgbClr val="FFFFFF"/>
              </a:solidFill>
              <a:latin typeface="Calibri" pitchFamily="-111" charset="0"/>
              <a:ea typeface="ＭＳ Ｐゴシック" pitchFamily="-111" charset="-128"/>
            </a:endParaRPr>
          </a:p>
        </p:txBody>
      </p:sp>
      <p:pic>
        <p:nvPicPr>
          <p:cNvPr id="31" name="Picture 30" descr="gold arrow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447593" y="2382928"/>
            <a:ext cx="5083647" cy="4229182"/>
          </a:xfrm>
          <a:prstGeom prst="rect">
            <a:avLst/>
          </a:prstGeom>
        </p:spPr>
      </p:pic>
      <p:pic>
        <p:nvPicPr>
          <p:cNvPr id="4" name="Picture 3" descr="G:\ICOns\with shadow\blu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25" y="2894310"/>
            <a:ext cx="1840447" cy="1571625"/>
          </a:xfrm>
          <a:prstGeom prst="rect">
            <a:avLst/>
          </a:prstGeom>
          <a:noFill/>
        </p:spPr>
      </p:pic>
      <p:pic>
        <p:nvPicPr>
          <p:cNvPr id="5" name="Picture 4" descr="G:\ICOns\with shadow\Copy of pink.png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69246" y="3714235"/>
            <a:ext cx="1571625" cy="1571625"/>
          </a:xfrm>
          <a:prstGeom prst="rect">
            <a:avLst/>
          </a:prstGeom>
          <a:noFill/>
        </p:spPr>
      </p:pic>
      <p:pic>
        <p:nvPicPr>
          <p:cNvPr id="6" name="Picture 5" descr="G:\ICOns\with shadow\green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07246" y="4552435"/>
            <a:ext cx="1571625" cy="1571625"/>
          </a:xfrm>
          <a:prstGeom prst="rect">
            <a:avLst/>
          </a:prstGeom>
          <a:noFill/>
        </p:spPr>
      </p:pic>
      <p:pic>
        <p:nvPicPr>
          <p:cNvPr id="7" name="Picture 6" descr="G:\ICOns\with shadow\orang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10405" y="2176587"/>
            <a:ext cx="1840447" cy="1571625"/>
          </a:xfrm>
          <a:prstGeom prst="rect">
            <a:avLst/>
          </a:prstGeom>
          <a:noFill/>
        </p:spPr>
      </p:pic>
      <p:pic>
        <p:nvPicPr>
          <p:cNvPr id="8" name="Picture 3" descr="G:\ICOns\with shadow\blue.png"/>
          <p:cNvPicPr>
            <a:picLocks noChangeAspect="1" noChangeArrowheads="1"/>
          </p:cNvPicPr>
          <p:nvPr/>
        </p:nvPicPr>
        <p:blipFill>
          <a:blip r:embed="rId5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1845246" y="5390635"/>
            <a:ext cx="1571625" cy="1571625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4022251" y="6032517"/>
            <a:ext cx="320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Relevance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16248" y="5203176"/>
            <a:ext cx="26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Receptivity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89432" y="4352572"/>
            <a:ext cx="2639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Recognition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39518" y="3665527"/>
            <a:ext cx="210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Response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45640" y="2856924"/>
            <a:ext cx="249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Relationship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1070" y="1547155"/>
            <a:ext cx="4028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“5Rs” of IMC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4743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08750"/>
            <a:ext cx="7542213" cy="4587250"/>
          </a:xfrm>
        </p:spPr>
        <p:txBody>
          <a:bodyPr/>
          <a:lstStyle/>
          <a:p>
            <a:pPr marL="647700" indent="-647700"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altLang="en-US" sz="3200" b="1" dirty="0"/>
              <a:t>Relevance</a:t>
            </a:r>
          </a:p>
          <a:p>
            <a:pPr marL="1066800" lvl="1" indent="-612775"/>
            <a:r>
              <a:rPr lang="en-US" altLang="en-US" sz="2800" i="1" dirty="0" smtClean="0"/>
              <a:t>What </a:t>
            </a:r>
            <a:r>
              <a:rPr lang="en-US" altLang="en-US" sz="2800" i="1" dirty="0"/>
              <a:t>are the solutions or benefits which </a:t>
            </a:r>
            <a:r>
              <a:rPr lang="en-US" altLang="en-US" sz="2800" i="1" dirty="0" smtClean="0"/>
              <a:t>customers </a:t>
            </a:r>
            <a:r>
              <a:rPr lang="en-US" altLang="en-US" sz="2800" i="1" dirty="0"/>
              <a:t>are seeking</a:t>
            </a:r>
            <a:r>
              <a:rPr lang="en-US" altLang="en-US" sz="2800" i="1" dirty="0" smtClean="0"/>
              <a:t>?</a:t>
            </a:r>
          </a:p>
          <a:p>
            <a:pPr marL="1066800" lvl="1" indent="-612775"/>
            <a:r>
              <a:rPr lang="en-US" altLang="en-US" sz="2800" i="1" dirty="0" smtClean="0"/>
              <a:t>Focus on their needs, not product features</a:t>
            </a:r>
            <a:endParaRPr lang="en-US" altLang="en-US" sz="2800" i="1" dirty="0"/>
          </a:p>
        </p:txBody>
      </p:sp>
      <p:pic>
        <p:nvPicPr>
          <p:cNvPr id="4" name="Picture 3" descr="G:\ICOns\with shadow\blue.png"/>
          <p:cNvPicPr>
            <a:picLocks noChangeAspect="1" noChangeArrowheads="1"/>
          </p:cNvPicPr>
          <p:nvPr/>
        </p:nvPicPr>
        <p:blipFill>
          <a:blip r:embed="rId2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309045" y="894270"/>
            <a:ext cx="1571625" cy="157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87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Needs, Features Benefits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183539" y="6520325"/>
            <a:ext cx="188184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© Copyright Agora Inc. 2015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923525" y="2392065"/>
            <a:ext cx="4915840" cy="3110805"/>
          </a:xfrm>
          <a:prstGeom prst="ellipse">
            <a:avLst/>
          </a:prstGeom>
          <a:noFill/>
          <a:ln w="3810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74205" y="2392065"/>
            <a:ext cx="4915840" cy="3110805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7575" y="3195619"/>
            <a:ext cx="1574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Features:</a:t>
            </a:r>
          </a:p>
          <a:p>
            <a:r>
              <a:rPr lang="en-US" sz="1600" b="0" dirty="0" smtClean="0">
                <a:solidFill>
                  <a:srgbClr val="C00000"/>
                </a:solidFill>
              </a:rPr>
              <a:t>Physical properties or characteristics</a:t>
            </a:r>
          </a:p>
          <a:p>
            <a:endParaRPr lang="en-US" sz="1600" b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9795" y="3195619"/>
            <a:ext cx="1574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Needs:</a:t>
            </a:r>
          </a:p>
          <a:p>
            <a:r>
              <a:rPr lang="en-US" sz="1600" b="0" dirty="0" smtClean="0">
                <a:solidFill>
                  <a:schemeClr val="tx2"/>
                </a:solidFill>
              </a:rPr>
              <a:t>Solutions sought by the customer</a:t>
            </a:r>
          </a:p>
          <a:p>
            <a:endParaRPr lang="en-US" sz="1600" b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0280" y="3195619"/>
            <a:ext cx="17282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Benefits:</a:t>
            </a: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Outcome when a brand feature meets a customer need</a:t>
            </a:r>
          </a:p>
          <a:p>
            <a:endParaRPr lang="en-US" sz="1600" b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dia-cache-ec0.pinimg.com/736x/00/88/3c/00883c0cbf23bbcbc7b16c58360fda2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9"/>
          <a:stretch/>
        </p:blipFill>
        <p:spPr bwMode="auto">
          <a:xfrm>
            <a:off x="769905" y="1390500"/>
            <a:ext cx="7779205" cy="46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43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491250"/>
            <a:ext cx="7689515" cy="5010150"/>
          </a:xfrm>
        </p:spPr>
        <p:txBody>
          <a:bodyPr/>
          <a:lstStyle/>
          <a:p>
            <a:pPr marL="647700" indent="-647700"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altLang="en-US" sz="3200" b="1" dirty="0" smtClean="0"/>
              <a:t>Receptivity</a:t>
            </a:r>
            <a:endParaRPr lang="en-US" altLang="en-US" sz="3200" b="1" dirty="0"/>
          </a:p>
          <a:p>
            <a:pPr marL="1066800" lvl="1" indent="-612775"/>
            <a:r>
              <a:rPr lang="en-US" altLang="en-US" sz="2800" i="1" dirty="0" smtClean="0"/>
              <a:t>Reach </a:t>
            </a:r>
            <a:r>
              <a:rPr lang="en-US" altLang="en-US" sz="2800" i="1" dirty="0"/>
              <a:t>them where they will be most receptive </a:t>
            </a:r>
            <a:r>
              <a:rPr lang="en-US" altLang="en-US" sz="2800" i="1" dirty="0" smtClean="0"/>
              <a:t>to or </a:t>
            </a:r>
            <a:r>
              <a:rPr lang="en-US" altLang="en-US" sz="2800" i="1" dirty="0"/>
              <a:t>accepting of </a:t>
            </a:r>
            <a:r>
              <a:rPr lang="en-US" altLang="en-US" sz="2800" i="1" dirty="0" smtClean="0"/>
              <a:t>communication </a:t>
            </a:r>
            <a:r>
              <a:rPr lang="en-US" altLang="en-US" sz="2800" i="1" dirty="0"/>
              <a:t>efforts</a:t>
            </a:r>
          </a:p>
          <a:p>
            <a:pPr marL="1447800" lvl="2" indent="-249238"/>
            <a:r>
              <a:rPr lang="en-US" altLang="en-US" sz="2800" i="1" dirty="0"/>
              <a:t>Stages in lifecycle</a:t>
            </a:r>
          </a:p>
          <a:p>
            <a:pPr marL="1447800" lvl="2" indent="-249238"/>
            <a:r>
              <a:rPr lang="en-US" altLang="en-US" sz="2800" i="1" dirty="0"/>
              <a:t>Anticipation of need or desire</a:t>
            </a:r>
          </a:p>
          <a:p>
            <a:pPr marL="1447800" lvl="2" indent="-249238"/>
            <a:r>
              <a:rPr lang="en-US" altLang="en-US" sz="2800" i="1" dirty="0"/>
              <a:t>Points of contact</a:t>
            </a:r>
          </a:p>
        </p:txBody>
      </p:sp>
      <p:pic>
        <p:nvPicPr>
          <p:cNvPr id="4" name="Picture 3" descr="G:\ICOns\with shadow\green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2025" y="1012465"/>
            <a:ext cx="1571625" cy="157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621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431940"/>
            <a:ext cx="7542213" cy="4664060"/>
          </a:xfrm>
        </p:spPr>
        <p:txBody>
          <a:bodyPr/>
          <a:lstStyle/>
          <a:p>
            <a:pPr marL="647700" indent="-647700"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altLang="en-US" sz="3200" b="1" dirty="0" smtClean="0"/>
              <a:t>Recognition</a:t>
            </a:r>
            <a:endParaRPr lang="en-US" altLang="en-US" sz="3200" b="1" dirty="0"/>
          </a:p>
          <a:p>
            <a:pPr marL="1066800" lvl="1" indent="-612775"/>
            <a:r>
              <a:rPr lang="en-US" altLang="en-US" sz="2800" i="1" dirty="0" smtClean="0"/>
              <a:t>Make sure they can recognize the brand</a:t>
            </a:r>
          </a:p>
          <a:p>
            <a:pPr marL="1066800" lvl="1" indent="-612775"/>
            <a:r>
              <a:rPr lang="en-US" altLang="en-US" sz="2800" i="1" dirty="0"/>
              <a:t>U</a:t>
            </a:r>
            <a:r>
              <a:rPr lang="en-US" altLang="en-US" sz="2800" i="1" dirty="0" smtClean="0"/>
              <a:t>se memorable name, logo, characters, slogans</a:t>
            </a:r>
            <a:endParaRPr lang="en-US" altLang="en-US" sz="2800" i="1" dirty="0"/>
          </a:p>
        </p:txBody>
      </p:sp>
      <p:pic>
        <p:nvPicPr>
          <p:cNvPr id="4" name="Picture 3" descr="G:\ICOns\with shadow\Copy of pink.pn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7450" y="971080"/>
            <a:ext cx="1571625" cy="157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80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400" dirty="0"/>
              <a:t>Creating A Recognizable and Differentiated Brand Identity</a:t>
            </a:r>
          </a:p>
        </p:txBody>
      </p:sp>
      <p:pic>
        <p:nvPicPr>
          <p:cNvPr id="8196" name="Picture 4" descr="http://freshnewsdaily.com/wp-content/uploads/2011/06/iphone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3" t="4780" r="9848"/>
          <a:stretch/>
        </p:blipFill>
        <p:spPr bwMode="auto">
          <a:xfrm>
            <a:off x="539475" y="2929735"/>
            <a:ext cx="2688849" cy="245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ts1.mm.bing.net/th?&amp;id=HN.607989656773462835&amp;w=300&amp;h=300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10" y="2230765"/>
            <a:ext cx="2703878" cy="265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ts1.mm.bing.net/th?&amp;id=HN.607987565120391299&amp;w=300&amp;h=300&amp;c=0&amp;pid=1.9&amp;rs=0&amp;p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r="30037"/>
          <a:stretch/>
        </p:blipFill>
        <p:spPr bwMode="auto">
          <a:xfrm>
            <a:off x="6799490" y="2478335"/>
            <a:ext cx="1669716" cy="380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ts1.mm.bing.net/th?&amp;id=HN.608003031297953197&amp;w=300&amp;h=300&amp;c=0&amp;pid=1.9&amp;rs=0&amp;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50" y="5008362"/>
            <a:ext cx="1820565" cy="172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08310" y="1491250"/>
            <a:ext cx="7542213" cy="5010150"/>
          </a:xfrm>
        </p:spPr>
        <p:txBody>
          <a:bodyPr/>
          <a:lstStyle/>
          <a:p>
            <a:pPr marL="647700" indent="-647700"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altLang="en-US" sz="3200" b="1" dirty="0" smtClean="0"/>
              <a:t>Response</a:t>
            </a:r>
            <a:endParaRPr lang="en-US" altLang="en-US" sz="3200" b="1" dirty="0"/>
          </a:p>
          <a:p>
            <a:pPr marL="1066800" lvl="1" indent="-612775"/>
            <a:r>
              <a:rPr lang="en-US" altLang="en-US" sz="2800" i="1" dirty="0" smtClean="0"/>
              <a:t>Make </a:t>
            </a:r>
            <a:r>
              <a:rPr lang="en-US" altLang="en-US" sz="2800" i="1" dirty="0"/>
              <a:t>it easy for them to respond to </a:t>
            </a:r>
            <a:r>
              <a:rPr lang="en-US" altLang="en-US" sz="2800" i="1" dirty="0" smtClean="0"/>
              <a:t>the </a:t>
            </a:r>
            <a:r>
              <a:rPr lang="en-US" altLang="en-US" sz="2800" i="1" dirty="0"/>
              <a:t>offer or store the information away for future </a:t>
            </a:r>
            <a:r>
              <a:rPr lang="en-US" altLang="en-US" sz="2800" i="1" dirty="0" smtClean="0"/>
              <a:t>use.</a:t>
            </a:r>
            <a:endParaRPr lang="en-US" altLang="en-US" sz="2800" i="1" dirty="0"/>
          </a:p>
          <a:p>
            <a:pPr marL="1066800" lvl="1" indent="-612775"/>
            <a:r>
              <a:rPr lang="en-US" altLang="en-US" sz="2800" i="1" dirty="0" smtClean="0"/>
              <a:t>Respond quickly to inquiries and social media activities</a:t>
            </a:r>
            <a:endParaRPr lang="en-US" altLang="en-US" sz="2800" i="1" dirty="0"/>
          </a:p>
        </p:txBody>
      </p:sp>
      <p:pic>
        <p:nvPicPr>
          <p:cNvPr id="5" name="Picture 4" descr="G:\ICOns\with shadow\blue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8418" y="1050870"/>
            <a:ext cx="1840447" cy="157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374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Me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BS in Journalism, University of Southern California</a:t>
            </a:r>
          </a:p>
          <a:p>
            <a:pPr lvl="1"/>
            <a:r>
              <a:rPr lang="en-US" dirty="0" smtClean="0"/>
              <a:t>MBA, Kellogg School of Management, Northwestern University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428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892800"/>
            <a:ext cx="7542213" cy="4203200"/>
          </a:xfrm>
        </p:spPr>
        <p:txBody>
          <a:bodyPr/>
          <a:lstStyle/>
          <a:p>
            <a:pPr marL="647700" indent="-647700">
              <a:spcBef>
                <a:spcPct val="15000"/>
              </a:spcBef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altLang="en-US" sz="3200" b="1" dirty="0" smtClean="0"/>
              <a:t>Relationship</a:t>
            </a:r>
            <a:endParaRPr lang="en-US" altLang="en-US" sz="3200" b="1" dirty="0"/>
          </a:p>
          <a:p>
            <a:pPr marL="1066800" lvl="1" indent="-612775"/>
            <a:r>
              <a:rPr lang="en-US" altLang="en-US" sz="2800" i="1" dirty="0" smtClean="0"/>
              <a:t>Interactive communication to </a:t>
            </a:r>
            <a:r>
              <a:rPr lang="en-US" altLang="en-US" sz="2800" i="1" dirty="0"/>
              <a:t>build a strong and lasting relationship with them over </a:t>
            </a:r>
            <a:r>
              <a:rPr lang="en-US" altLang="en-US" sz="2800" i="1" dirty="0" smtClean="0"/>
              <a:t>time.</a:t>
            </a:r>
          </a:p>
          <a:p>
            <a:pPr marL="1066800" lvl="1" indent="-612775"/>
            <a:r>
              <a:rPr lang="en-US" altLang="en-US" sz="2800" i="1" dirty="0" smtClean="0"/>
              <a:t>Use of digital media to maintain contact, encourage feedback and co-creation </a:t>
            </a:r>
            <a:endParaRPr lang="en-US" altLang="en-US" sz="2800" i="1" dirty="0"/>
          </a:p>
        </p:txBody>
      </p:sp>
      <p:pic>
        <p:nvPicPr>
          <p:cNvPr id="4" name="Picture 3" descr="G:\ICOns\with shadow\orange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5228" y="1431940"/>
            <a:ext cx="1840447" cy="157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70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399"/>
            <a:ext cx="7542213" cy="1861715"/>
          </a:xfrm>
        </p:spPr>
        <p:txBody>
          <a:bodyPr/>
          <a:lstStyle/>
          <a:p>
            <a:r>
              <a:rPr lang="en-US" dirty="0" smtClean="0"/>
              <a:t>How Are These Principles Applied In Global Communication?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891330"/>
            <a:ext cx="7542213" cy="3509470"/>
          </a:xfrm>
        </p:spPr>
        <p:txBody>
          <a:bodyPr/>
          <a:lstStyle/>
          <a:p>
            <a:r>
              <a:rPr lang="en-US" dirty="0" smtClean="0"/>
              <a:t>What to maintain from the home market?</a:t>
            </a:r>
          </a:p>
          <a:p>
            <a:r>
              <a:rPr lang="en-US" dirty="0" smtClean="0"/>
              <a:t>What to adapt to local tastes and needs?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9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0708"/>
            <a:ext cx="7542213" cy="1360927"/>
          </a:xfrm>
        </p:spPr>
        <p:txBody>
          <a:bodyPr/>
          <a:lstStyle/>
          <a:p>
            <a:r>
              <a:rPr lang="en-US" dirty="0" smtClean="0"/>
              <a:t>Balancing 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84825"/>
            <a:ext cx="7542213" cy="4265215"/>
          </a:xfrm>
        </p:spPr>
        <p:txBody>
          <a:bodyPr>
            <a:normAutofit/>
          </a:bodyPr>
          <a:lstStyle/>
          <a:p>
            <a:r>
              <a:rPr lang="en-US" dirty="0" smtClean="0"/>
              <a:t>Adjustment of several inter-related, often complex matters ….. </a:t>
            </a:r>
          </a:p>
          <a:p>
            <a:pPr lvl="1"/>
            <a:r>
              <a:rPr lang="en-US" dirty="0"/>
              <a:t>Brand identifiers (name, visuals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Brand positioning/meaning</a:t>
            </a:r>
          </a:p>
          <a:p>
            <a:pPr lvl="1"/>
            <a:r>
              <a:rPr lang="en-US" dirty="0" smtClean="0"/>
              <a:t>Product features or attributes</a:t>
            </a:r>
          </a:p>
          <a:p>
            <a:pPr lvl="1"/>
            <a:r>
              <a:rPr lang="en-US" dirty="0" smtClean="0"/>
              <a:t>Pricing</a:t>
            </a:r>
          </a:p>
          <a:p>
            <a:pPr lvl="1"/>
            <a:r>
              <a:rPr lang="en-US" dirty="0" smtClean="0"/>
              <a:t>Packaging</a:t>
            </a:r>
          </a:p>
          <a:p>
            <a:pPr lvl="1"/>
            <a:r>
              <a:rPr lang="en-US" dirty="0" smtClean="0"/>
              <a:t>Mess ageing</a:t>
            </a:r>
          </a:p>
        </p:txBody>
      </p:sp>
    </p:spTree>
    <p:extLst>
      <p:ext uri="{BB962C8B-B14F-4D97-AF65-F5344CB8AC3E}">
        <p14:creationId xmlns:p14="http://schemas.microsoft.com/office/powerpoint/2010/main" val="5981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0708"/>
            <a:ext cx="7542213" cy="1360927"/>
          </a:xfrm>
        </p:spPr>
        <p:txBody>
          <a:bodyPr/>
          <a:lstStyle/>
          <a:p>
            <a:r>
              <a:rPr lang="en-US" dirty="0" smtClean="0"/>
              <a:t>Balancing 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84825"/>
            <a:ext cx="7542213" cy="4265215"/>
          </a:xfrm>
        </p:spPr>
        <p:txBody>
          <a:bodyPr>
            <a:normAutofit/>
          </a:bodyPr>
          <a:lstStyle/>
          <a:p>
            <a:r>
              <a:rPr lang="en-US" dirty="0" smtClean="0"/>
              <a:t>Adjustment of several inter-related, often complex matters ….. </a:t>
            </a:r>
          </a:p>
          <a:p>
            <a:pPr lvl="1"/>
            <a:r>
              <a:rPr lang="en-US" dirty="0"/>
              <a:t>Brand identifiers (name, visuals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Brand positioning/meaning</a:t>
            </a:r>
          </a:p>
          <a:p>
            <a:pPr lvl="1"/>
            <a:r>
              <a:rPr lang="en-US" dirty="0" smtClean="0"/>
              <a:t>Product features or attributes</a:t>
            </a:r>
          </a:p>
          <a:p>
            <a:pPr lvl="1"/>
            <a:r>
              <a:rPr lang="en-US" dirty="0" smtClean="0"/>
              <a:t>Pricing</a:t>
            </a:r>
          </a:p>
          <a:p>
            <a:pPr lvl="1"/>
            <a:r>
              <a:rPr lang="en-US" dirty="0" smtClean="0"/>
              <a:t>Packaging</a:t>
            </a:r>
          </a:p>
          <a:p>
            <a:pPr lvl="1"/>
            <a:r>
              <a:rPr lang="en-US" dirty="0" smtClean="0"/>
              <a:t>Messaging</a:t>
            </a:r>
          </a:p>
        </p:txBody>
      </p:sp>
    </p:spTree>
    <p:extLst>
      <p:ext uri="{BB962C8B-B14F-4D97-AF65-F5344CB8AC3E}">
        <p14:creationId xmlns:p14="http://schemas.microsoft.com/office/powerpoint/2010/main" val="5981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777" y="1096665"/>
            <a:ext cx="7879343" cy="1295400"/>
          </a:xfrm>
        </p:spPr>
        <p:txBody>
          <a:bodyPr/>
          <a:lstStyle/>
          <a:p>
            <a:r>
              <a:rPr lang="en-US" dirty="0" smtClean="0"/>
              <a:t>Some Brands Must Maintain Consistency Around the World</a:t>
            </a:r>
            <a:endParaRPr lang="en-US" dirty="0"/>
          </a:p>
        </p:txBody>
      </p:sp>
      <p:pic>
        <p:nvPicPr>
          <p:cNvPr id="31746" name="Picture 2" descr="http://www.hotelchatter.com/files/1425/morganfreeman_mandarinorien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5" y="2545685"/>
            <a:ext cx="2856331" cy="38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photos.mandarinoriental.com/is/image/MandarinOriental/global-helen-mirren-portrait-1?$CelebrityPortrait$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291" y="2659338"/>
            <a:ext cx="2600289" cy="34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://www.hotelchatter.com/files/1425/lucyliumon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95" y="2584090"/>
            <a:ext cx="2849050" cy="37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77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6" y="1009485"/>
            <a:ext cx="8698604" cy="489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5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0" y="1355130"/>
            <a:ext cx="8493778" cy="477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79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8" y="1316725"/>
            <a:ext cx="8501912" cy="478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1976930"/>
          </a:xfrm>
        </p:spPr>
        <p:txBody>
          <a:bodyPr/>
          <a:lstStyle/>
          <a:p>
            <a:r>
              <a:rPr lang="en-US" dirty="0" smtClean="0"/>
              <a:t>Other Brands Must Adapt To Local Needs, Tastes, and Traditions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76114"/>
            <a:ext cx="7542213" cy="3624685"/>
          </a:xfrm>
        </p:spPr>
        <p:txBody>
          <a:bodyPr/>
          <a:lstStyle/>
          <a:p>
            <a:r>
              <a:rPr lang="en-US" dirty="0" smtClean="0"/>
              <a:t>Here are a few examples…..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5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3840"/>
            <a:ext cx="7542213" cy="1228960"/>
          </a:xfrm>
        </p:spPr>
        <p:txBody>
          <a:bodyPr/>
          <a:lstStyle/>
          <a:p>
            <a:r>
              <a:rPr lang="en-US" dirty="0" smtClean="0"/>
              <a:t>Example:  Oil of Olay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7584"/>
            <a:ext cx="7542213" cy="4623215"/>
          </a:xfrm>
        </p:spPr>
        <p:txBody>
          <a:bodyPr/>
          <a:lstStyle/>
          <a:p>
            <a:r>
              <a:rPr lang="en-US" dirty="0" smtClean="0"/>
              <a:t>Core Brand Promise:  </a:t>
            </a:r>
          </a:p>
          <a:p>
            <a:pPr lvl="1"/>
            <a:r>
              <a:rPr lang="en-US" i="1" dirty="0" smtClean="0"/>
              <a:t>“A woman’s ally in the fight against aging”</a:t>
            </a:r>
            <a:endParaRPr lang="en-US" i="1" dirty="0"/>
          </a:p>
        </p:txBody>
      </p:sp>
      <p:pic>
        <p:nvPicPr>
          <p:cNvPr id="5122" name="Picture 2" descr="https://encrypted-tbn0.gstatic.com/images?q=tbn:ANd9GcQ5PZorRwoIVD05OudEO_zCerUFYkd_BOHP4h2abwCVessihm0Ed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3296" r="2530" b="8848"/>
          <a:stretch/>
        </p:blipFill>
        <p:spPr bwMode="auto">
          <a:xfrm>
            <a:off x="2190890" y="3323044"/>
            <a:ext cx="4906275" cy="317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3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geology.com/satellite/cities/map/chicago-map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62" y="2123230"/>
            <a:ext cx="6720875" cy="446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914399"/>
            <a:ext cx="7542213" cy="1477665"/>
          </a:xfrm>
        </p:spPr>
        <p:txBody>
          <a:bodyPr/>
          <a:lstStyle/>
          <a:p>
            <a:r>
              <a:rPr lang="en-US" dirty="0" smtClean="0"/>
              <a:t>What Do You Know About Chicago?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6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m Cattrall; Courtesy of DeVrie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95" y="1163105"/>
            <a:ext cx="3878905" cy="502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TEhUUEhQWFhUXFRgYFxUVFxQXFxUXFBcWFxUXFRQYHCggGBolHRUVITEhJSkrLi4uFx8zODMsNygtLisBCgoKDg0OGxAQGywkICQsLCwsLCwsLCwsLCwsLCwsLCwsLCwsLCwsLCwsLCwsLCwsLCwsLCwsLCwsLCwsLCwsLP/AABEIAQQAwgMBIgACEQEDEQH/xAAcAAABBQEBAQAAAAAAAAAAAAAAAwQFBgcCAQj/xAA9EAABAwIEAwUECAUEAwAAAAABAAIRAyEEBRIxBkFREyJhcYEykaGxBxRCUsHR4fAVI1Ni8XKCkrIWM6L/xAAaAQADAQEBAQAAAAAAAAAAAAAAAgMBBAUG/8QALhEAAgIBAwMBBwMFAAAAAAAAAAECEQMSITEEQVETFCIyYZHB8EJxgSMzoeHx/9oADAMBAAIRAxEAPwDDtSJXiWosBa48xpj1mUAciUsxpXtKn1TlrPRZZRIKFCdynlOgNr+V/kjC0JMKwZdk8kXN+kf9krlRWELGuX5cSRb4n4q6ZFw6SQSJ8T+CleH+GhYkK84LAhoEBTuy9KJG5fkzWgWUi3CgcgpBlNDqaKF1DIUh0SFfBNPJPiF45qUYr2LyhvQKk8S8Itf3miD4LUnMUbjsPIKON0NFnzrj8EaTi0hNoK0fjnId3tH5hZ+3CuO9vNVW6s6oR1fChuumtJ2k+SdswzRvLvkp/CZEfq/1mvUbh6BJaw6S+pWcNxSpgiQObiQB1RRV4lFXN1/krrMKeZA+JSrWNGwLj4qUpZfTrahhajqlQAnsqtMU31A0S7stL3te4CTpkExYHZKfUmnK/rG1QY7spH9M0NcH/cPiUbDepjj8K/P5Ilzj1A8ki5zfPzTzLcnqV2Vn0xqFCl2tTwaCAY8bkx0a7olcXlJp4WjigWup1XPYYmadRm7HjxbDgeYnZYZLIm9yKdUcdhCTLDzKe5bhzWqBgIFnOc4zpYym0ve50cg1p89uaYGt4IJSlFvk67PxXi47Ur1aLcSKTqm4BpHWI9E2C7YqHioc0j03TtlMnc/qm9N4Ak2TjCuLjb3rGURLZdhr3uef6rSuF8umCQFR8hwxc4c/D1WuZBgtDAoTOvHsicwjIACkaKZ0Gp9TatiLNioavC1KNXhVCNjOo1JvKcVE1qFSZaJwmuJ2TpiQrslYMisZywFpBWRZ1h+zqkcjstjzRizbjbC21AbFPBnVhm4u0VJ9U+Ss/wBIWYNqOwjaf/pp4RjWN5AydR8yAz3Knud1Kc0ceNIZUbrYNrw5k76HfgQQnDLNuSl4PcvxDmVabmWe2oxzT/cHAt+MK18UYqn9VxVOn7P8VLwBsAaTgQPAGR6KnurNY6aJfI2c8NBHk0EgHxn3LqhjAKTqbwSDUa/zIkEE8pB3QRnKUmpeCx5PnDsEcNpaSCTWxIiQ5lRppimeobSL3edU9EphS1v1zLyZpVf5uGcTtUYNVIz/AHMOknwVXxGd1nah2rw1xJ0Ne8MEmYDZgDwXDcYX9kBPatIax1oie6CfAn3IIzfdj+hV7HCPIs/EO7MdRRpkOqf8n9mPKm8c1DF6XzvHCpVcWxpb3WRYaQTeP7iXO83FR5esoPWrccdohNdaFukX2g5XoK4XbGpzkFG3Kn8pwTqhDW/vyATXJ8t7RwHU+9bTw7kLKTBAGo7n8B4Kc5UdGLHe7GXCmRCnBcL+KvGGYmlGhBS2JxQptEXcdgonVXZEtTe1u5A8yEhVz2k2wOo+AJHv5qIpZXUq96o/T5AfAFSH8FoNF3OJ6ymiSkkOqef0ftOg9CClRnuH/qBVrM8oYQQ17x4iPyVaq5PUb9rV0P6JtSFWOzS3YxhEhwI8D12Tas5UXCdswwJg7/C6tOBeS0at1Nsqo0SdJyTqPCbvxGkXVO4i4uFN0MuRuUBROZsR1VJ4nDH0KjQRqgkegUPj8/r1j3S70HyTd+WV3tl3xN/cqJUPCRV6OFBa0ybz47a7QBIPdHWZNrLwYYHaTO24gwDckX38LAlMse0sqOabQf1TU1ze5vv4+fVbpfkWXVRj7uklXYVsxqItvBj2C6ZjaR1NjK5q4EAXcZvsCYIAMGAevURY3UUap2m3TzQKh6m/xTaH5IvqYv8ASS1TL2hxEusY67h0d4DawvHOPFMcUwNiNQMGZIOznNIsPD4puKpHM+/99VyStUaJTyxktlQSvEITEAQhCAOnMI3su6Qkq4YnDiozs6jQHfZeORi09FVWUiDcXH+EsZWWnicS0cJsmq3wI8luGWssPJYpwiJqNEc5K2nL6tgpZOTqxL3R69caWzqIk8j0SwbK6OHlIMmM8ZmugKt1eJe/D3tZG8wSBI5Tb9Cn3FWR1nsJoktcJ5SD5rK38I4iqXgul+r2LAuaTeATf08VaEExMmTSrii9ZjxhRpmO0DvIsNw4Dkdtz5NKXwnEtN4EOBtPQ+7mqTQ4HrSxtRjBpbpYGMc17nEjv1iRE2FxbyurJxXwjQY2cONFURGgxJ2Nk88aojjztuqLbgMS15tsrBhsLIkKt8B5e80Ca4hzZ8iOo8FccEQAFDTXJeUvBTeNcQaNJzugWaZXR7Umo+SSbBaj9IuH10XAdCsupZRiH9m2k09mILyCWl9idGsey20T1J6BNCNsyc9MbJN2JbTEaqbT09o+sRCjMxz57fuOb1bPyXuB4ZL6+uphxSD61qIc54bTI7wLvKTNr9NlX+MMhdhqruz1GlO5O3h1Kr6aqyPtDfYr+Z19dRzupTVK1T13SS055O3YIQhBgIQhAAhCEACEIQBpOPLQ0Ag6rQALnzPRROLyvVqc2D+ZVpo4cOBceQgeqMFggGHxlc2qj1tKaIThGjFUDpf4/v3LXMuFgs3yHD6ajiOsfErQctr2CyT3MjGolhoBPsO1RuGqKRolCe5KaHbmyIKhMz4cp1Lxf3G+91N05XjwVayCtMqj8jeD7T4jbUYttb0A9F5SyK4sFY3ldssluyttDOhhtAgJdtkrWcmrn3SS2Zsdxrn2F1sPkqbw87SXMBgibfotCrw5sLNszpmliwRYOKZOjVuqHWbYBxkgEeLSR8vNZvn2V1tWxIG8ytqw3eATTMsta4GwW6zVFPZnzVjaZa8g9UgrT9IWBFPEd3ZzfiD+qqyrF2rOHJHTJoEIQtEBCEIAEIQgAQhCANcwmIIIaQASIM3B8QlsMXTUYWxzb0IO8Jnh6gMMduANJ6/qprD0HGHcwLfquSSZ7Lg4OpCWAwsFx8fwCnMA6E2y5sjxkz71J0qCA1EvhHqUo1FDYcQn1J6CLJqhUTp7hCiKT0sa6pGdEJY7YpUTerVSdXEJpSeXujlzStlIxrkeuqkiEnSomUzzTHdkZgm1vGOSomP4izpz5o4JnZzYk6iRNrh4j3LKtjU0rNTqURpmVTuMaTez18wR80lg89q9jqxFN1GpsWEgierSNwqFxrxa6pUbh6RnbUek9Vq52MrSrZpWTV5aPIJ1jqlj5KmcD5nqpQTOlxHxU/mWOAYTPJYynzMg+kytNZo6T+CpaneMcX2mIPgPnf8AJQS6IfCefmdzYIQhMSBCEIAEIQgAQhCANNdTc4jT7UiI3nkApfE42rhg0OALiLhp2T/IMFpaarhcWYD12JUZjKJe5zjck7rnW/J9R1bUlaJHJM2FV+xaTuPHqFbsNTlVHIMt5gXCvWCpWC1xPHU33OqdFLdmndOklBQWUJrGbDCHvSzqKTNJZQyYzquMqWyugAL81HuAaZK6/i9Nu7wPBatmbK2qRM1cI11iAR0IlIVcJpHct5KKdxQz7InzICZYjik3gMHqT+Kq0mZHDlZHZ5kTq5MOI+PulZrmPBvYlxBJJmSdzO91pFTi3Ru1s+f4KuZ1xTTM62i/3Tf3Kai0dDxS/UR/COHFJrgPNNeKs80NIlN8HnbC4lhsVTeKMcX1SJsEVciM8mmJEVqhc4uO5MrhCFc84EIQgAQhCABCEIAEIQgD6ZzDBBtNoBMkTy3P+SoCvhIVxzdg7n+mPgFxmuUUqdFri4l7hNiIuOQSShR7Uc/uU+5GcOUIVhw7bwo/JKVp5KYLIIKw4ZMeUaaV0LzDJ0GIItkfVppItT+rTTV7Fg6ZFY3B9pIKomY8EYqnq7Cq2oHOkdtr1C8luttvASFpmm6KgMWMfvmOaFsUUzJsTTfSeO2wVVtMB2stqayTaNMACN9+q5wub5YWv7VlSiZhutrnSIF5p6ovNj/jRcTiHMN2hzSZI5X6HkofNDh3yezF+Tg0/MKmx0xg5939TN8fmWW6HFtV5deG6KsneIJEdNyqVjKpeNVNjtMxqcLHw9612pgMG2SKFIGd9DenlZUjizHNfVbSpAACJjYdBZGyCeCUU25Misqw+mmajhAhVmvU1OJ6mVZuI8Vopim3pH5qqpIeTgzPiIIQhUIAhCEACEIQAIQhAAhCEAfUGLxOun3dwLeYUFVxbjeSZXGX44tgP2dF+hj5KRp5f7Tvsm/keo8CkvY9yFaXRIcO1JEHqrSKchVXKWaXQVZ6FVKjzsiFaIhOmPlNjUBSYeQtI0SDmptUZdDMRKHOCAQm6kkEpUcuWFYUQ1r0psq3muVl21ldICZYpY0Vx5GnsZXmOQVTNyAqzVyXsnFzuXNbRiIhZz9IVUU6LzzhZbLSm5K2ZLm+J11CUxXpK8VkqPMk7dghCFpgIQhAAhCEACEIQAIQhAGzUa0yXOsGySeitvDWMikxr+gueU8iqdgMDTLQwiQQJJJ988lZ6YDSWjYbLMiaPS6ed2WihQHLb5eX5J6yR5dVB5Xii224/eyn6Lwbj9+YUjc0D01EnWxC9qNH+k/D38kxxMjf9+S2yCgdvr3sYXNTHlu90y7cBR+MxZJ8Fmob0yaGbt5mE4pY8HmqTiMWoyrmTm3Y6Et2NoSNRbigeabYvFgLKf8AzlzSQ5ptzF/gmmL4+8/cmqQilDyaZWxog7LHvpQzcPcKTTN5PkNk3zXj17gW0wQTzP5Kl16znuLnGSdytjB3bFy5o1URNC6p0y4hrQSSQAAJJJsAANynbcrq826e4941ENJaxmskA3Mjbr6GKnIMkIXVOmXENFySAB4mwQByhPKOB1ODdbfEiSG9JO25AsTulsJhxDe4x7i4hzX1NBEGNIbqBnxvuOhQBHALxP6teoaYbJA1PBa0aRDQwmWtABi5umCABCEIAEIQgC84fiepTbpcxpfAvJ5iRI67KX4W4iL3llV13GWn5t/JVfOcEdQcOYHwt+Sj6ZLeoIPqCFjepHQm4SN2wuIiFOYbE7Xusx4Z4kFVoY8xVHueBzHj1H7Fsw+MjmpNUdcclotzcZycvKm3dII+6bhQFPMF2MZ0MIvyVjGL4HOJa3/QfG7T5HkobMGObuLcjuD5HmpM48Gzx+ISL6P9N2/2T3mn0WON8HQsS/VsU/HVlWc0zIsBurzmeV6w4lhYQ3UXDvMi943Asdp22VPzfh3SWOqElna6Xls6QxpuZjn5gj4jYRd7nPnxNL3XZVqmKlJswlSrZjZsTu1ogb95xA5hTf17DUQ11OkHHR3gaZMPJJjU8zTsAPaqCAbHcsX4+o46GsbS0a4c4ue5oq3eC6zSDd06bNB6XseY8bXKG+H4ZcalRtZ2jsyzVABMPGonvluw6Sbi0XSlXD4Oi0nX2lQtMNMu7N+l7mkxDSJNJpBDhLXcrBux4rF8l9mSRLQxwYIaOzY0BkEggSQLjxTfJ3lrKzgBZo3EgzMgjmCLFBNqiSwudkNqdmwNa6pUcHO0tpsH8ksJpNaQXMLGR4u2MptXe6u51UvNQgEAU5YQKj3F4NjDP5jvCHRaICTzS7HS14aHuc4SSSyOz7j9IJixh0X0ja8cVMdT7PsyC/mXM00x9mAO7tY3IkygwUZTAFMg0qepxBsKkwQO6Ydy8QJKZ0RpxDS4aR2oPgAHwYPQQRPgkMRiNUAANa2dIEmJ6k7pJ7ibkk+fvQA8bjoYe6zUSABoENaL3+9Jj2p9le1cxDjq7NuvfVf2ty4tFidUnpeLhMEIA6Lz1O5Pqd1yhCABCEIAEIQgDS8dhtVPxF/z+Ci62WB7ZAuBy52+f+FOh9vRJ5cBqLebbjxaf38lzq+x2tqtypUcLULv5YJcL92Z8HAj5q2ZRnzgRTxALH8i4FuvpvsfgfglcXSFJ4rU7dQPsk7kDmDzb8jdL41lLG0tNm1AJb4Hq3q08xy5wVXZkVJxJZmL8U4FU8yAelp8ZH73Cz/L84dT/l1ptaTctIsQeo/d1MHG6r6tQN97H0SVXJVTvgsNbMmtnvAm4gk7y3kGztq3HQJD+LusG2JA6XJkbEXmG+oPVVzE4yBZJ1cYQabzGkNaY1NBOlxkNaTJPKwWpFo5mtm7Lng84Y46XkuuPZ9mxFxeTEzy9nwCdYfA4asRUpENfIMtJ1bizr3B22WaNzDs703lzrQdMBoBBuDu4wBG0E3M24p54W+yAy4PdL5ttdziYnl5TMBUOvFkg+Pdfy+5ds24cLgNVPW371MBj9RF3OZs6Yt4W6zWcblRAY1h7TQXh1MjQ8sc0NDT1IBqAETpn0T/ACvjqqyA6Kg6O39CrVRzbC4to7VmkmwLxEmSO6/ncH3LDtcISj/USkvK5+n/AAyLEsdRtSa5pkFzn6S7umQ3TEATEzMwNtlG4nEOdYw0X7rAGtvE2G+wub2HRbLj+GGOjTUDmn7L+9Y/cqbj5XVYzDI6VJ0mkTB3cCWkaSIc7YXII7v2RO9h2jgy9Din/ZlfyM8oYN7zDGl3WATE7SeXqnbckqSA+GSWiDuA+QCeW7SIJBlTVahiJb2YIaAGM9kgToHtxEksbJKjczwFdjG9s4xsGlxdAa0BttgIgDwCZbnm5OlyQfvKj36rhWN773F9paZsCbxokB46FxH4Nsyx9JzAylR7MSCTMm2uG7cu0cJmSA2dkzp4ZzpLRIaCSeQAEm/4JLSg56OUKx5PwxUqMFR9KqWuu2GPgjkdUXCZ5zkxpAOaHaDYyNiFlhpdWRCEIWmAhCEACEIQBpJqpriK5YW1G7jfxHMJMVFzUMhQOwlhiw4AjYhRWLoEXYecwDBB6tPIpvg6+k6Dsbjz5hOKlVaIV/H1HEkuJd4nf1/NSvC+ZU70qoHePddsQYiJXGLwj3S4N2meW29t/cmtbIms0urPDATECYgPDZD4I6kCNhyvFE75JulwT+a5U4AmmdY6bO/Iquta8nSGuLubQDPqN09ZxI2k0Ma5z4aRrLQSHDS0EajDmyHuE8nNB2TXEZ5iK7gabCCJgsB2JpbkDTANNomBvBRQLJ5H2FyioZ1WIBJG5gA3EW3Ebi6buo4enBfU7W7pa22xIAgGQbdY8xEuKeDrlhOJfTptOo994GoiA7S0d0uuOY3vFyOKeW4YT2bcRiRB7zGFrBDmi2xJkgWJF9um7j+ouzGlbNWiG0W6R5RMOaWzcl2x5/a2teRoNx1czpc0eMUx4kTBPOSPvHqu8AarGNcDRw4A0Co8jUezc4OJAEEy6JP9sQRIZHMcPft6lbEHUbAlrIBcAQ0kQDIcN/ILBlmceCcyvFjDPaHYkGZltKXwQWwC2NzJEQNlcsv4mDnBr6DmgmA54AuGud7JN7NNxZZRR4gNPV2NKlTknSdOp7WmwbrPtR1I3SNXN6r5D3lwLtUHbVETHkj9juh1Wv41f58janYPC4j2KkG8ikQCCCRcebQb7+Khsz4V0iW0W1XRdxN5IMk040uudrbBZrhc1c0ggkEcwYWifR/xBicTXbRPfYBqe47taLb9SSB6rbdHZcNO0rXh/wChfJ/o9fjRrrF1GiJDKTBpcY7rvamB436Dws+U/RvRwz2vpspyNnEF1RtonU4kE+i0bDMAaIECNukIqQlo8XJm1SelUjD+Ps/qteKdR9o7jnNLXS094E7R7J6XHpHYksxOGp9o9ravJzj3agNmtqH7LuhPKJV6+lbJKdYUjHe1Frf9zHE/9PgspwOAfU1UgRpANQWG45GBfdI32PQwdJrxqaXfcpmLwrqb3Me0tcDBadwkNKueOwBqNaK0gMOjtYl7AQYBG7mCJjcAGOQURWyd9KoadRsOHqCDcOaebSLgpoStbnJ1PRPFOu3Ygy1cqcxmWd2WjbcJhSw91VKzleOhnpQpT6kfun3FeptJmgsVJoIXRpFMKVaCnrK65itibsMC5pdsHAmJBgEEwRsuswzhtINNJkQANTgA7W25Oppm/oILh00r4epLmiNXeHd+9fb12TvFscQQG06AkEPdoLgWukXi4ki0XmOYC1GSK0wYt7WtEspvBgkAAhrX1NwC6PbI9elmtTKqTWF9XEs1kOIYwOe4nkHG2kzO/hBvZbHYlpc4161SqZ2bYXHMbWkj184R/juhpbQptpEyC4QX6TyD4mY38gd7qpzsnMLlzCQMPgy4NeHdpiiW6mwGkFu2nUSdtgJEpTFYuHEV67KVJ1NjmU6Lde5ewFriJaYZcxZr4HIKo4vMqtW1So5w6E29wtPimiALBQzujTmKBqlriaTqzydGoNmW7O7wLuW6ZMzmsG6Gv0sDtQa2IBDi4XNyJJMElRi9lBqFqtVzh3nExMSSYkyYnqbpGUSvFgNigK7Y5Igr0FFDRnQ41LZeAnfw7CUarm/zMXqeeopsgMH/ANE+qxim3UQ3mSB77LdeMsvc19C4LAzSxrQe40Rv1JSyL67RZ8F9IFNx0uYWHruCp3D5qx4kElUfI8raYLh6o474jZgcMWsP86oC1g5tBsXny5ePqlsWMNUqQhnvFDKuLdBBp4drz5v0ljfi5wULwPhGvq1nHYMDB5uIJ/6n3rN6WYENN7n4nl+/NX7gDFhrQySSAXv6nYfMgeqk21yfS4suNYnjx+Pz+XuT3FWTaabiy57l/FurfpulcJw03GYSi7aozVTaeoa4hoPh7N+SmHYptSnH9STy22bt6qy5TlHZ4ZgbYiXD/cZTwpuzi6nO1gUJ86vtRiWOyvSx0i+3qpjgXhdrW9u9rS6+jUJAjnHVWrO8mLq9QAW1uO1gCSn2T4YU2aCb8vXkrJbHlzaW4B37goTw0T4oRsSs+d6hXtGsmvaLxrklG2StN3Mbrmq2d/ikKNVOQ9YBBZtQ+0OW/iOSjFZMayQq/WpwU8WSmu4mhCEwgIQhAAhCEACEIQB610L6E4c4kwuNo0nVq1NlQNdLXnTBDiSL8gC2/OV8+Bis3BVKjVqdhWqiiSdVJ72h1PXsWVPugw2HcoPVY9x4to1XPuP8HhGEYd4r1OQYZY3zeN/IfBY9nOb1MTVdVrOJcfh0AHIeCtPEvCrmPOukyidI0Gk9jmP37zQHEhp7u8XcqG8qaabO3T6cFJcPv9hWk+SOswJIAE9SbD1V4y9vZt7FpBdGqs4fYaQ0kSbbARv7R2VCa1WfJmucwMpsDW7vdzeRzJ5AWhqXJVHT0PqPKqL5w7jnVqoa0G5AaPutG3w/FbfRiGgbAD4LGeGKAw0E3quFm/cB5n+49OQWo5diTTw4fVsXX6QDtPRPCOlEeuyetPUuOEOajdRIqARyPVQWZ5d2cuFx8ktltSoariDNM7hwiD4J1nlcNpOPKFS9rIKD1KJUXYsTuhUevnQ1O73M/NCPVOj2QzYlLU0gd04oBIcAu0JRr161q8IWDHrzKi8dQUgQk6rZCOGY9yBQlsTTgpFUIsEIXoCAPF6AlAxErLG0+TkNXhXQbK6AQbRy1x6IgzI5cxy9V6rHwSycXgxEg13SPINhBjCjQzCtSDSMS+kBbUKnZgeDnd34qPxGX1KZh7CPP9F9U43DOcAGg7Ko5vwJUxDpc4Mb7yhpFITn2MLwGWFxHMz7ME/Efkr9leUVzApUakDaKbw0HzIufErR+F+CsLhSTOt9ruP4K7UKjRZqzSrsu884R09nzXf8+hnnDvCtQVGVa8DTfSZJJ5avBXvEhjmfzIIHXqkM/wAcadJ7hyaT8FlOW8Tvqh/avOktpku6TNm9XGNvyQ5ULjj6r5ovWdcTUaAF5JFgPUfgmOKzI1MC6pUEamkwel4VPy7Kn47Edo7u0GxflDbBjTztuUl9JfFlNrPq9EgxYx4ckttnescI1X7tlEq4gaj5lCrjq5ndCNCE9pQqnNBCFrPNHjUOCEJRjghJvCELTCPxlMfA/JR8IQnjwTlyKNYuoXiEDxWx4V1pQhALk5IXUX9UIQCLTwhw5SxL4qF8T9kgfgts4Y+j7A0tLm0iXd4S46j3xB328xC9QlOvJFRx2kWutkdID7fOe+++oQZMzcWMRMCVU+IMMGusSDcyIEmSbgCDubxNz1XqFs+CfRxTnuVXhPM6jsTUpl3daGAD/lufRavlpsEISw4G634xjxXei8f2n5LG+FMG3EVmipOltNsMBhvtO5LxC2fA/RJEj9IWeVaLBSpEMZEQ0RZZFiKpcZJkoQlhwP1rapISQhCoefZ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6038" y="-2027238"/>
            <a:ext cx="3171825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UEhQWFhUXFRgYFxUVFxQXFxUXFBcWFxUXFRQYHCggGBolHRUVITEhJSkrLi4uFx8zODMsNygtLisBCgoKDg0OGxAQGywkICQsLCwsLCwsLCwsLCwsLCwsLCwsLCwsLCwsLCwsLCwsLCwsLCwsLCwsLCwsLCwsLCwsLP/AABEIAQQAwgMBIgACEQEDEQH/xAAcAAABBQEBAQAAAAAAAAAAAAAAAwQFBgcCAQj/xAA9EAABAwIEAwUECAUEAwAAAAABAAIRAyEEBRIxBkFREyJhcYEykaGxBxRCUsHR4fAVI1Ni8XKCkrIWM6L/xAAaAQADAQEBAQAAAAAAAAAAAAAAAgMBBAUG/8QALhEAAgIBAwMBBwMFAAAAAAAAAAECEQMSITEEQVETFCIyYZHB8EJxgSMzoeHx/9oADAMBAAIRAxEAPwDDtSJXiWosBa48xpj1mUAciUsxpXtKn1TlrPRZZRIKFCdynlOgNr+V/kjC0JMKwZdk8kXN+kf9krlRWELGuX5cSRb4n4q6ZFw6SQSJ8T+CleH+GhYkK84LAhoEBTuy9KJG5fkzWgWUi3CgcgpBlNDqaKF1DIUh0SFfBNPJPiF45qUYr2LyhvQKk8S8Itf3miD4LUnMUbjsPIKON0NFnzrj8EaTi0hNoK0fjnId3tH5hZ+3CuO9vNVW6s6oR1fChuumtJ2k+SdswzRvLvkp/CZEfq/1mvUbh6BJaw6S+pWcNxSpgiQObiQB1RRV4lFXN1/krrMKeZA+JSrWNGwLj4qUpZfTrahhajqlQAnsqtMU31A0S7stL3te4CTpkExYHZKfUmnK/rG1QY7spH9M0NcH/cPiUbDepjj8K/P5Ilzj1A8ki5zfPzTzLcnqV2Vn0xqFCl2tTwaCAY8bkx0a7olcXlJp4WjigWup1XPYYmadRm7HjxbDgeYnZYZLIm9yKdUcdhCTLDzKe5bhzWqBgIFnOc4zpYym0ve50cg1p89uaYGt4IJSlFvk67PxXi47Ur1aLcSKTqm4BpHWI9E2C7YqHioc0j03TtlMnc/qm9N4Ak2TjCuLjb3rGURLZdhr3uef6rSuF8umCQFR8hwxc4c/D1WuZBgtDAoTOvHsicwjIACkaKZ0Gp9TatiLNioavC1KNXhVCNjOo1JvKcVE1qFSZaJwmuJ2TpiQrslYMisZywFpBWRZ1h+zqkcjstjzRizbjbC21AbFPBnVhm4u0VJ9U+Ss/wBIWYNqOwjaf/pp4RjWN5AydR8yAz3Knud1Kc0ceNIZUbrYNrw5k76HfgQQnDLNuSl4PcvxDmVabmWe2oxzT/cHAt+MK18UYqn9VxVOn7P8VLwBsAaTgQPAGR6KnurNY6aJfI2c8NBHk0EgHxn3LqhjAKTqbwSDUa/zIkEE8pB3QRnKUmpeCx5PnDsEcNpaSCTWxIiQ5lRppimeobSL3edU9EphS1v1zLyZpVf5uGcTtUYNVIz/AHMOknwVXxGd1nah2rw1xJ0Ne8MEmYDZgDwXDcYX9kBPatIax1oie6CfAn3IIzfdj+hV7HCPIs/EO7MdRRpkOqf8n9mPKm8c1DF6XzvHCpVcWxpb3WRYaQTeP7iXO83FR5esoPWrccdohNdaFukX2g5XoK4XbGpzkFG3Kn8pwTqhDW/vyATXJ8t7RwHU+9bTw7kLKTBAGo7n8B4Kc5UdGLHe7GXCmRCnBcL+KvGGYmlGhBS2JxQptEXcdgonVXZEtTe1u5A8yEhVz2k2wOo+AJHv5qIpZXUq96o/T5AfAFSH8FoNF3OJ6ymiSkkOqef0ftOg9CClRnuH/qBVrM8oYQQ17x4iPyVaq5PUb9rV0P6JtSFWOzS3YxhEhwI8D12Tas5UXCdswwJg7/C6tOBeS0at1Nsqo0SdJyTqPCbvxGkXVO4i4uFN0MuRuUBROZsR1VJ4nDH0KjQRqgkegUPj8/r1j3S70HyTd+WV3tl3xN/cqJUPCRV6OFBa0ybz47a7QBIPdHWZNrLwYYHaTO24gwDckX38LAlMse0sqOabQf1TU1ze5vv4+fVbpfkWXVRj7uklXYVsxqItvBj2C6ZjaR1NjK5q4EAXcZvsCYIAMGAevURY3UUap2m3TzQKh6m/xTaH5IvqYv8ASS1TL2hxEusY67h0d4DawvHOPFMcUwNiNQMGZIOznNIsPD4puKpHM+/99VyStUaJTyxktlQSvEITEAQhCAOnMI3su6Qkq4YnDiozs6jQHfZeORi09FVWUiDcXH+EsZWWnicS0cJsmq3wI8luGWssPJYpwiJqNEc5K2nL6tgpZOTqxL3R69caWzqIk8j0SwbK6OHlIMmM8ZmugKt1eJe/D3tZG8wSBI5Tb9Cn3FWR1nsJoktcJ5SD5rK38I4iqXgul+r2LAuaTeATf08VaEExMmTSrii9ZjxhRpmO0DvIsNw4Dkdtz5NKXwnEtN4EOBtPQ+7mqTQ4HrSxtRjBpbpYGMc17nEjv1iRE2FxbyurJxXwjQY2cONFURGgxJ2Nk88aojjztuqLbgMS15tsrBhsLIkKt8B5e80Ca4hzZ8iOo8FccEQAFDTXJeUvBTeNcQaNJzugWaZXR7Umo+SSbBaj9IuH10XAdCsupZRiH9m2k09mILyCWl9idGsey20T1J6BNCNsyc9MbJN2JbTEaqbT09o+sRCjMxz57fuOb1bPyXuB4ZL6+uphxSD61qIc54bTI7wLvKTNr9NlX+MMhdhqruz1GlO5O3h1Kr6aqyPtDfYr+Z19dRzupTVK1T13SS055O3YIQhBgIQhAAhCEACEIQBpOPLQ0Ag6rQALnzPRROLyvVqc2D+ZVpo4cOBceQgeqMFggGHxlc2qj1tKaIThGjFUDpf4/v3LXMuFgs3yHD6ajiOsfErQctr2CyT3MjGolhoBPsO1RuGqKRolCe5KaHbmyIKhMz4cp1Lxf3G+91N05XjwVayCtMqj8jeD7T4jbUYttb0A9F5SyK4sFY3ldssluyttDOhhtAgJdtkrWcmrn3SS2Zsdxrn2F1sPkqbw87SXMBgibfotCrw5sLNszpmliwRYOKZOjVuqHWbYBxkgEeLSR8vNZvn2V1tWxIG8ytqw3eATTMsta4GwW6zVFPZnzVjaZa8g9UgrT9IWBFPEd3ZzfiD+qqyrF2rOHJHTJoEIQtEBCEIAEIQgAQhCANcwmIIIaQASIM3B8QlsMXTUYWxzb0IO8Jnh6gMMduANJ6/qprD0HGHcwLfquSSZ7Lg4OpCWAwsFx8fwCnMA6E2y5sjxkz71J0qCA1EvhHqUo1FDYcQn1J6CLJqhUTp7hCiKT0sa6pGdEJY7YpUTerVSdXEJpSeXujlzStlIxrkeuqkiEnSomUzzTHdkZgm1vGOSomP4izpz5o4JnZzYk6iRNrh4j3LKtjU0rNTqURpmVTuMaTez18wR80lg89q9jqxFN1GpsWEgierSNwqFxrxa6pUbh6RnbUek9Vq52MrSrZpWTV5aPIJ1jqlj5KmcD5nqpQTOlxHxU/mWOAYTPJYynzMg+kytNZo6T+CpaneMcX2mIPgPnf8AJQS6IfCefmdzYIQhMSBCEIAEIQgAQhCANNdTc4jT7UiI3nkApfE42rhg0OALiLhp2T/IMFpaarhcWYD12JUZjKJe5zjck7rnW/J9R1bUlaJHJM2FV+xaTuPHqFbsNTlVHIMt5gXCvWCpWC1xPHU33OqdFLdmndOklBQWUJrGbDCHvSzqKTNJZQyYzquMqWyugAL81HuAaZK6/i9Nu7wPBatmbK2qRM1cI11iAR0IlIVcJpHct5KKdxQz7InzICZYjik3gMHqT+Kq0mZHDlZHZ5kTq5MOI+PulZrmPBvYlxBJJmSdzO91pFTi3Ru1s+f4KuZ1xTTM62i/3Tf3Kai0dDxS/UR/COHFJrgPNNeKs80NIlN8HnbC4lhsVTeKMcX1SJsEVciM8mmJEVqhc4uO5MrhCFc84EIQgAQhCABCEIAEIQgD6ZzDBBtNoBMkTy3P+SoCvhIVxzdg7n+mPgFxmuUUqdFri4l7hNiIuOQSShR7Uc/uU+5GcOUIVhw7bwo/JKVp5KYLIIKw4ZMeUaaV0LzDJ0GIItkfVppItT+rTTV7Fg6ZFY3B9pIKomY8EYqnq7Cq2oHOkdtr1C8luttvASFpmm6KgMWMfvmOaFsUUzJsTTfSeO2wVVtMB2stqayTaNMACN9+q5wub5YWv7VlSiZhutrnSIF5p6ovNj/jRcTiHMN2hzSZI5X6HkofNDh3yezF+Tg0/MKmx0xg5939TN8fmWW6HFtV5deG6KsneIJEdNyqVjKpeNVNjtMxqcLHw9612pgMG2SKFIGd9DenlZUjizHNfVbSpAACJjYdBZGyCeCUU25Misqw+mmajhAhVmvU1OJ6mVZuI8Vopim3pH5qqpIeTgzPiIIQhUIAhCEACEIQAIQhAAhCEAfUGLxOun3dwLeYUFVxbjeSZXGX44tgP2dF+hj5KRp5f7Tvsm/keo8CkvY9yFaXRIcO1JEHqrSKchVXKWaXQVZ6FVKjzsiFaIhOmPlNjUBSYeQtI0SDmptUZdDMRKHOCAQm6kkEpUcuWFYUQ1r0psq3muVl21ldICZYpY0Vx5GnsZXmOQVTNyAqzVyXsnFzuXNbRiIhZz9IVUU6LzzhZbLSm5K2ZLm+J11CUxXpK8VkqPMk7dghCFpgIQhAAhCEACEIQAIQhAGzUa0yXOsGySeitvDWMikxr+gueU8iqdgMDTLQwiQQJJJ988lZ6YDSWjYbLMiaPS6ed2WihQHLb5eX5J6yR5dVB5Xii224/eyn6Lwbj9+YUjc0D01EnWxC9qNH+k/D38kxxMjf9+S2yCgdvr3sYXNTHlu90y7cBR+MxZJ8Fmob0yaGbt5mE4pY8HmqTiMWoyrmTm3Y6Et2NoSNRbigeabYvFgLKf8AzlzSQ5ptzF/gmmL4+8/cmqQilDyaZWxog7LHvpQzcPcKTTN5PkNk3zXj17gW0wQTzP5Kl16znuLnGSdytjB3bFy5o1URNC6p0y4hrQSSQAAJJJsAANynbcrq826e4941ENJaxmskA3Mjbr6GKnIMkIXVOmXENFySAB4mwQByhPKOB1ODdbfEiSG9JO25AsTulsJhxDe4x7i4hzX1NBEGNIbqBnxvuOhQBHALxP6teoaYbJA1PBa0aRDQwmWtABi5umCABCEIAEIQgC84fiepTbpcxpfAvJ5iRI67KX4W4iL3llV13GWn5t/JVfOcEdQcOYHwt+Sj6ZLeoIPqCFjepHQm4SN2wuIiFOYbE7Xusx4Z4kFVoY8xVHueBzHj1H7Fsw+MjmpNUdcclotzcZycvKm3dII+6bhQFPMF2MZ0MIvyVjGL4HOJa3/QfG7T5HkobMGObuLcjuD5HmpM48Gzx+ISL6P9N2/2T3mn0WON8HQsS/VsU/HVlWc0zIsBurzmeV6w4lhYQ3UXDvMi943Asdp22VPzfh3SWOqElna6Xls6QxpuZjn5gj4jYRd7nPnxNL3XZVqmKlJswlSrZjZsTu1ogb95xA5hTf17DUQ11OkHHR3gaZMPJJjU8zTsAPaqCAbHcsX4+o46GsbS0a4c4ue5oq3eC6zSDd06bNB6XseY8bXKG+H4ZcalRtZ2jsyzVABMPGonvluw6Sbi0XSlXD4Oi0nX2lQtMNMu7N+l7mkxDSJNJpBDhLXcrBux4rF8l9mSRLQxwYIaOzY0BkEggSQLjxTfJ3lrKzgBZo3EgzMgjmCLFBNqiSwudkNqdmwNa6pUcHO0tpsH8ksJpNaQXMLGR4u2MptXe6u51UvNQgEAU5YQKj3F4NjDP5jvCHRaICTzS7HS14aHuc4SSSyOz7j9IJixh0X0ja8cVMdT7PsyC/mXM00x9mAO7tY3IkygwUZTAFMg0qepxBsKkwQO6Ydy8QJKZ0RpxDS4aR2oPgAHwYPQQRPgkMRiNUAANa2dIEmJ6k7pJ7ibkk+fvQA8bjoYe6zUSABoENaL3+9Jj2p9le1cxDjq7NuvfVf2ty4tFidUnpeLhMEIA6Lz1O5Pqd1yhCABCEIAEIQgDS8dhtVPxF/z+Ci62WB7ZAuBy52+f+FOh9vRJ5cBqLebbjxaf38lzq+x2tqtypUcLULv5YJcL92Z8HAj5q2ZRnzgRTxALH8i4FuvpvsfgfglcXSFJ4rU7dQPsk7kDmDzb8jdL41lLG0tNm1AJb4Hq3q08xy5wVXZkVJxJZmL8U4FU8yAelp8ZH73Cz/L84dT/l1ptaTctIsQeo/d1MHG6r6tQN97H0SVXJVTvgsNbMmtnvAm4gk7y3kGztq3HQJD+LusG2JA6XJkbEXmG+oPVVzE4yBZJ1cYQabzGkNaY1NBOlxkNaTJPKwWpFo5mtm7Lng84Y46XkuuPZ9mxFxeTEzy9nwCdYfA4asRUpENfIMtJ1bizr3B22WaNzDs703lzrQdMBoBBuDu4wBG0E3M24p54W+yAy4PdL5ttdziYnl5TMBUOvFkg+Pdfy+5ds24cLgNVPW371MBj9RF3OZs6Yt4W6zWcblRAY1h7TQXh1MjQ8sc0NDT1IBqAETpn0T/ACvjqqyA6Kg6O39CrVRzbC4to7VmkmwLxEmSO6/ncH3LDtcISj/USkvK5+n/AAyLEsdRtSa5pkFzn6S7umQ3TEATEzMwNtlG4nEOdYw0X7rAGtvE2G+wub2HRbLj+GGOjTUDmn7L+9Y/cqbj5XVYzDI6VJ0mkTB3cCWkaSIc7YXII7v2RO9h2jgy9Din/ZlfyM8oYN7zDGl3WATE7SeXqnbckqSA+GSWiDuA+QCeW7SIJBlTVahiJb2YIaAGM9kgToHtxEksbJKjczwFdjG9s4xsGlxdAa0BttgIgDwCZbnm5OlyQfvKj36rhWN773F9paZsCbxokB46FxH4Nsyx9JzAylR7MSCTMm2uG7cu0cJmSA2dkzp4ZzpLRIaCSeQAEm/4JLSg56OUKx5PwxUqMFR9KqWuu2GPgjkdUXCZ5zkxpAOaHaDYyNiFlhpdWRCEIWmAhCEACEIQBpJqpriK5YW1G7jfxHMJMVFzUMhQOwlhiw4AjYhRWLoEXYecwDBB6tPIpvg6+k6Dsbjz5hOKlVaIV/H1HEkuJd4nf1/NSvC+ZU70qoHePddsQYiJXGLwj3S4N2meW29t/cmtbIms0urPDATECYgPDZD4I6kCNhyvFE75JulwT+a5U4AmmdY6bO/Iquta8nSGuLubQDPqN09ZxI2k0Ma5z4aRrLQSHDS0EajDmyHuE8nNB2TXEZ5iK7gabCCJgsB2JpbkDTANNomBvBRQLJ5H2FyioZ1WIBJG5gA3EW3Ebi6buo4enBfU7W7pa22xIAgGQbdY8xEuKeDrlhOJfTptOo994GoiA7S0d0uuOY3vFyOKeW4YT2bcRiRB7zGFrBDmi2xJkgWJF9um7j+ouzGlbNWiG0W6R5RMOaWzcl2x5/a2teRoNx1czpc0eMUx4kTBPOSPvHqu8AarGNcDRw4A0Co8jUezc4OJAEEy6JP9sQRIZHMcPft6lbEHUbAlrIBcAQ0kQDIcN/ILBlmceCcyvFjDPaHYkGZltKXwQWwC2NzJEQNlcsv4mDnBr6DmgmA54AuGud7JN7NNxZZRR4gNPV2NKlTknSdOp7WmwbrPtR1I3SNXN6r5D3lwLtUHbVETHkj9juh1Wv41f58janYPC4j2KkG8ikQCCCRcebQb7+Khsz4V0iW0W1XRdxN5IMk040uudrbBZrhc1c0ggkEcwYWifR/xBicTXbRPfYBqe47taLb9SSB6rbdHZcNO0rXh/wChfJ/o9fjRrrF1GiJDKTBpcY7rvamB436Dws+U/RvRwz2vpspyNnEF1RtonU4kE+i0bDMAaIECNukIqQlo8XJm1SelUjD+Ps/qteKdR9o7jnNLXS094E7R7J6XHpHYksxOGp9o9ravJzj3agNmtqH7LuhPKJV6+lbJKdYUjHe1Frf9zHE/9PgspwOAfU1UgRpANQWG45GBfdI32PQwdJrxqaXfcpmLwrqb3Me0tcDBadwkNKueOwBqNaK0gMOjtYl7AQYBG7mCJjcAGOQURWyd9KoadRsOHqCDcOaebSLgpoStbnJ1PRPFOu3Ygy1cqcxmWd2WjbcJhSw91VKzleOhnpQpT6kfun3FeptJmgsVJoIXRpFMKVaCnrK65itibsMC5pdsHAmJBgEEwRsuswzhtINNJkQANTgA7W25Oppm/oILh00r4epLmiNXeHd+9fb12TvFscQQG06AkEPdoLgWukXi4ki0XmOYC1GSK0wYt7WtEspvBgkAAhrX1NwC6PbI9elmtTKqTWF9XEs1kOIYwOe4nkHG2kzO/hBvZbHYlpc4161SqZ2bYXHMbWkj184R/juhpbQptpEyC4QX6TyD4mY38gd7qpzsnMLlzCQMPgy4NeHdpiiW6mwGkFu2nUSdtgJEpTFYuHEV67KVJ1NjmU6Lde5ewFriJaYZcxZr4HIKo4vMqtW1So5w6E29wtPimiALBQzujTmKBqlriaTqzydGoNmW7O7wLuW6ZMzmsG6Gv0sDtQa2IBDi4XNyJJMElRi9lBqFqtVzh3nExMSSYkyYnqbpGUSvFgNigK7Y5Igr0FFDRnQ41LZeAnfw7CUarm/zMXqeeopsgMH/ANE+qxim3UQ3mSB77LdeMsvc19C4LAzSxrQe40Rv1JSyL67RZ8F9IFNx0uYWHruCp3D5qx4kElUfI8raYLh6o474jZgcMWsP86oC1g5tBsXny5ePqlsWMNUqQhnvFDKuLdBBp4drz5v0ljfi5wULwPhGvq1nHYMDB5uIJ/6n3rN6WYENN7n4nl+/NX7gDFhrQySSAXv6nYfMgeqk21yfS4suNYnjx+Pz+XuT3FWTaabiy57l/FurfpulcJw03GYSi7aozVTaeoa4hoPh7N+SmHYptSnH9STy22bt6qy5TlHZ4ZgbYiXD/cZTwpuzi6nO1gUJ86vtRiWOyvSx0i+3qpjgXhdrW9u9rS6+jUJAjnHVWrO8mLq9QAW1uO1gCSn2T4YU2aCb8vXkrJbHlzaW4B37goTw0T4oRsSs+d6hXtGsmvaLxrklG2StN3Mbrmq2d/ikKNVOQ9YBBZtQ+0OW/iOSjFZMayQq/WpwU8WSmu4mhCEwgIQhAAhCEACEIQB610L6E4c4kwuNo0nVq1NlQNdLXnTBDiSL8gC2/OV8+Bis3BVKjVqdhWqiiSdVJ72h1PXsWVPugw2HcoPVY9x4to1XPuP8HhGEYd4r1OQYZY3zeN/IfBY9nOb1MTVdVrOJcfh0AHIeCtPEvCrmPOukyidI0Gk9jmP37zQHEhp7u8XcqG8qaabO3T6cFJcPv9hWk+SOswJIAE9SbD1V4y9vZt7FpBdGqs4fYaQ0kSbbARv7R2VCa1WfJmucwMpsDW7vdzeRzJ5AWhqXJVHT0PqPKqL5w7jnVqoa0G5AaPutG3w/FbfRiGgbAD4LGeGKAw0E3quFm/cB5n+49OQWo5diTTw4fVsXX6QDtPRPCOlEeuyetPUuOEOajdRIqARyPVQWZ5d2cuFx8ktltSoariDNM7hwiD4J1nlcNpOPKFS9rIKD1KJUXYsTuhUevnQ1O73M/NCPVOj2QzYlLU0gd04oBIcAu0JRr161q8IWDHrzKi8dQUgQk6rZCOGY9yBQlsTTgpFUIsEIXoCAPF6AlAxErLG0+TkNXhXQbK6AQbRy1x6IgzI5cxy9V6rHwSycXgxEg13SPINhBjCjQzCtSDSMS+kBbUKnZgeDnd34qPxGX1KZh7CPP9F9U43DOcAGg7Ko5vwJUxDpc4Mb7yhpFITn2MLwGWFxHMz7ME/Efkr9leUVzApUakDaKbw0HzIufErR+F+CsLhSTOt9ruP4K7UKjRZqzSrsu884R09nzXf8+hnnDvCtQVGVa8DTfSZJJ5avBXvEhjmfzIIHXqkM/wAcadJ7hyaT8FlOW8Tvqh/avOktpku6TNm9XGNvyQ5ULjj6r5ovWdcTUaAF5JFgPUfgmOKzI1MC6pUEamkwel4VPy7Kn47Edo7u0GxflDbBjTztuUl9JfFlNrPq9EgxYx4ckttnescI1X7tlEq4gaj5lCrjq5ndCNCE9pQqnNBCFrPNHjUOCEJRjghJvCELTCPxlMfA/JR8IQnjwTlyKNYuoXiEDxWx4V1pQhALk5IXUX9UIQCLTwhw5SxL4qF8T9kgfgts4Y+j7A0tLm0iXd4S46j3xB328xC9QlOvJFRx2kWutkdID7fOe+++oQZMzcWMRMCVU+IMMGusSDcyIEmSbgCDubxNz1XqFs+CfRxTnuVXhPM6jsTUpl3daGAD/lufRavlpsEISw4G634xjxXei8f2n5LG+FMG3EVmipOltNsMBhvtO5LxC2fA/RJEj9IWeVaLBSpEMZEQ0RZZFiKpcZJkoQlhwP1rapISQhCoefZ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98438" y="-1874838"/>
            <a:ext cx="3171825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40" y="1213392"/>
            <a:ext cx="3675918" cy="492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24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r="6028"/>
          <a:stretch/>
        </p:blipFill>
        <p:spPr bwMode="auto">
          <a:xfrm>
            <a:off x="487680" y="1508750"/>
            <a:ext cx="8305800" cy="38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8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beautyblitz.com/sites/default/files/styles/gallery_image/public/olay-brazil.jpg?itok=gEx8Rh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0" y="1055803"/>
            <a:ext cx="7796215" cy="51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4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RTGhg-7mIBt_CcNtSe6cM8hK-FiKaLZZXq3-DDWZjKgS7_WJ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5" y="820904"/>
            <a:ext cx="7457890" cy="579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target-icon-hi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235392" y="779055"/>
            <a:ext cx="1871338" cy="1871338"/>
          </a:xfrm>
          <a:prstGeom prst="rect">
            <a:avLst/>
          </a:prstGeom>
        </p:spPr>
      </p:pic>
      <p:sp>
        <p:nvSpPr>
          <p:cNvPr id="26" name="Ellipse 98"/>
          <p:cNvSpPr/>
          <p:nvPr/>
        </p:nvSpPr>
        <p:spPr bwMode="auto">
          <a:xfrm>
            <a:off x="5524279" y="2335324"/>
            <a:ext cx="1436128" cy="267640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rgbClr val="E6E6E6">
                  <a:lumMod val="10000"/>
                  <a:alpha val="76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>
              <a:solidFill>
                <a:srgbClr val="FFFFFF"/>
              </a:solidFill>
              <a:latin typeface="Calibri" pitchFamily="-111" charset="0"/>
              <a:ea typeface="ＭＳ Ｐゴシック" pitchFamily="-111" charset="-128"/>
            </a:endParaRPr>
          </a:p>
        </p:txBody>
      </p:sp>
      <p:pic>
        <p:nvPicPr>
          <p:cNvPr id="31" name="Picture 30" descr="gold arrow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447593" y="2382928"/>
            <a:ext cx="5083647" cy="4229182"/>
          </a:xfrm>
          <a:prstGeom prst="rect">
            <a:avLst/>
          </a:prstGeom>
        </p:spPr>
      </p:pic>
      <p:pic>
        <p:nvPicPr>
          <p:cNvPr id="4" name="Picture 3" descr="G:\ICOns\with shadow\blu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25" y="2894310"/>
            <a:ext cx="1840447" cy="1571625"/>
          </a:xfrm>
          <a:prstGeom prst="rect">
            <a:avLst/>
          </a:prstGeom>
          <a:noFill/>
        </p:spPr>
      </p:pic>
      <p:pic>
        <p:nvPicPr>
          <p:cNvPr id="5" name="Picture 4" descr="G:\ICOns\with shadow\Copy of pink.png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69246" y="3714235"/>
            <a:ext cx="1571625" cy="1571625"/>
          </a:xfrm>
          <a:prstGeom prst="rect">
            <a:avLst/>
          </a:prstGeom>
          <a:noFill/>
        </p:spPr>
      </p:pic>
      <p:pic>
        <p:nvPicPr>
          <p:cNvPr id="6" name="Picture 5" descr="G:\ICOns\with shadow\green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07246" y="4552435"/>
            <a:ext cx="1571625" cy="1571625"/>
          </a:xfrm>
          <a:prstGeom prst="rect">
            <a:avLst/>
          </a:prstGeom>
          <a:noFill/>
        </p:spPr>
      </p:pic>
      <p:pic>
        <p:nvPicPr>
          <p:cNvPr id="7" name="Picture 6" descr="G:\ICOns\with shadow\orang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87215" y="2176587"/>
            <a:ext cx="1840447" cy="1571625"/>
          </a:xfrm>
          <a:prstGeom prst="rect">
            <a:avLst/>
          </a:prstGeom>
          <a:noFill/>
        </p:spPr>
      </p:pic>
      <p:pic>
        <p:nvPicPr>
          <p:cNvPr id="8" name="Picture 3" descr="G:\ICOns\with shadow\blue.png"/>
          <p:cNvPicPr>
            <a:picLocks noChangeAspect="1" noChangeArrowheads="1"/>
          </p:cNvPicPr>
          <p:nvPr/>
        </p:nvPicPr>
        <p:blipFill>
          <a:blip r:embed="rId5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1845246" y="5390635"/>
            <a:ext cx="1571625" cy="1571625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4022251" y="6032517"/>
            <a:ext cx="320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Relevance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16248" y="5203176"/>
            <a:ext cx="26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Receptivity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89432" y="4352572"/>
            <a:ext cx="2639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Recognition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39518" y="3665527"/>
            <a:ext cx="210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Response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45640" y="2856924"/>
            <a:ext cx="249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Relationship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050" name="Picture 2" descr="http://ts3.mm.bing.net/th?id=HN.608032494778977472&amp;w=292&amp;h=124&amp;c=7&amp;rs=1&amp;qlt=90&amp;o=4&amp;pid=1.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1" y="1744773"/>
            <a:ext cx="27813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22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6712"/>
            <a:ext cx="7772400" cy="710443"/>
          </a:xfrm>
        </p:spPr>
        <p:txBody>
          <a:bodyPr/>
          <a:lstStyle/>
          <a:p>
            <a:r>
              <a:rPr lang="en-US" dirty="0" smtClean="0"/>
              <a:t>Example:  Oreo Cookies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221087"/>
            <a:ext cx="7772400" cy="21035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Oreos Cookies – 100 year old American cookie brand, owned by Kraft</a:t>
            </a:r>
          </a:p>
          <a:p>
            <a:r>
              <a:rPr lang="en-US" dirty="0" smtClean="0"/>
              <a:t>Round, black cookies with a white crème center</a:t>
            </a:r>
          </a:p>
          <a:p>
            <a:r>
              <a:rPr lang="en-US" dirty="0" smtClean="0"/>
              <a:t>Introduced into China in 1996</a:t>
            </a:r>
          </a:p>
          <a:p>
            <a:pPr lvl="1"/>
            <a:r>
              <a:rPr lang="en-US" dirty="0" smtClean="0"/>
              <a:t>Little success in first 9 years</a:t>
            </a:r>
          </a:p>
        </p:txBody>
      </p:sp>
      <p:pic>
        <p:nvPicPr>
          <p:cNvPr id="28674" name="Picture 2" descr="http://i.dailymail.co.uk/i/pix/2012/03/05/article-2110493-120AAA3B000005DC-870_634x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39" y="1547155"/>
            <a:ext cx="4907781" cy="23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Oreos In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sz="2800" dirty="0" smtClean="0"/>
              <a:t>Chinese thought Oreos too sweet, too bitter</a:t>
            </a:r>
          </a:p>
          <a:p>
            <a:r>
              <a:rPr lang="en-US" sz="2800" dirty="0" smtClean="0"/>
              <a:t>Package of 14 cookies too expensive</a:t>
            </a:r>
          </a:p>
          <a:p>
            <a:r>
              <a:rPr lang="en-US" sz="2800" dirty="0" smtClean="0"/>
              <a:t>Mothers interested in getting children to drink milk</a:t>
            </a:r>
          </a:p>
          <a:p>
            <a:r>
              <a:rPr lang="en-US" sz="2800" dirty="0" smtClean="0"/>
              <a:t>And in sharing precious fun moments with children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Adapting Oreos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2856"/>
            <a:ext cx="7542213" cy="4267944"/>
          </a:xfrm>
        </p:spPr>
        <p:txBody>
          <a:bodyPr/>
          <a:lstStyle/>
          <a:p>
            <a:r>
              <a:rPr lang="en-US" sz="2400" dirty="0" smtClean="0"/>
              <a:t>Reformulated recipe to be more appealing to Chinese tastes</a:t>
            </a:r>
          </a:p>
          <a:p>
            <a:r>
              <a:rPr lang="en-US" sz="2400" dirty="0" smtClean="0"/>
              <a:t>Repackaged in smaller sizes and lower price point</a:t>
            </a:r>
          </a:p>
        </p:txBody>
      </p:sp>
      <p:pic>
        <p:nvPicPr>
          <p:cNvPr id="20482" name="Picture 2" descr="http://t1.gstatic.com/images?q=tbn:ANd9GcQ6ywodwOzqVaeoiqSZOIqD9l9wFqfqb6CoITqQpGdU5riwQDUPEM3GX7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74" y="3580040"/>
            <a:ext cx="3421131" cy="269093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27584" y="3580040"/>
            <a:ext cx="4117850" cy="270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9725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2pPr>
            <a:lvl3pPr marL="1536700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87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222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679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36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94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51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7030A0"/>
              </a:buClr>
            </a:pPr>
            <a:r>
              <a:rPr lang="en-US" sz="2400" b="0" dirty="0" smtClean="0"/>
              <a:t>Tied to an American tradition of pairing milk and cookies</a:t>
            </a:r>
          </a:p>
          <a:p>
            <a:pPr>
              <a:buClr>
                <a:srgbClr val="7030A0"/>
              </a:buClr>
            </a:pPr>
            <a:r>
              <a:rPr lang="en-US" sz="2400" b="0" dirty="0" smtClean="0"/>
              <a:t>Introduced Oreo’s tradition of “twist, lick, dunk”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1242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79054"/>
            <a:ext cx="7772400" cy="643735"/>
          </a:xfrm>
        </p:spPr>
        <p:txBody>
          <a:bodyPr/>
          <a:lstStyle/>
          <a:p>
            <a:r>
              <a:rPr lang="en-US" dirty="0" smtClean="0"/>
              <a:t>The Campaign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22790"/>
            <a:ext cx="5614425" cy="4648200"/>
          </a:xfrm>
        </p:spPr>
        <p:txBody>
          <a:bodyPr/>
          <a:lstStyle/>
          <a:p>
            <a:r>
              <a:rPr lang="en-US" sz="2400" dirty="0" smtClean="0"/>
              <a:t>Hired Yao Ming as a spokesman</a:t>
            </a:r>
          </a:p>
          <a:p>
            <a:pPr lvl="1"/>
            <a:r>
              <a:rPr lang="en-US" sz="2000" dirty="0" smtClean="0"/>
              <a:t>TV commercials</a:t>
            </a:r>
          </a:p>
          <a:p>
            <a:pPr lvl="1"/>
            <a:r>
              <a:rPr lang="en-US" sz="2000" dirty="0" smtClean="0"/>
              <a:t>Events</a:t>
            </a:r>
          </a:p>
          <a:p>
            <a:pPr lvl="1"/>
            <a:r>
              <a:rPr lang="en-US" sz="2000" dirty="0" smtClean="0"/>
              <a:t>Computer games mother and child could shares</a:t>
            </a:r>
          </a:p>
          <a:p>
            <a:pPr lvl="1"/>
            <a:endParaRPr lang="en-US" dirty="0" smtClean="0"/>
          </a:p>
        </p:txBody>
      </p:sp>
      <p:pic>
        <p:nvPicPr>
          <p:cNvPr id="4" name="Picture 4" descr="http://farm4.staticflickr.com/3332/4554440581_70a57a2a76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84" y="1408760"/>
            <a:ext cx="2327256" cy="413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digitalads.org/oreo/updateoreoschina819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05" y="3429718"/>
            <a:ext cx="3379640" cy="22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17393" y="5747720"/>
            <a:ext cx="655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http://www.youtube.com/watch?v=TNOqyRBphA4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92696"/>
            <a:ext cx="7772400" cy="756084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2472282"/>
          </a:xfrm>
        </p:spPr>
        <p:txBody>
          <a:bodyPr/>
          <a:lstStyle/>
          <a:p>
            <a:r>
              <a:rPr lang="en-US" sz="2400" dirty="0" smtClean="0"/>
              <a:t>In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7 weeks, Oreo shipments increased by 36%</a:t>
            </a:r>
          </a:p>
          <a:p>
            <a:r>
              <a:rPr lang="en-US" sz="2400" dirty="0" smtClean="0"/>
              <a:t>In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year, Oreo revenue doubled </a:t>
            </a:r>
          </a:p>
          <a:p>
            <a:r>
              <a:rPr lang="en-US" sz="2400" dirty="0" smtClean="0"/>
              <a:t>Kraft built on success to introduce additional flavors and shapes</a:t>
            </a:r>
          </a:p>
          <a:p>
            <a:r>
              <a:rPr lang="en-US" sz="2400" dirty="0"/>
              <a:t>By Oreo's 100</a:t>
            </a:r>
            <a:r>
              <a:rPr lang="en-US" sz="2400" baseline="30000" dirty="0"/>
              <a:t>th</a:t>
            </a:r>
            <a:r>
              <a:rPr lang="en-US" sz="2400" dirty="0"/>
              <a:t> anniversary in 2012, Oreo had become the best selling cookie in China</a:t>
            </a:r>
          </a:p>
          <a:p>
            <a:endParaRPr lang="en-US" sz="2400" dirty="0" smtClean="0"/>
          </a:p>
        </p:txBody>
      </p:sp>
      <p:pic>
        <p:nvPicPr>
          <p:cNvPr id="22532" name="Picture 4" descr="http://seeasianadventure.files.wordpress.com/2011/07/img_0443.jpg?w=8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23" y="4368807"/>
            <a:ext cx="2496325" cy="17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i.imgur.com/B8d6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44367"/>
            <a:ext cx="1701607" cy="203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ina Or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8807"/>
            <a:ext cx="2636338" cy="197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5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0.gstatic.com/images?q=tbn:ANd9GcRaC8X-E8CrYRNYG_Qb5ju2DnMOWalv5lQyhQ-7uZbEOrs5OKZB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55" y="2388423"/>
            <a:ext cx="4084765" cy="29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hQSERQUExQWFRQWGRgaGRcXGRkYGBgcGhsYGBwZHRsYHCceHRkkGRwaHy8gIycpLCwsHB4xNTAqNSYsLCkBCQoKDgwOGg8PGikcHBwpKSksLCkpLCkpKSwpLCksKSkpLCkpLCwpKSkpLCwsLCkpKSksKSwsLCwsLCkpLCksLP/AABEIALYBFAMBIgACEQEDEQH/xAAcAAABBQEBAQAAAAAAAAAAAAAFAAIDBAYBBwj/xABJEAACAQIEAwUDCAcGBQMFAAABAhEAAwQSITEFQVEGEyJhcTKBkQcUQlKhscHRFiNUYpPS8BUkMzRysnOCkuHxQ1OiFzVjg8L/xAAaAQADAQEBAQAAAAAAAAAAAAAAAQIDBAUG/8QAJREAAgICAgIBBQEBAAAAAAAAAAECEQMhEjETUUEEFCIyYYFi/9oADAMBAAIRAxEAPwDIdpe2eKt4y+i3GCpcvKBnf65gwH3AigB7V4yCRi8R/FufzV7Qfkot4gm+SJuM7aqp1LHnvXH+Q22drie+3+TVeijxb9LMb+14j+Lc/mrg7XY39qxH8W5/NXsbfIKnK5b/AOhh9zVBc+QEcrlr4XB9zUWg17PKG7Z4z9pvR/xbk/7qfY7V4uV/vd866g3bm07DxV6Bf+Q68CYtq3mLpE/Gqb/I/igdLDctriRp6tRodAq52uutkC3MQPEAxNy4NzH1taF9p+0mKt4zEImKxCotxwFF25AAMR7VE7eA/XrbueEi4A3kVaI6birXGOxFq5du3ziCA7s5AUloZidoiffWTmo6Z0PDKSuKsydntljFMnE328jduR/upv6W439qxH8W5/NRnD9lMPPid28hlHptVu92awhUZVuKY1IcGfPWq5r0L7eVdoD2O1OI7tmOLxObWB3jx9rTVvgnarEHOLmIvttr3lwxvP0qiv8AYsbo5j95deukb6UrPAXSSrxJBMZgI10q00zNxcWQfpriu9zd/fKT7PevqP8Aqpl3triixjE3wJ0Hevp5e1TrPAH2YKRJ3Yj8Kjv9nbuyqseTA/fT0TsuXOP4nLmXHXp5jvLmkCT9KqF7tTi1Yj55iCI0IvXIM/8ANTF4LiVI8JgbCVMe6aq3uEXQSWtsQTy1+40yXZP+l2N/asR/FufzUv0uxs/5vEfxrn81UbvDrs6o+n7p/CojhmA1Vh7jSoVBVO1WM1/vmIA6m9c/OuL2uxn7XiPXvrn50MvWMpgzsKI9neANi7wtq2QAFmcjRFXUtoZPkBuSKTaStgk26RJe7W4wbYvEH0vXPzqI9r8b+14j+Nc/mrQY/wCT0BZt3WJP11Ak+4mNRWP7ghsseKYg9ZiojNT6NMmKWP8AZF/9Lsb+14j+Nc/mrv6X4yf83if41z+ahjWfQetc7k9R8RVGQUHbDG/teI/jXP5q6O1uNIP97xA//bc/moQU/rT86Rtkb0AFj2vxv7Vif41z+apLXazGGf73iNP/AMtz+ahR9mMo9Y1+PSmZdOdMaNBhu1eLAlsViDAn/Fua/wDyqqe1+Mkxi8TH/GufzUHzkUg1NAwx+l2M/a8R/GufzV09rsZt87xH8W5/NQea5NFiN3w3FYl1/WY7Erc1lBdfTpOv9aUG4j2mxaXCq4zEEA/++xPvytFDMXx2/dEPcJG0bA+sbn1qiprKKknbOjJPG4pRQX/S/GfteJ/i3P5q5QoPSrTRzntHEO1r4drpAusiO4Y2mRgkM3tANmT/AJgKZgvlNDkZXxGvkDt/zV5z2o/z+KAJE37oMebnp6VsPkvwuHF+b5BQAk5oK8oJ5zMbVn4ovZ0rK/QaxHypBJm9fWP3J/8A6rg+WBI/zL+9G/M0P+VjC4cPNlfBsSsZc/PeDOu+21eUspnSk8S+A8z9I9rX5XFI/wA3Hrbf8qjv/KyMumLUnyDD70rxc0htR46+Reb/AJRu24n3jm6TmLPmJHMzy8zVLjPas9/ouinVSI23HrHOq3A7v6nzUn3bGhfHLZN+4xiGdiCNedHBN2zZ/UShCo/JsVsYVlZ+7bKoS4pXZlG5iQfCSRFMxOAw0hEt3DmSS2YhQsrckzzykmfUVX7Dzds3EMzZZXQjUrmmfMgsB4ee3OtFguHeNcoOXMMs6Kh3Pr3iglm/9OCNTFTxoTnaB/aXigs4YhQQzzlkiUQwqCB9IqGJrz/+0HGzNr5n86IdqeMC/fJX2F8K9DG566+esRQSa2jpHNOWy8nGLo2uN8al/SC//wC432Ghp0pwFURbCH6TX/rj3qv5VIe017qh/wCUUMJB1qTQxpsKYcmEB2nuxsh9x/OkO0j81U69WoWxHTSm5qA5MsX8WTJIBJ3JEmjHYzFMuI2bKw8XdrLZQQTA90T51ns1W+G4zu3JkgEEaaVMlaKhKpWaPtDxa5JuIxTX2UJyL00POPjWZv40u+cjxEgkyRJ5mj9nh73iyZTm0JG0SN29B1ofxHstetlvZfLJOVgSI30MHQ71nHijozKcnfwDrt3XadB67DpTe+n6I+38ahmlnrQ5CQuJOm87Hzp1plkCCN5Mz+FQBqWagCS4RPP7KSR1Nde8NIEaCZ1k8z5elMW5FAF69gAFDd4DPrJqJ/FqAFHkNo9ahN4fVX4H8653x5QJ9aCrRYHDXJgZSTOzDkJJ18qjOFMxoTE6EVATNImgWiVMIxJAUkjeNfjT/mNzcIxHIwarq5FEMPx24oABEDTUUAqK/wAzuD/02/6TXKIfpNd6J8P+9KgeiXtV/wDcMVy/X3v9zVWTiZRibeinWNYBIEjXWrfayyxx+Kgb37vMfXbrQxcI4+j8CPzpoSb+DSniAvKQQ2vQ/RMA+ZGm3nQnj1tZDKdNo6QIql3d1ds48xP4GpyU+khYxqczQTPpvTK5aBs0qmuIIEKQZM7x6e6mm0YmkQX+FcSW0rAg69ANNP8AxTLio5dpI1Jjrp981Qg9D8Kclsk6yPd8KVFKT6DPZnjZwt1jlkOuX/TqDmjmB0rT4btoB3kvnlG8OqmSIJHMGddyTlDTyrz+4hBHX+tKYlwj7qlxKU2hEz/XlFWcHhkYMWbLlE8tTMRVSp8LdCupYAgHY7dKZB0oTCgAmdCBqamuYF0glSJEiRTji+7vFgARrAB0E+dTY7jnefRIjbWY3/7fCqKVA50ME8qYDU1y6Dy51ESI576dBQSzrDTb0rly3G/PauI2vWrCAMQCSAM2wmJ1++iwK/dH7KMdl+GpcuzcOVVg7ZpJPTmBqT6RzodeXKWCyV01I+FEezmN/X2wQTmdAQuhOvIe+pfReNJyVnqpwHdQGUZVMtp44JBzOR9I7+WsAaVjuKYs2br29CskhhuwJJGvWNxW24xxV7mcMtqABDIxz5SSq5xEGQhPkI86yXFbC5GlSFAmc0ifIbzXDGdSpnuLG54+XVGT4tw4MpvJG+q7GOo/GgdFLfFJOun9b+tTY3gTd2byDwcxzHUjymuxNI8eePluAFrkU4HerOCIJiASeokRzH/erMKK1u2WIA1JrhWumuFKBCpV0ppyrgFACpV2nMhG4poBlPUVNh8sHNoeWk/jtSRY0OoimkAwIa7RO3e8I9Of/ilVUBu+zeGtPxbiBu92Y78KrhYYm5GhfQEbz616lY4LgiqMbWDZDObLbt6iNDI6Qda+c+17/wB/xf8Ax7v+80LTFkdPhWLVl2qo+jsd2P4eVLLhrR7xREQF0EhoB8M9RvWJ4/2cwrIy27Ni0xIGYEnbKCFHPnMV5cOLNly5U00nLB+INRtjD9Vft/OolBt2maRyRSqi1xvACzcChg3hE5STqeRnnEVNbHhWRJgR6UL7791T6zUy8UIAGUGNOdbwddmTpsI7GlmP9E1Q/tP90fGuDiX7v2mtOUR6L7MfrGPM1FlBqp/aPl9tP/tBfqt7iKLiFoksWAWkjUlgOmg6U/D4IOdTEbgAZo02nc6nTyqomLAuZwNNdPWuLjmDZlLKd9OR5GsWCaD9zsvaDKe+i2zZQzry7vOHkeErJAmaocc4ILAkPm8bKARBGUKZ0MQcwiOVVjx28Wzm4xObNyiYjbbbTauYzjdy6oV2BGYt7K7kZdwJ2A02ECskp2aN460ilUyYMsJBG/8AXKq5qRL5GzEe+tTFEpwbLJ0Mb67VCV8vyqZcc8EFyQdxO9IYhR9H/wCVAaHWsIWMa/Hai/COAsLtt1fKwdYOuhny1oVbxes6AdKvNxYm2wn01j7udD6Lg0mmz0DGYpXObxEwAD4VVdidAMxkj6ZMSajxXDrhtnMuSREMQpIOhIXeNd4qbs1xdTYW6wy3Hkwmr6Ejws2lpNRsCxM6ip+GW1uOz3CRaBOdg0eKNACxknTqTXnNb/p9Djk/H6RiX+TW/ut2ywH7zDz+rFXLuGv2LZFw23HsMVfNp/pj7aLdurRsWFuYTFXCmYgxcmNvaygcsuhE771gG7R4nUG85neTM8jvXXH8ls8Zz8M/x6ZZPZW6wzJlKnUS6gxruOR0imfoviF8WWBrqGUxvPPpVvAdpmRCiuQD9FgCD11NVOI9prrkgXDkPKBzGoPOrVmM4xW0ytZ4NduAFEnTkRr150+5wO9Ii0+sD1PPnTsNiQhGecu6gHyjWKg/tBpBn2ZjUyJ8yZqyKR3D8LuuSq2mYgwQAZU9DUd3hl1GytbdW10KsDpuYjlVi1jmknNDEDUECY01NGmtLZsriBjbdy6RItoWNxGIgyW8OuxpBSM0ltmBMEgc/Pp8K6qspkj4671awmLKKxDODMwpiTqN/fMV1eLOTrcuR6g8tPtpomkVnw5GoBg/CpbdqY6+dEsNdF0AXHY7aQIJE+VSriQhUyI0EFBt61ohAhmI0M0qMXsU0+zZ119iaVFgUe2P+fxX/Hu/72oPAo52ytxjsSZBm9d06eNvtqjbsIQuZ8rSJBGhE+Q0rMKKcVwCr2Jwy2z1Gux31IUzVS+4JOUELOxM8vzoAYaWWpFaCGjYjcaTU7cRLMWZFYtvpHoRG1AFP76UedSBgegif6NNB5cqQDctcNSpz5aaefpUli0uszm0jaD69BRQ6KwrtOy8z13ptMKEzTSIq584UlQVGUTp689NarrakkD8vtoAjFskTBin/N2yho0JgHqenrTw8KRz/r7KSjw+hnTl/XKigISKQU1IwIaDvU9lZV22yieepJiKAoqC2a7kNPMAjXpUqNzOsnbyoHRsOzoJw6D2RqJJPWTR3DY2MtsELbIKtIBEsVg67GQokcpqDs++GGFtl2trIJ8Vx51Y6kJbaNuZoVxy8qo7I9thOUFLiXBJ2OWAw05xvXC4Pke68sPCo2TceT+7OOoBYSRMSQfiR8a8/NafCdq2UZXM/wCrX3A0SL4bEJlKgHloPvFbpuJ504LLuLMJSFEOK8Ma00HVeR6iqFbXZxSi4umcrs10Dr8abTEKuzXSlO7kxJ0oAZTgablrtCEWMPiMpHSrb6LM/jQ8LVyzd8Mazy6VvFgdd53NKq5uUqKAKdq1Jx+KAAP6+7/vahAQn+un3Voe06MMdiTlgm/cyk6fTYzVNsPcuIzuw01IiOQI2jWfh51iaUD+6zJmLwZhRvPUzyiBUV25mknefcYEUSThrPlXwjwgyenUkefKh5hSQROhEcvIzSYjjqygKwI5mdPSuZFykzryj1M044gkQSfT76bh7csdvft050CO4ZQMxZZEHnGvLauWlUjxHYHlz5V1kGX036zy35U5rZV8pAJ02j+ppDo7ZIymVJYba+EDnPn5U/DYdCMzHQaEDRvL1mm4gHWZEmSDzjSdOe+lXMPgpzFWRSozEMdMscjz1oGlsbxLCKghCxJho5Dy0++hqrtFERxVjaFoHTrt1JXTUiaqmzAAiG1JkEEdKBtWS/MvCWBBGm2p8xG+hp+AsjNLoW6AyBPXlsaZZuECVgEz/Ub71KuLGSCIAkTJkz4tRrO3KmhpFhsKjGQIbLrBgTqPjEeVVHt6xEc4meUTr8a5YskvlJkHlIBMjSJ0pNhWUjcsdIg/DzP2VVgiFkkyZy9fs/CoVuGCJ0MT7jIoit4FQuSCCSdT8dRoKp3cOZbWcu/n6eVSTJHO7DDT2ueo10+ymFSYPX3eVK0QJnoY85qQ2iInQEaUEo0fZPEQMp21npQzi1mbuXQAHU8hrzp/BMSVJIEgacudPvoLjZiYknrp8DWNfkd37Y0kC8Zg1UDK+bcHSNo13IgzVnAYUkT3iKSSMpPQTPT316v2P+SqzcsC+bi3Q9uUV1IyNBBkSQSGGm41OlYXjvDzbe7bNpLTZZIIPhzaZE6nvAwB6Vqts5UuLCHY/ha4vFLhr9y33ejE5oJA5JzzHby3qb5QPkluYPNesZruG30BL2x+9A1H70bbxWKxmHuWWBJgkK4YHWGEqQRzj7q95+S3ty+Ot9zdy97bEFsylrmm4A8tCdpjrRVBKTk9nz9mAtlY1JBk+XTTeoha0EHX7T7q9K+VDs2cBirToP7u0taBEqjSSyH4gjyI6GvO7uIzMWgZpmI01nlyo0TQwWPCWMSI0POaiYk0ZxHCAmHS+twMM0ZcpBnaBOhg+VB8uuo0+FMTRG1dUedS9wxkkabk+XvqU8POQNmXUkQJLdZiNtqCSqW+P2VZu4vMoEQVPLz5U2/ho2g8j1B6EVJYwObKJABkknkAYk00x0MCedcohh8K0eG7aABI8RAO/wDpOlcquQUa/tRjrS4lw9tWPeXdeQl2ALa1leN8Qa8co0CySBAB5THw0p/a0k4/FAAk99d89naouHqcud0BTXcRm3Gh33qC1sH4a42wkHbnpT7w1InkB0zGfPetDwvsw1zDXMRbzDKdjlAyDxSCTJIGpI50L4lYvDJcu22yt7BYaR09BvBp8X2P4BzAJ4TOYHbSPWetW+H3VyvnEjQnXUztv0qpiEBY5dd9Y8/KinDeFuqpd8BBk5S3IA79J6UiV2K6uZ8uRZJ0HPaZ2286m7P8Kt3C732IVSAACAS2p3OygCht1gtwzrE6STy2neK4WClWJ3AMAbEbAjY+dHKjSi3iTZy+w5cPAOaQw1OvTltUNy0gQznNxdCnIAEzqOURUa4hWfWSIPOADqc3SJ5VW1LaaTpJPlrrSFolFuHbIpAgaMRm113jrT3uM5DQZkajXUROg12qS5jDCgZSSNSB4jJ9meXrVngt62hcXbechgQAdR11GpG1JAvRSe57QAIOfQ7Ae47GnXri5WzEljB5wTz36fjUvGLqSptkgSSVJmDPSorPC7t1XdQWt24zNoANNBqfsq0Lp0Xsfw9bK2VLF3IzMMvhUH08RNGcPjLbF1vWBaC2lAkEsHAkNI11BJg9TVDDK124wu+C4ltQPPLrsd53qzgcZauWc1xS91iuYzHsk5duo3qiooB38MZbQ5pOgMrlPOR586m4dZVLhLMShWCViTOmk6D1q3jUUsTbGQfV3A667gc4qzwfA2BZuFnzXpbJyCwNI6kkneoSouUVaoq43hFgIl5bhYlmBUhZYKBJABmAZBPwoHOYs2WFMwACRPSSZqfjFtlZSXBldI0gDSPxpnDsgP63vI9oBIE+eu1Mxa3Rw8NfKrjQHQmQIM6ee2sVYwWJuF4ABg9B7t9N6nFxbtxUtBkXUgOZ15nTy5U/F8NKlQpBnTwyS30pjr5GoemaqPXFmh7KfKjdsZbdxiLa/VVZgSY5RB121250W+VPi9nEWcNeWM85TEeO2JYHTYK0x0zGvPcbZNq42YHWNCIjVTqOmlMv48NplC6QABsB+JMzTsiVrT7JMfxAXSxaVUBAqjXKo5D0PXrWm7BcSTCYq1fDju1IDkDUo+h22gmfdVThvZAYiyhtvJgn2d53WNydKrY/gNyyM8rB0gAgaQ0E+nLrIpXZooNdnqvyydo8LdwK21ZbrtcVkCMDEAydOQB19YrxHu5WQPEHIIA1iJ/A0VsXVhXde8yrpb5EamcwMrBPnrRi9wLD3FW9YVvFAIL7MQZ3BnWnBWQ40Za5ZbKFV/AG010G5B18qq974DqJOhmSYOunICjPG8GMNdTISqlc0SGIOqkTG351LwjCJctOe7LhBm8IEyB11IgnUdBQ9BGPICMLhQqScqwY9dfhzp+MsMhVWO6qZ00kA7j3VJexGZnIgZp0HTaI22qG1Ye4YbNoIBPWJCkmglqjlq1KucwEajXWd9t9RNW8Fh2KjxBUuSpJ1nKwMfaKp3sM9sFWBBDEMOYIHP40sFjCgcaEMuWDy2gjzECmTddhPBcOtwczr7Rjwk6UqDve1NKiy7iavtLgCMff5M9262YjZSzagHQiATNCVxrXCA9yQPCEA2VenIbfaa2+OxAbFXg7BlS5fJQxAALKsltNyf6NZPieOS4VcZVYLlYAAAQfD7POJ1pSKhFaNDg+MG9YvJoAlsqPoggiZMR8azuIx9zKLrMzJnBBJlQ3LLJ9pQD7o60HxuJOwPw86jbHN3QtH2AxeOYLAKfsAp820hTai9bCfF8V3zlwzAEBQIiR+9B3qnmK+GSRuT16VDaRio10n36VNw+09y6EUSWIWD1JgSKKFa+CC/dhtI9/nzrly5IknUGAu4y6nQ+tW+K4F7V7urqlGWJUeesg9CKZhcCLl0wIRfE37qAgE767++kyNkV55YSPFGsRB6QANNKYVLQFBJJgCNSaN4rs/kZrtss9iCVuFYg9CJ0P50Lwxa1ctv8ASBDAROx0kU/4x0Ot8JfvArnuz1YEbAnbflFWbNsWr5DkHwg6jSTBM+VF7GHfGkDMWvBmLm54VVAMo+JOwnUUN4lw1rDFiFy/4ZykNBjmDqJFNopa/wAI+PYBEdYZpO+aIEcwRy10q52c4ilq1dBuKAxiGB6RmGka7bULwmBu37ndr4iNRLAADr4tBTcXgiqMwBC58p5CYnnrt5UCfsv8Vu5HtOmVc6CGBzT4ipOu3TbaqrYs2oAMqCYkaMNp+2hj8vSprudlWZgTyOlLsFIMGwWw3fl0kT+rAObcLO0Ac6p4C0Xu5STlgkk7wNdutXcb2dxFvDhiym2QrQrb59hlAmd+dDLDNmt5B49tOeu+vX8KBqTD/E+G22RcgIgQMzTP5TQbDYdSdYEciSpbyGh05VFf4i+YgTmkgmSzenSPdXFtlrYuEsTnAkbwBOlDHyFdvhbwKhkAMHUkjrBOvxo1fu27jKEuKAoJnaCSAJJ86B2CGuySYJM9dfPXU/jWg7KcXt2bOItlATeCjPCnu5ldztoQZHnSqyYya2DcZZDRmuKWOkkmBBGs6yDJ9Iota7M2u6RxiACZMgH0YSTMA6SRrrsKD4e0i3LmWWRZ1HIdNRz1Ex0NHeE4W7dsK3eJl7zLBRJRBEvJ1O+3PWrikNu3bL1uz82RVW5bEuHUBoMRro25A1HLUiu3eNJiDspGYsA+mpO0HrvWa46zrduPnUOj5IH1Ssgidl5xymgqYtpXXYgipdJ6DyBniOQXSLcDQ+HXwnmPxocmINtzlJ8gCd/zovd4SrWPnJvMWJAyZT7RMEZhpIGu1HuGfJ9mNhnYOrz3g1BtwJ1jeRGo2pNtKzT9lRiMRimuHxkls2pJJPT1irAxdwAWluQpBBAhVPr199a3tX2Qs2ltm0BbMgZpJzzI+M8/OgfCcGLbI7tbiZIdTGns5ueUsBIG1SpciONFbC4O1IBKzAM6lTrseURNE8Jam3ctM5yZmbQ6yNAY5kAaHoTVHvkLq1x0AcFnyfRkt+rA2jYx0IqPil62xCq5eAqgwARzkHTwk6a61VF6H8QuFy2YkySSREQogE++oXwyApcyggwCs/SB1JB5ETr1qbAYYplZQhJncSwDLl1kQRJgHrUHEMMp1D+ILqGMnSNB8fvpDauNkfF8DaFz9TnK5ROYqTm57DalV/gnDc1uSzjX6JAGw5HnSpmfF+i9287PXUvXr/hNu5eunRgWEu0Zl5DeKEWcIb1tUS3N12gRoNNIjYDzrR9oL5+d31uNmti7cOUwcozsB6CT99a3gXDcF/Z73Tcyd63dW3yMBbIhRMjWdQT5wKluxpJbswHCuyF9LxVwqlMxaGViuUSWESpMec9KG8dwbC87AMynVWOsjYGeYnSedeldlOy5v4W9ctXVtrne2G8ckg5c0ifAwMZNx1qtxn5NcRfup+vw7eHKSsqiomiqIG8faalOns0cYuNI87tYYrCwAyAs2YQdtp5xy23rq4EqLboJM65Sc0jxSOmlekP8lYRicVcAQkENbg3G+iVM6BPPfao8P2EyYmRedbCgldZuL79AdK0tmaikYexxWyxuXL6OcQxQWoYC2mmrNOp5aetTrhrDRew0jIg75LusvqTljdY1ipcTwp7V15ssRaclWy+0uYjMW5jXkDtV29gfmiN85tpN4BlRbg7y2Z3uKuoXKdvSpTvRSglsBvxy/btNZDqLRlhCjxAkc+VE8CLSd3dxNvvQyEKis2ZI1z3BoSACdj1rPY4jOQWlNcpAnTeddIp93EpbYdyXZR9JxlkwQYA+jrEGarrshvdGzTg74bD22slTiH8BZWJXxNmDnNpChQNtaxnElcXWtZzcXNJjWSNz1EEnyotwHiJbLnOX5qpbqxzOF8M6ZlzDfkKprfPzi4+oDqzTpMOI5ae6nKWylC46KNvFuHUoAGjLKiJPUk/Sn8K7ieG3mTvQjm2NC8ErPmfXnRPGYPuMPbuL4lxGYDMviTKRBBO5YaSNoIo72Z7TRhrtp7Eqll7hfWWzNoMpEe100hTTRm18GFw+EOcKyseoggxufOIrS8HlUu3GRGt6oudiWTzQTruPa391CrfFXzZlDZmLTBIJDDKwkciNPSa0VrialU8CW7RclEKB8hjKcxbxR69NKiT9G2KC9grFYrExkOYCA0ExoZEgEbQTFUkwTAOUnLuE6x4j8BU/Erri8wZjdKK2sASvI8iRHOinaXDth+7zmQyKVZJgQoIBnYweVNOwfAAWmi8txVYKT8frAGd6egOa4bYbKZkfVk6Tr7q0LXO+wti3cGW3czd0yiQLmZgVYbqSRy30oNfwFu2ym2zkzzVQZEe4R51FiUVWtnDwPEK5sW7bPcyBmVF8QBhtecgxtpRjsH2YW9iO5xKsqOrmTKQyRpPpNW7XHRYJuJfZrhYqWgHMgbaCOQO+g3p1vCi8bt1kDKxOUgagsPaJBnKSPCD0PSjl/CvGr7HnsKTcvW8Mysqhjma6gV1Oq6nykHbbWgGIwV634LQyoQMxJVlLeywDAkbnYGi/DeGXLPeMULWWPdhykAka8xvMxFE+B8ENr5y2LtFW7ubReIdpAIGU5c5EVCns1cI0Y1+CtduhUDlgD3jGIBTdtSAABHPpQjEYFk3jQlZBBkgxIPTpW04pkayLvdC26Oqsu7MCCCT1AcDfypuD4VdsurZLbG6rRbJECApIMqRmK7RzNXypbMnhTejM/wBn5DYOb/EIMbZfFHXbfWt7d424dktmSWOVQeREaddBQn/6a3XbDXM47nEyUIDFk0zC2VI0bkNY3NLjzvgcUmGOQsjI2eJZARATNzXLqY3Jmh3RMKveiHtTxW4wa3eGU28gVDKtDa6gneADpQ7B8Oe4JYMpgqubQNPtSTqNNaPcdxqfPu5YIxKIM0QFdkVhrHKQM3rV3H8IvuMtm2WuXO7U2gRIkki4YjcCdNhvUKXF09GnBS2noxNljadbZRHI1WFDTOswdCSOtW8fZtOqCySzQQxMqmc+LMOQ0OWPKthxP5L8Wyz3H68sGLowgDY+8bwKlw/ycXxh2IPeWwSWEEOzqdcqjXTrvV8vgiOMzPZmy6eJWVmVczBXBhQQIKnmDrGtQPwf50XbOqs2Z5c5QhLElTAJJykRpWvs/JndHdMWs2gzZkzsFIP1CCZLHQwKCds+zWItXrYYDNGfRwQZIBgbzIO9PkPimvZnjwi+hKplcA6kdeY11pVv37D3zH91uTAkqsgnmZzak0qORXCPsyvG8S64/EMkrF25BJ0Jztt4YiiXCeD3byPZt4hhZuhDdLeytz2io9BBJA5TWY7V3mGPxUMY7+7p/wA7UZ7O9tLdq1lYMrjmNV2jbkTrNPI/x0ZYmnp+j0f5KcPbPDXtl1/x7uuYAmCsEHmDA1rRW+z1ts3igBtPEpJAESfUya+ZsTcGdip5k86iWfrR7yKir2R5KdHvHyqdpPmnzZVUMzI411UBY5LzmDWVvdu7L2QcxLZQXUaEHSd+XKsDB7nxGQrjWZGv3VVvoFn2pJMbQR+daRCWjS2e1C3rji4btsO6kFG+jtlg6Azsw6mZq332Hc3UvsLKESD3feuSNdyQcxPPasfhGQN4toPuJ5+41o7ONdbS37wtslwd2oiTAJLaCPtNQ1UrNsc04NS7BmHW0rkvcbKBKQkyd4IzCPt9CKkxXEyyEOe8jRczTkJOckQY3GvrQi9dljExJifspttCxga/19lU0YXsN3eG3jaGKdCFdiO80ysRBIidwNffVy5iWW1lyFBl1PdkZhyYnnuNdqJphGucOXDJcDt3veQJEDJlKyd+vTQ0FOLxnc/MlZ2t55yLqCdBA55T02mpuzqaljXXYyzxRV7u3iLfeIkgqDBAkkgHkd6enF7K51w9u6mcKsF5nw6zGkFi3oCaIYXssL3Db1yCL9i4YnQssLmSDrIMsKE9muBd9cuFnyLZttcYyMxKgwACZJJ3irpHO3JPoL8S4uO7CWrYVbdkWVbTMWJzOwB1hjKz0FCOD4q53qZFzXQylAVDbHmDoR69aGvecwWmDtPP0o92b7SfMbnfFBcUoyMh2YEbGf3oNaqEadC5M917P8HS5gicXZti5eDG6pUQuYxlGpKgdJ3mvF+2WNOIurZSQLbMGDPozA5Q55BsoC+kUZ4X8qtr50Lt2wyjKFAtGFGogspMNl5VhlxmbFm5OabmYnaZaefOPOsn/Co10zSYPsti7ty1gwYttnZAhDKpC5pJ3GsA689KlvdlLmFs3beIsnvnZVR3BCqgJLFG1DMwjXyrV4HtJYs4h8RZF1bbEKSykIWJzMAB9ILMa6g1re0Xa/Brhz84uLku2yUXVmcxEqoG4PP7ajdGjUYy60eL4vh1qzhbhbM12PCQSFHrI1NE/kjxuVsSh9lktZgdR/iqn3OazuPuG5bM7at122p1g4jh0zCi+ieIeIRmW6sMNMwI1G9KLb/YrPCMZLj0b75MOPTYfDYiXyFXthvH4GAgD0MnymtR2mw6vhrw0ORBc2n2dNvSa8q7C3SmNtpYvKDd8HeOCqgkGRlMzOy9TG1eu9ocKBYxNtblsXTb8TN4AJEwCd5Og9a5csakpRDG01TPDOM4gWmy2WOR11BGo6685Ov2Vqk7RJbxeGLuLVq5h7bM0ZgjXLcMdBKrmGw5xWDxDd5d1IUFgJOwExJInQb+laHG9j71xgMKExSKmUNaMkgTLlTBEkkgeVdbqS/IycmpPj0e2JjsKba2rLBjhhauIJ9pY5T1Bj3+deO8TxKY7jF1swRWJCm6QoXIoAnQyZBAHPStn2aujD2yMWrWMRiEKlyuQLBgAgewICkGIrzBODd5iLyq8hGYhyPa8Rg6bE76UlIcoX0i/ieCYm1iVvXULIL4XPIZWIgwCP3Y+FbnBcXCMl3vQt0FywKllnMMsZRJETNZTgPaLEWLDWXtC5bcBwXnRcwXMB1BEg0Rw9sM6iecT/qrHLLdnofSYbi+wonFMWLd26LlwoDDXszACTIVQ3PUQo1qk3H8RhszYK/ca3ocrszorljJzMY1HnuDWi4T2iW2TYvInc2oCtCk6GQWHMiJka1awvEsOUe3ZtL3d22VJM6gZojoQWMe4Vukq5HLJVLjRluG373ErQvYllu5WdIX2rKgBjdYAyFJ2IHLfWs663sXnufObfhc21N1whdRJDS2gWI0861nYjgGGGJxiBLhuJZIVXuHXMAChCBcwM7eVY3ieDOIxPdsLNnIjStsLlTKCcun0p3kkifKlfyQ0138FrBfKZjbCC0rIypIBgvOvJgYIrtZI2vPpypVqc7TDvbHAkYvEtKnNdu+HWR4yfKs4EJ2B+H/AGrdcf7I3LuLxFwuqqb1wjcnVzyHlyMVe4b2dtplm5nAIkaAEDyn8azc6LjhctnnrcPugqCjDN7MiJ5VY4p2fv4chb1p7bESAw3B2II0Ir0zj3D7d57ZF18qjZcqhdRPs79dah4ngLZYG2WcZYm4wJnpvtU+RMv7dmCWzGCOV1LNdCvbjxaao6nmNwfWi3DuwwNt3v3kUgeFAwmYnxHYCOW8xWi/sYG0DpOaIBH4UXw2OCWyrW1dtsxInYjXrvS8pf2/s8xfhyaE5Z02kdKoY4+KAdtvf/W9enJZUnUKOUEqPsim4jhY0OVIPmKXlRX29rR5STVjA4hUaWTOIOmYj7q9C/sVDuts/wDT+VOs8BtmYW2NNdqPKiF9NIw3DO0Fyw+e14HEQwmRHIa7HmOdb3hnygYAm3fvWLoxaAHvLYTIWE+LICBtr1mpsF2ZW4QALcnbYfbWjw/ZnBJlR2PeGAcpGUEzPKp8kTV4ciVMwnGbyYjCO8zca4DuJzMQWcgbAAhQBWWufqjdgsPGAAROZfFMtyO2nOvYMRZT5s9sFCoeQdBBGh+OlAbfD1YPBXfNvpGs6daccyQTwWeZ23kaiAPWJ/CnYjEgqQBOlegHCKB/6ZnzAmqt3h8zonxFdEc2jF/TyMCbJUAn/wA1ruHvYvW0uXAQMOEUi2PEwYnw7gnX6UmNatvhiYHh+IohayjLbIWD7cEAkjaI1rOWRFw+nkZjjeJtOSxa6EnMlsWwiydPrHUgQW8qDLxEm4jFMyqRCEkggax769A4hw1QCYUrMasZHOYqA8EClSxXKY+kJAnX7KhTQ5YHZQ7YWLTXM2HVltXBOTLAQnQqN9NKzPFMXcuKqHOVtwADy5dK9R4xjbVwypUKohRPIR0oXj+HoFDBl8UHQnQEVMcqN8uGTVHmdsMpBGYEEEEAggjWR50XxGKxGIc3Lpe4dJLmW15gGtbgeGLcdFDLJYCdY191aXG9iMl45WU5RIkxpueVEssV2YQ+nafZ43ewbZ4g69fWr+NwncugtG4GCAuwkDMZ9mPo7Ca0uNxC5zrB23NWnRrxTLbYlVyzBgwdOVVzK+37oK9nuxeLvJbxF7EW3ttaKrnd3aCZEDLvIIoZ2K7CjFY2+l3w2LBXvApKszagKDyEySR003rT8MxmJtBQC3skZPEQo6xMUP4PxR8Pi7hUQYgg7MOciftqVljfRbw5GqTIu0vZu9YxV0kTa9ix4hItoAY021POhnDcKwILAwGk5SC2knQdaL4vjqPfe4W/xPGQJhSPCRr5AVLYxCSNx61zznvrR6WCLWPi+zJdobb27o0a4t1QxlYYFp8O+u/KKPdnMCptrcL4qLQE2mVikHSFI5eoNE7vDEu3TBzHlP8A4q9gcC6hAXYET4cwjy0mK38tw0edLFU9nj+M4ZcF1ymaAzZSSQ0efOYincH4W/fW5VgpYA5SAY9Tp8a9R4Z2XtX8U4ecpUtoy+1rpQi7wQJdCkMEJ3iPwq45VVGMsG2x/HeFWr943LvDrneEAE274tK0aZgoRtwOtKu8Q4hcuvmJOwAjkBoOdco5MTwodxrivhxGHjVsSzzA5Zwdd6zyYQE1ylTl2dOLURfNunPQ+6rGGwBIHs/17qVKpo2st38PkCgx7Rqq9kkHXnNKlSSKbHYTC+Llr5USfCiMv1YM+vKlSqWikwW2DO8jnyqKykQR6a0qVFIuLtpB8qVwqOIBzMNNOXUa1XuWCbOfMZzTH/eZpUqlRR1uKGXcURh8kasxM9IioOGXshneQRr6GuUqpRRyTdMrizGlFeA8OFy5DHQBv61pUqutGNmiHBFW7pMADmPyrJ3sHkv6Hd29d6VKoaKUmau1h+8uhZMGN45H0rS4nCraRok+AjWDvSpUoxQsjto8yxdgBGjSouGDvsysB4behG+hUDWlSoSVGs5PRc7NS+JKljC6xJjSeVazF3yyvJ2U/dSpVnkimyFJmEfEC0cotrn37zM08j7JlfsoliOIteyk3GUnkBImY+sIFKlW1LRN7NNwbg9wLJcMChOsz91YPidgpiWE+JidZ/GKVKpSSHydlzhnBFhy+u0RPPXnRG3gT1G/4TSpVlk0dX022wzhMTkUgiSOYpYXi7K3+oNA5TSpVnyZjl1JgrhvCO5drpIJLCI6EncEVXxiNmOZjA1WGIjY8q5SrpS2ZXoqKt5pK3CBOkmT91dpUq3ozaVn/9k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ttp://i563.photobucket.com/albums/ss73/dorseydwa/michael-jordan.jpg">
            <a:hlinkClick r:id="rId3"/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r="13694" b="19899"/>
          <a:stretch/>
        </p:blipFill>
        <p:spPr bwMode="auto">
          <a:xfrm>
            <a:off x="4662645" y="2388423"/>
            <a:ext cx="3840480" cy="2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Chicago Is Known For 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1758516"/>
          </a:xfrm>
        </p:spPr>
        <p:txBody>
          <a:bodyPr/>
          <a:lstStyle/>
          <a:p>
            <a:r>
              <a:rPr lang="en-US" dirty="0" smtClean="0"/>
              <a:t>Lesson Learned in China Aided Brand Expansion Around the World</a:t>
            </a:r>
            <a:endParaRPr lang="en-US" dirty="0"/>
          </a:p>
        </p:txBody>
      </p:sp>
      <p:pic>
        <p:nvPicPr>
          <p:cNvPr id="6146" name="Picture 2" descr="http://www.oreo.dk/~/media/Oreo/dk/Images/cover_oreo_choc_creme.png?h=395&amp;w=795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4" t="12758" r="12306" b="12146"/>
          <a:stretch/>
        </p:blipFill>
        <p:spPr bwMode="auto">
          <a:xfrm>
            <a:off x="3047946" y="2611760"/>
            <a:ext cx="2757430" cy="19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theimpulsivebuy.com/images/strawberryore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36156"/>
            <a:ext cx="2062727" cy="28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.pandawhale.com/post-22358-flavored-oreos-ONz3.jpe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650" y="3337981"/>
            <a:ext cx="2796773" cy="19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bluebuddies.com/Smurf_Picture_and_Files/00000002/Nabisco_Halloween_Oreo_Boorific_Shapes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" b="10803"/>
          <a:stretch/>
        </p:blipFill>
        <p:spPr bwMode="auto">
          <a:xfrm>
            <a:off x="3037094" y="4597805"/>
            <a:ext cx="3090056" cy="21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37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415" y="1201510"/>
            <a:ext cx="7113440" cy="1651414"/>
          </a:xfrm>
          <a:effectLst/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Is How They Applied The Insight in Turkey ….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90600" y="3400965"/>
            <a:ext cx="75422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b="0" kern="0" smtClean="0">
                <a:latin typeface="+mn-lt"/>
                <a:hlinkClick r:id="rId2"/>
              </a:rPr>
              <a:t>https://www.youtube.com/watch?v=3g6ofTq_DdU</a:t>
            </a:r>
            <a:endParaRPr lang="en-US" b="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180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target-icon-hi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235392" y="779055"/>
            <a:ext cx="1871338" cy="1871338"/>
          </a:xfrm>
          <a:prstGeom prst="rect">
            <a:avLst/>
          </a:prstGeom>
        </p:spPr>
      </p:pic>
      <p:sp>
        <p:nvSpPr>
          <p:cNvPr id="26" name="Ellipse 98"/>
          <p:cNvSpPr/>
          <p:nvPr/>
        </p:nvSpPr>
        <p:spPr bwMode="auto">
          <a:xfrm>
            <a:off x="5524279" y="2335324"/>
            <a:ext cx="1436128" cy="267640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rgbClr val="E6E6E6">
                  <a:lumMod val="10000"/>
                  <a:alpha val="76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>
              <a:solidFill>
                <a:srgbClr val="FFFFFF"/>
              </a:solidFill>
              <a:latin typeface="Calibri" pitchFamily="-111" charset="0"/>
              <a:ea typeface="ＭＳ Ｐゴシック" pitchFamily="-111" charset="-128"/>
            </a:endParaRPr>
          </a:p>
        </p:txBody>
      </p:sp>
      <p:pic>
        <p:nvPicPr>
          <p:cNvPr id="31" name="Picture 30" descr="gold arrow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447593" y="2382928"/>
            <a:ext cx="5083647" cy="4229182"/>
          </a:xfrm>
          <a:prstGeom prst="rect">
            <a:avLst/>
          </a:prstGeom>
        </p:spPr>
      </p:pic>
      <p:pic>
        <p:nvPicPr>
          <p:cNvPr id="4" name="Picture 3" descr="G:\ICOns\with shadow\blu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25" y="2894310"/>
            <a:ext cx="1840447" cy="1571625"/>
          </a:xfrm>
          <a:prstGeom prst="rect">
            <a:avLst/>
          </a:prstGeom>
          <a:noFill/>
        </p:spPr>
      </p:pic>
      <p:pic>
        <p:nvPicPr>
          <p:cNvPr id="5" name="Picture 4" descr="G:\ICOns\with shadow\Copy of pink.png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69246" y="3714235"/>
            <a:ext cx="1571625" cy="1571625"/>
          </a:xfrm>
          <a:prstGeom prst="rect">
            <a:avLst/>
          </a:prstGeom>
          <a:noFill/>
        </p:spPr>
      </p:pic>
      <p:pic>
        <p:nvPicPr>
          <p:cNvPr id="6" name="Picture 5" descr="G:\ICOns\with shadow\green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07246" y="4552435"/>
            <a:ext cx="1571625" cy="1571625"/>
          </a:xfrm>
          <a:prstGeom prst="rect">
            <a:avLst/>
          </a:prstGeom>
          <a:noFill/>
        </p:spPr>
      </p:pic>
      <p:pic>
        <p:nvPicPr>
          <p:cNvPr id="7" name="Picture 6" descr="G:\ICOns\with shadow\orang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87215" y="2176587"/>
            <a:ext cx="1840447" cy="1571625"/>
          </a:xfrm>
          <a:prstGeom prst="rect">
            <a:avLst/>
          </a:prstGeom>
          <a:noFill/>
        </p:spPr>
      </p:pic>
      <p:pic>
        <p:nvPicPr>
          <p:cNvPr id="8" name="Picture 3" descr="G:\ICOns\with shadow\blue.png"/>
          <p:cNvPicPr>
            <a:picLocks noChangeAspect="1" noChangeArrowheads="1"/>
          </p:cNvPicPr>
          <p:nvPr/>
        </p:nvPicPr>
        <p:blipFill>
          <a:blip r:embed="rId5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1845246" y="5390635"/>
            <a:ext cx="1571625" cy="1571625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4022251" y="6032517"/>
            <a:ext cx="320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Relevance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16248" y="5203176"/>
            <a:ext cx="26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Receptivity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89432" y="4352572"/>
            <a:ext cx="2639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Recognition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39518" y="3665527"/>
            <a:ext cx="210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Response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45640" y="2856924"/>
            <a:ext cx="249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Relationship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074" name="Picture 2" descr="http://ts1.mm.bing.net/th?&amp;id=HN.608054772773356692&amp;w=300&amp;h=300&amp;c=0&amp;pid=1.9&amp;rs=0&amp;p=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6" y="1419349"/>
            <a:ext cx="3264079" cy="172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72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399"/>
            <a:ext cx="7542213" cy="2168955"/>
          </a:xfrm>
        </p:spPr>
        <p:txBody>
          <a:bodyPr/>
          <a:lstStyle/>
          <a:p>
            <a:r>
              <a:rPr lang="en-US" dirty="0" smtClean="0"/>
              <a:t>There Are Special Challenges Faced By Emerging Market Brands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3083354"/>
            <a:ext cx="7542213" cy="3317445"/>
          </a:xfrm>
        </p:spPr>
        <p:txBody>
          <a:bodyPr/>
          <a:lstStyle/>
          <a:p>
            <a:r>
              <a:rPr lang="en-US" dirty="0" smtClean="0"/>
              <a:t>Getting recognition</a:t>
            </a:r>
          </a:p>
          <a:p>
            <a:r>
              <a:rPr lang="en-US" dirty="0" smtClean="0"/>
              <a:t>Gaining respect</a:t>
            </a:r>
          </a:p>
          <a:p>
            <a:r>
              <a:rPr lang="en-US" dirty="0" smtClean="0"/>
              <a:t>Building sufficient scale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1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52736"/>
            <a:ext cx="7772400" cy="126014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 Example From Brazil …</a:t>
            </a:r>
            <a:endParaRPr lang="en-US" dirty="0"/>
          </a:p>
        </p:txBody>
      </p:sp>
      <p:sp>
        <p:nvSpPr>
          <p:cNvPr id="167939" name="Content Placeholder 2"/>
          <p:cNvSpPr>
            <a:spLocks noGrp="1"/>
          </p:cNvSpPr>
          <p:nvPr>
            <p:ph idx="1"/>
          </p:nvPr>
        </p:nvSpPr>
        <p:spPr>
          <a:xfrm>
            <a:off x="685800" y="2420888"/>
            <a:ext cx="7772400" cy="3903712"/>
          </a:xfrm>
        </p:spPr>
        <p:txBody>
          <a:bodyPr/>
          <a:lstStyle/>
          <a:p>
            <a:r>
              <a:rPr lang="en-US" dirty="0" smtClean="0"/>
              <a:t>Not high tech</a:t>
            </a:r>
          </a:p>
          <a:p>
            <a:r>
              <a:rPr lang="en-US" dirty="0" smtClean="0"/>
              <a:t>Not high fashion</a:t>
            </a:r>
          </a:p>
          <a:p>
            <a:r>
              <a:rPr lang="en-US" dirty="0" smtClean="0"/>
              <a:t>Seemingly copied all over the world</a:t>
            </a:r>
          </a:p>
          <a:p>
            <a:r>
              <a:rPr lang="en-US" dirty="0" smtClean="0"/>
              <a:t>Yet maintains a significant price premium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24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usa.havaianas.com/upload/campaign/0000/new/0ewpp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20130"/>
            <a:ext cx="6660740" cy="43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havaina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818220"/>
            <a:ext cx="53816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82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Content Placeholder 12"/>
          <p:cNvSpPr>
            <a:spLocks noGrp="1"/>
          </p:cNvSpPr>
          <p:nvPr>
            <p:ph sz="half" idx="4294967295"/>
          </p:nvPr>
        </p:nvSpPr>
        <p:spPr>
          <a:xfrm>
            <a:off x="3657600" y="1828800"/>
            <a:ext cx="5105400" cy="4732548"/>
          </a:xfrm>
        </p:spPr>
        <p:txBody>
          <a:bodyPr lIns="92075" tIns="46038" rIns="92075" bIns="46038">
            <a:normAutofit fontScale="92500" lnSpcReduction="10000"/>
          </a:bodyPr>
          <a:lstStyle/>
          <a:p>
            <a:r>
              <a:rPr lang="en-US" sz="2400" dirty="0" smtClean="0"/>
              <a:t>Slow-down in the 1990’s prompted a rethinking of line </a:t>
            </a:r>
          </a:p>
          <a:p>
            <a:pPr lvl="1"/>
            <a:r>
              <a:rPr lang="en-US" sz="2000" dirty="0" smtClean="0"/>
              <a:t>Revamped product with new styles, colors</a:t>
            </a:r>
          </a:p>
          <a:p>
            <a:r>
              <a:rPr lang="en-US" sz="2400" dirty="0" smtClean="0"/>
              <a:t>Began to export to Hawaii and Australia (i.e. beach cultures)</a:t>
            </a:r>
          </a:p>
          <a:p>
            <a:r>
              <a:rPr lang="en-US" sz="2400" dirty="0" smtClean="0"/>
              <a:t>2002 began careful, structured expansion to US, Asia and Europe</a:t>
            </a:r>
          </a:p>
          <a:p>
            <a:r>
              <a:rPr lang="en-US" sz="2400" dirty="0"/>
              <a:t>Brand attributes: irreverent, colorful, fun</a:t>
            </a:r>
          </a:p>
          <a:p>
            <a:r>
              <a:rPr lang="en-US" sz="2400" dirty="0" smtClean="0"/>
              <a:t>Strong buzz marketing -- adopted by tourists and celebrities</a:t>
            </a:r>
          </a:p>
          <a:p>
            <a:r>
              <a:rPr lang="en-US" sz="2400" dirty="0" smtClean="0"/>
              <a:t>Strong anti-counterfeiting measures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169987" name="Picture 9" descr="havaina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075" y="872716"/>
            <a:ext cx="414813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t2.gstatic.com/images?q=tbn:ANd9GcTXy95ux6_RdWPeqFE8camm0wJJRdn2TSn-wg-abr-NPeGsf7xp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2971217" cy="29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 cstate="print"/>
          <a:srcRect l="13483" t="4893" r="5717" b="19965"/>
          <a:stretch>
            <a:fillRect/>
          </a:stretch>
        </p:blipFill>
        <p:spPr bwMode="auto">
          <a:xfrm>
            <a:off x="5029200" y="1905000"/>
            <a:ext cx="359251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 cstate="print"/>
          <a:srcRect r="12427" b="11020"/>
          <a:stretch>
            <a:fillRect/>
          </a:stretch>
        </p:blipFill>
        <p:spPr bwMode="auto">
          <a:xfrm>
            <a:off x="762000" y="1981200"/>
            <a:ext cx="3783013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ular Callout 6"/>
          <p:cNvSpPr/>
          <p:nvPr/>
        </p:nvSpPr>
        <p:spPr>
          <a:xfrm>
            <a:off x="4038600" y="838200"/>
            <a:ext cx="2438400" cy="914400"/>
          </a:xfrm>
          <a:prstGeom prst="wedgeRectCallout">
            <a:avLst>
              <a:gd name="adj1" fmla="val 45059"/>
              <a:gd name="adj2" fmla="val 237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Anti-counterfeiting hologram</a:t>
            </a:r>
          </a:p>
        </p:txBody>
      </p:sp>
      <p:sp>
        <p:nvSpPr>
          <p:cNvPr id="172037" name="Slide Number Placeholder 21"/>
          <p:cNvSpPr txBox="1">
            <a:spLocks/>
          </p:cNvSpPr>
          <p:nvPr/>
        </p:nvSpPr>
        <p:spPr bwMode="auto">
          <a:xfrm>
            <a:off x="3505200" y="65690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31A99A82-8AD3-4694-AF07-E2500E339354}" type="slidenum">
              <a:rPr lang="en-US" sz="1400">
                <a:latin typeface="Arial" pitchFamily="34" charset="0"/>
              </a:rPr>
              <a:pPr/>
              <a:t>47</a:t>
            </a:fld>
            <a:endParaRPr lang="en-US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usa.havaianas.com/upload/campaign/0000/new/ftv1r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61897"/>
            <a:ext cx="6957392" cy="455543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1002432"/>
          </a:xfrm>
        </p:spPr>
        <p:txBody>
          <a:bodyPr/>
          <a:lstStyle/>
          <a:p>
            <a:r>
              <a:rPr lang="en-US" dirty="0" smtClean="0"/>
              <a:t>Havaianas Jelly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Havaianas Slim</a:t>
            </a:r>
            <a:endParaRPr lang="en-US" dirty="0"/>
          </a:p>
        </p:txBody>
      </p:sp>
      <p:pic>
        <p:nvPicPr>
          <p:cNvPr id="82945" name="Picture 1" descr="http://usa.havaianas.com/upload/campaign/0000/new/nfg0l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46335"/>
            <a:ext cx="6993396" cy="4579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37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 t="5106" r="11871" b="6640"/>
          <a:stretch/>
        </p:blipFill>
        <p:spPr bwMode="auto">
          <a:xfrm>
            <a:off x="1009515" y="971080"/>
            <a:ext cx="6903720" cy="553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61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hlinkClick r:id="rId2"/>
          </p:cNvPr>
          <p:cNvSpPr txBox="1"/>
          <p:nvPr/>
        </p:nvSpPr>
        <p:spPr>
          <a:xfrm>
            <a:off x="693095" y="5862428"/>
            <a:ext cx="7757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hlinkClick r:id="rId2"/>
              </a:rPr>
              <a:t>http://www.bing.com/videos/search?q=havaianas+commercials&amp;FORM=VIRE11#a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0" y="913444"/>
            <a:ext cx="8641125" cy="485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5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44724"/>
            <a:ext cx="7772400" cy="134127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Prices for Rubber Thongs</a:t>
            </a:r>
            <a:br>
              <a:rPr lang="en-US" dirty="0" smtClean="0"/>
            </a:br>
            <a:r>
              <a:rPr lang="en-US" dirty="0" smtClean="0"/>
              <a:t>Manly, Australia</a:t>
            </a:r>
            <a:br>
              <a:rPr lang="en-US" dirty="0" smtClean="0"/>
            </a:br>
            <a:r>
              <a:rPr lang="en-US" sz="2800" dirty="0" smtClean="0"/>
              <a:t>(in $$ AUS)</a:t>
            </a:r>
            <a:endParaRPr lang="en-US" dirty="0"/>
          </a:p>
        </p:txBody>
      </p:sp>
      <p:sp>
        <p:nvSpPr>
          <p:cNvPr id="173059" name="Content Placeholder 2"/>
          <p:cNvSpPr>
            <a:spLocks noGrp="1"/>
          </p:cNvSpPr>
          <p:nvPr>
            <p:ph sz="half" idx="1"/>
          </p:nvPr>
        </p:nvSpPr>
        <p:spPr>
          <a:xfrm>
            <a:off x="1583668" y="2711152"/>
            <a:ext cx="3810000" cy="3886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 smtClean="0"/>
              <a:t>Sun Shark	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Rip Curl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Mambo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Roxy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Quicksilver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Billabong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Haviannas	</a:t>
            </a:r>
          </a:p>
          <a:p>
            <a:pPr>
              <a:spcBef>
                <a:spcPts val="1200"/>
              </a:spcBef>
            </a:pPr>
            <a:endParaRPr lang="en-US" sz="2400" dirty="0" smtClean="0"/>
          </a:p>
        </p:txBody>
      </p:sp>
      <p:sp>
        <p:nvSpPr>
          <p:cNvPr id="173060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711152"/>
            <a:ext cx="3810000" cy="3886200"/>
          </a:xfrm>
        </p:spPr>
        <p:txBody>
          <a:bodyPr/>
          <a:lstStyle/>
          <a:p>
            <a:pPr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/>
              <a:t>$4.99</a:t>
            </a:r>
          </a:p>
          <a:p>
            <a:pPr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/>
              <a:t>$19.99</a:t>
            </a:r>
          </a:p>
          <a:p>
            <a:pPr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/>
              <a:t>$19.95</a:t>
            </a:r>
          </a:p>
          <a:p>
            <a:pPr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/>
              <a:t>$15.95 - $29.99</a:t>
            </a:r>
          </a:p>
          <a:p>
            <a:pPr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/>
              <a:t>$17.95-$19.95</a:t>
            </a:r>
          </a:p>
          <a:p>
            <a:pPr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/>
              <a:t>$19.95 - $$29.95</a:t>
            </a:r>
          </a:p>
          <a:p>
            <a:pPr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/>
              <a:t>$19.95 - $39.95</a:t>
            </a:r>
          </a:p>
        </p:txBody>
      </p:sp>
    </p:spTree>
    <p:extLst>
      <p:ext uri="{BB962C8B-B14F-4D97-AF65-F5344CB8AC3E}">
        <p14:creationId xmlns:p14="http://schemas.microsoft.com/office/powerpoint/2010/main" val="29609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1002432"/>
          </a:xfrm>
        </p:spPr>
        <p:txBody>
          <a:bodyPr/>
          <a:lstStyle/>
          <a:p>
            <a:r>
              <a:rPr lang="en-US" dirty="0" smtClean="0"/>
              <a:t>More Recently 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896037" y="2185988"/>
            <a:ext cx="3924435" cy="4519612"/>
          </a:xfrm>
          <a:noFill/>
        </p:spPr>
        <p:txBody>
          <a:bodyPr/>
          <a:lstStyle/>
          <a:p>
            <a:r>
              <a:rPr lang="en-US" sz="2400" dirty="0" smtClean="0"/>
              <a:t>Special edition Havaianas-Missoni</a:t>
            </a:r>
          </a:p>
          <a:p>
            <a:r>
              <a:rPr lang="en-US" sz="2400" dirty="0" smtClean="0"/>
              <a:t>$70 at Bloomingdale’s and Nordstrom’s</a:t>
            </a:r>
            <a:endParaRPr lang="en-US" sz="2400" dirty="0"/>
          </a:p>
        </p:txBody>
      </p:sp>
      <p:pic>
        <p:nvPicPr>
          <p:cNvPr id="10242" name="Picture 2" descr="http://www.glamour.com/fashion/blogs/slaves-to-fashion/2011/04/29/0429missoni-for-havaianas-flip-flops_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65149"/>
            <a:ext cx="3440728" cy="40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ontent Placeholder 12"/>
          <p:cNvSpPr>
            <a:spLocks noGrp="1"/>
          </p:cNvSpPr>
          <p:nvPr>
            <p:ph sz="half" idx="4294967295"/>
          </p:nvPr>
        </p:nvSpPr>
        <p:spPr>
          <a:xfrm>
            <a:off x="3383868" y="2047874"/>
            <a:ext cx="5472608" cy="4448175"/>
          </a:xfrm>
          <a:noFill/>
        </p:spPr>
        <p:txBody>
          <a:bodyPr lIns="92075" tIns="46038" rIns="92075" bIns="46038"/>
          <a:lstStyle/>
          <a:p>
            <a:pPr>
              <a:spcBef>
                <a:spcPts val="600"/>
              </a:spcBef>
            </a:pPr>
            <a:r>
              <a:rPr lang="en-US" sz="2200" dirty="0" smtClean="0"/>
              <a:t>Havaianas now sold in 85 countries; revenue $550+ million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850 pairs per 1,000 Brazilians sold </a:t>
            </a:r>
            <a:r>
              <a:rPr lang="en-US" sz="2200" i="1" dirty="0" smtClean="0"/>
              <a:t>annually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8% average sales growth last 15 years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Spends 13-14% of revenue on marketing support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Brand Finance places value of brand at $220 million US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Goal:  35% international sales by 2015</a:t>
            </a:r>
          </a:p>
          <a:p>
            <a:pPr>
              <a:lnSpc>
                <a:spcPct val="80000"/>
              </a:lnSpc>
            </a:pPr>
            <a:endParaRPr lang="en-US" sz="1700" dirty="0" smtClean="0"/>
          </a:p>
        </p:txBody>
      </p:sp>
      <p:pic>
        <p:nvPicPr>
          <p:cNvPr id="171011" name="Picture 9" descr="havaina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075" y="865212"/>
            <a:ext cx="4148138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avaianas flip-flops: Plant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-1847850"/>
            <a:ext cx="5619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avaianas flip-flops: Plant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-1695450"/>
            <a:ext cx="5619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t2.gstatic.com/images?q=tbn:ANd9GcR3wa8AdNO7yk4OBWNOOp2HQ5MzNGMD6ypiLQFIyiaSceH1sjQK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12876"/>
            <a:ext cx="2197075" cy="331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15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target-icon-hi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235392" y="779055"/>
            <a:ext cx="1871338" cy="1871338"/>
          </a:xfrm>
          <a:prstGeom prst="rect">
            <a:avLst/>
          </a:prstGeom>
        </p:spPr>
      </p:pic>
      <p:sp>
        <p:nvSpPr>
          <p:cNvPr id="26" name="Ellipse 98"/>
          <p:cNvSpPr/>
          <p:nvPr/>
        </p:nvSpPr>
        <p:spPr bwMode="auto">
          <a:xfrm>
            <a:off x="5524279" y="2335324"/>
            <a:ext cx="1436128" cy="267640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rgbClr val="E6E6E6">
                  <a:lumMod val="10000"/>
                  <a:alpha val="76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>
              <a:solidFill>
                <a:srgbClr val="FFFFFF"/>
              </a:solidFill>
              <a:latin typeface="Calibri" pitchFamily="-111" charset="0"/>
              <a:ea typeface="ＭＳ Ｐゴシック" pitchFamily="-111" charset="-128"/>
            </a:endParaRPr>
          </a:p>
        </p:txBody>
      </p:sp>
      <p:pic>
        <p:nvPicPr>
          <p:cNvPr id="31" name="Picture 30" descr="gold arrow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447593" y="2382928"/>
            <a:ext cx="5083647" cy="4229182"/>
          </a:xfrm>
          <a:prstGeom prst="rect">
            <a:avLst/>
          </a:prstGeom>
        </p:spPr>
      </p:pic>
      <p:pic>
        <p:nvPicPr>
          <p:cNvPr id="4" name="Picture 3" descr="G:\ICOns\with shadow\blu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25" y="2894310"/>
            <a:ext cx="1840447" cy="1571625"/>
          </a:xfrm>
          <a:prstGeom prst="rect">
            <a:avLst/>
          </a:prstGeom>
          <a:noFill/>
        </p:spPr>
      </p:pic>
      <p:pic>
        <p:nvPicPr>
          <p:cNvPr id="5" name="Picture 4" descr="G:\ICOns\with shadow\Copy of pink.png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69246" y="3714235"/>
            <a:ext cx="1571625" cy="1571625"/>
          </a:xfrm>
          <a:prstGeom prst="rect">
            <a:avLst/>
          </a:prstGeom>
          <a:noFill/>
        </p:spPr>
      </p:pic>
      <p:pic>
        <p:nvPicPr>
          <p:cNvPr id="6" name="Picture 5" descr="G:\ICOns\with shadow\green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07246" y="4552435"/>
            <a:ext cx="1571625" cy="1571625"/>
          </a:xfrm>
          <a:prstGeom prst="rect">
            <a:avLst/>
          </a:prstGeom>
          <a:noFill/>
        </p:spPr>
      </p:pic>
      <p:pic>
        <p:nvPicPr>
          <p:cNvPr id="7" name="Picture 6" descr="G:\ICOns\with shadow\orang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87215" y="2176587"/>
            <a:ext cx="1840447" cy="1571625"/>
          </a:xfrm>
          <a:prstGeom prst="rect">
            <a:avLst/>
          </a:prstGeom>
          <a:noFill/>
        </p:spPr>
      </p:pic>
      <p:pic>
        <p:nvPicPr>
          <p:cNvPr id="8" name="Picture 3" descr="G:\ICOns\with shadow\blue.png"/>
          <p:cNvPicPr>
            <a:picLocks noChangeAspect="1" noChangeArrowheads="1"/>
          </p:cNvPicPr>
          <p:nvPr/>
        </p:nvPicPr>
        <p:blipFill>
          <a:blip r:embed="rId5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1845246" y="5390635"/>
            <a:ext cx="1571625" cy="1571625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4022251" y="6032517"/>
            <a:ext cx="320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Relevance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16248" y="5203176"/>
            <a:ext cx="26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Receptivity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89432" y="4352572"/>
            <a:ext cx="2639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Recognition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39518" y="3665527"/>
            <a:ext cx="210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Response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45640" y="2856924"/>
            <a:ext cx="249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Relationship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6" name="Picture 9" descr="havainas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8010" y="1839376"/>
            <a:ext cx="3611965" cy="66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5391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4358040"/>
          </a:xfrm>
        </p:spPr>
        <p:txBody>
          <a:bodyPr/>
          <a:lstStyle/>
          <a:p>
            <a:r>
              <a:rPr lang="en-US" dirty="0" smtClean="0"/>
              <a:t>Creative Ideas …..  Well Executed and Carefully Delivered … Can Take Even Small Brands To The Global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2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542213" cy="3973990"/>
          </a:xfrm>
        </p:spPr>
        <p:txBody>
          <a:bodyPr/>
          <a:lstStyle/>
          <a:p>
            <a:r>
              <a:rPr lang="en-US" dirty="0" smtClean="0"/>
              <a:t>Thank You For Your Time, Attention and Participation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5"/>
          <p:cNvSpPr txBox="1">
            <a:spLocks noGrp="1" noChangeArrowheads="1"/>
          </p:cNvSpPr>
          <p:nvPr/>
        </p:nvSpPr>
        <p:spPr bwMode="auto">
          <a:xfrm>
            <a:off x="7170738" y="6400800"/>
            <a:ext cx="1897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en-US" sz="1400">
              <a:latin typeface="Times New Roman" pitchFamily="18" charset="0"/>
            </a:endParaRPr>
          </a:p>
        </p:txBody>
      </p:sp>
      <p:pic>
        <p:nvPicPr>
          <p:cNvPr id="2273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438400"/>
            <a:ext cx="2263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Rectangle 3"/>
          <p:cNvSpPr>
            <a:spLocks noChangeArrowheads="1"/>
          </p:cNvSpPr>
          <p:nvPr/>
        </p:nvSpPr>
        <p:spPr bwMode="auto">
          <a:xfrm>
            <a:off x="3151015" y="2971800"/>
            <a:ext cx="5535785" cy="169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/>
            <a:r>
              <a:rPr lang="en-US" sz="3000" dirty="0" smtClean="0">
                <a:solidFill>
                  <a:schemeClr val="tx2"/>
                </a:solidFill>
              </a:rPr>
              <a:t>Heidi Schultz</a:t>
            </a:r>
          </a:p>
          <a:p>
            <a:pPr algn="r" eaLnBrk="0" hangingPunct="0"/>
            <a:r>
              <a:rPr lang="en-US" sz="2800" b="1" dirty="0" smtClean="0">
                <a:solidFill>
                  <a:schemeClr val="tx2"/>
                </a:solidFill>
              </a:rPr>
              <a:t>h-schultz@northwestern.edu</a:t>
            </a:r>
            <a:endParaRPr lang="en-US" sz="2000" b="1" dirty="0">
              <a:solidFill>
                <a:schemeClr val="tx2"/>
              </a:solidFill>
            </a:endParaRPr>
          </a:p>
          <a:p>
            <a:pPr algn="r" eaLnBrk="0" hangingPunct="0"/>
            <a:endParaRPr lang="en-US" sz="2200" b="1" dirty="0">
              <a:solidFill>
                <a:srgbClr val="7030A0"/>
              </a:solidFill>
            </a:endParaRPr>
          </a:p>
          <a:p>
            <a:pPr algn="r" eaLnBrk="0" hangingPunct="0"/>
            <a:endParaRPr lang="en-US" sz="2200" b="1" u="sng" dirty="0">
              <a:solidFill>
                <a:srgbClr val="7030A0"/>
              </a:solidFill>
            </a:endParaRPr>
          </a:p>
        </p:txBody>
      </p:sp>
      <p:sp>
        <p:nvSpPr>
          <p:cNvPr id="227333" name="Text Box 7"/>
          <p:cNvSpPr txBox="1">
            <a:spLocks noChangeArrowheads="1"/>
          </p:cNvSpPr>
          <p:nvPr/>
        </p:nvSpPr>
        <p:spPr bwMode="auto">
          <a:xfrm>
            <a:off x="4876800" y="2357438"/>
            <a:ext cx="3638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/>
              <a:t>Contact Me If I Can Help:</a:t>
            </a:r>
          </a:p>
        </p:txBody>
      </p:sp>
    </p:spTree>
    <p:extLst>
      <p:ext uri="{BB962C8B-B14F-4D97-AF65-F5344CB8AC3E}">
        <p14:creationId xmlns:p14="http://schemas.microsoft.com/office/powerpoint/2010/main" val="350588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Me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Professional experience</a:t>
            </a:r>
          </a:p>
          <a:p>
            <a:pPr lvl="1"/>
            <a:r>
              <a:rPr lang="en-US" dirty="0" smtClean="0"/>
              <a:t>First job:  COPYWRITER!</a:t>
            </a:r>
          </a:p>
        </p:txBody>
      </p:sp>
      <p:pic>
        <p:nvPicPr>
          <p:cNvPr id="1026" name="Picture 2" descr="http://www.cobwebconcepts.com/copywri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30" y="3352800"/>
            <a:ext cx="4147740" cy="33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37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Me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Professional experience</a:t>
            </a:r>
          </a:p>
          <a:p>
            <a:pPr lvl="1"/>
            <a:r>
              <a:rPr lang="en-US" dirty="0" smtClean="0"/>
              <a:t>First job:  COPYWRITER!</a:t>
            </a:r>
          </a:p>
          <a:p>
            <a:r>
              <a:rPr lang="en-US" dirty="0" smtClean="0"/>
              <a:t>Magazine management</a:t>
            </a:r>
          </a:p>
          <a:p>
            <a:pPr lvl="1"/>
            <a:r>
              <a:rPr lang="en-US" dirty="0" smtClean="0"/>
              <a:t>Promotion, research</a:t>
            </a:r>
          </a:p>
          <a:p>
            <a:pPr lvl="1"/>
            <a:r>
              <a:rPr lang="en-US" dirty="0" smtClean="0"/>
              <a:t>Circulation management</a:t>
            </a:r>
          </a:p>
          <a:p>
            <a:r>
              <a:rPr lang="en-US" dirty="0" smtClean="0"/>
              <a:t>Publisher</a:t>
            </a:r>
          </a:p>
          <a:p>
            <a:pPr lvl="1"/>
            <a:r>
              <a:rPr lang="en-US" dirty="0" smtClean="0"/>
              <a:t>CHICAGO magazine</a:t>
            </a:r>
          </a:p>
        </p:txBody>
      </p:sp>
    </p:spTree>
    <p:extLst>
      <p:ext uri="{BB962C8B-B14F-4D97-AF65-F5344CB8AC3E}">
        <p14:creationId xmlns:p14="http://schemas.microsoft.com/office/powerpoint/2010/main" val="219202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Me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Professional experience</a:t>
            </a:r>
          </a:p>
          <a:p>
            <a:r>
              <a:rPr lang="en-US" dirty="0" smtClean="0"/>
              <a:t>Consulting</a:t>
            </a:r>
            <a:endParaRPr lang="en-US" dirty="0"/>
          </a:p>
          <a:p>
            <a:r>
              <a:rPr lang="en-US" dirty="0" smtClean="0"/>
              <a:t>Teaching, seminars</a:t>
            </a:r>
          </a:p>
          <a:p>
            <a:pPr lvl="1"/>
            <a:r>
              <a:rPr lang="en-US" dirty="0" smtClean="0"/>
              <a:t>Northwestern University</a:t>
            </a:r>
          </a:p>
          <a:p>
            <a:pPr lvl="1"/>
            <a:r>
              <a:rPr lang="en-US" dirty="0" smtClean="0"/>
              <a:t>Dept. of Integrated Marketing Communication</a:t>
            </a:r>
          </a:p>
          <a:p>
            <a:r>
              <a:rPr lang="en-US" dirty="0" smtClean="0"/>
              <a:t>Guest lecturer/seminar leader</a:t>
            </a:r>
          </a:p>
          <a:p>
            <a:pPr lvl="1"/>
            <a:r>
              <a:rPr lang="en-US" dirty="0" smtClean="0"/>
              <a:t>China, Australia, England, Finland, Brazil, Mexico, Russia, Austria</a:t>
            </a:r>
          </a:p>
          <a:p>
            <a:r>
              <a:rPr lang="en-US" dirty="0" smtClean="0"/>
              <a:t>Books and articles</a:t>
            </a:r>
          </a:p>
        </p:txBody>
      </p:sp>
    </p:spTree>
    <p:extLst>
      <p:ext uri="{BB962C8B-B14F-4D97-AF65-F5344CB8AC3E}">
        <p14:creationId xmlns:p14="http://schemas.microsoft.com/office/powerpoint/2010/main" val="34354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09">
            <a:off x="4542760" y="2157354"/>
            <a:ext cx="2054109" cy="30417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cb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64391">
            <a:off x="6264153" y="2860683"/>
            <a:ext cx="2322551" cy="314921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Books on Marketing Communication</a:t>
            </a:r>
            <a:endParaRPr lang="en-US" dirty="0"/>
          </a:p>
        </p:txBody>
      </p:sp>
      <p:pic>
        <p:nvPicPr>
          <p:cNvPr id="4" name="Picture 6" descr="IMC Next Gener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21439">
            <a:off x="386652" y="2314712"/>
            <a:ext cx="2362053" cy="314209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7" descr="Brand babble 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30200">
            <a:off x="2698602" y="3703426"/>
            <a:ext cx="1847568" cy="264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7759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dill IMC template2">
  <a:themeElements>
    <a:clrScheme name="">
      <a:dk1>
        <a:srgbClr val="000000"/>
      </a:dk1>
      <a:lt1>
        <a:srgbClr val="FFFFFF"/>
      </a:lt1>
      <a:dk2>
        <a:srgbClr val="8200B0"/>
      </a:dk2>
      <a:lt2>
        <a:srgbClr val="777777"/>
      </a:lt2>
      <a:accent1>
        <a:srgbClr val="BE9A00"/>
      </a:accent1>
      <a:accent2>
        <a:srgbClr val="0000CC"/>
      </a:accent2>
      <a:accent3>
        <a:srgbClr val="FFFFFF"/>
      </a:accent3>
      <a:accent4>
        <a:srgbClr val="000000"/>
      </a:accent4>
      <a:accent5>
        <a:srgbClr val="DBCAAA"/>
      </a:accent5>
      <a:accent6>
        <a:srgbClr val="0000B9"/>
      </a:accent6>
      <a:hlink>
        <a:srgbClr val="FF3399"/>
      </a:hlink>
      <a:folHlink>
        <a:srgbClr val="FD5603"/>
      </a:folHlink>
    </a:clrScheme>
    <a:fontScheme name="Medill IMC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edill IMC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ll IMC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ll IMC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ll IMC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ll IMC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ll IMC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ll IMC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Medill IMC template2</Template>
  <TotalTime>13106</TotalTime>
  <Words>925</Words>
  <Application>Microsoft Office PowerPoint</Application>
  <PresentationFormat>On-screen Show (4:3)</PresentationFormat>
  <Paragraphs>192</Paragraphs>
  <Slides>57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Medill IMC template2</vt:lpstr>
      <vt:lpstr>Integrated Marketing Communication On The Global Stage </vt:lpstr>
      <vt:lpstr>A Little About Me</vt:lpstr>
      <vt:lpstr>What Do You Know About Chicago?</vt:lpstr>
      <vt:lpstr>Chicago Is Known For ……</vt:lpstr>
      <vt:lpstr>PowerPoint Presentation</vt:lpstr>
      <vt:lpstr>A Little About Me</vt:lpstr>
      <vt:lpstr>A Little About Me</vt:lpstr>
      <vt:lpstr>A Little About Me</vt:lpstr>
      <vt:lpstr>Books on Marketing Communication</vt:lpstr>
      <vt:lpstr>Today’s Topic:  Global Brands,  Local Messages</vt:lpstr>
      <vt:lpstr>But First, Let’s Review the Fundamental Requirements of Effective Brand Messages</vt:lpstr>
      <vt:lpstr>PowerPoint Presentation</vt:lpstr>
      <vt:lpstr>PowerPoint Presentation</vt:lpstr>
      <vt:lpstr>Needs, Features Benefits</vt:lpstr>
      <vt:lpstr>PowerPoint Presentation</vt:lpstr>
      <vt:lpstr>PowerPoint Presentation</vt:lpstr>
      <vt:lpstr>PowerPoint Presentation</vt:lpstr>
      <vt:lpstr>Creating A Recognizable and Differentiated Brand Identity</vt:lpstr>
      <vt:lpstr>PowerPoint Presentation</vt:lpstr>
      <vt:lpstr>PowerPoint Presentation</vt:lpstr>
      <vt:lpstr>How Are These Principles Applied In Global Communication?</vt:lpstr>
      <vt:lpstr>Balancing Tension</vt:lpstr>
      <vt:lpstr>Balancing Tension</vt:lpstr>
      <vt:lpstr>Some Brands Must Maintain Consistency Around the World</vt:lpstr>
      <vt:lpstr>PowerPoint Presentation</vt:lpstr>
      <vt:lpstr>PowerPoint Presentation</vt:lpstr>
      <vt:lpstr>PowerPoint Presentation</vt:lpstr>
      <vt:lpstr>Other Brands Must Adapt To Local Needs, Tastes, and Traditions</vt:lpstr>
      <vt:lpstr>Example:  Oil of Olay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 Oreo Cookies</vt:lpstr>
      <vt:lpstr>Adapting Oreos In China</vt:lpstr>
      <vt:lpstr>Adapting Oreos In China</vt:lpstr>
      <vt:lpstr>The Campaign (continued)</vt:lpstr>
      <vt:lpstr>Results</vt:lpstr>
      <vt:lpstr>Lesson Learned in China Aided Brand Expansion Around the World</vt:lpstr>
      <vt:lpstr>Here Is How They Applied The Insight in Turkey ….</vt:lpstr>
      <vt:lpstr>PowerPoint Presentation</vt:lpstr>
      <vt:lpstr>There Are Special Challenges Faced By Emerging Market Brands</vt:lpstr>
      <vt:lpstr>An Example From Brazil …</vt:lpstr>
      <vt:lpstr>PowerPoint Presentation</vt:lpstr>
      <vt:lpstr>PowerPoint Presentation</vt:lpstr>
      <vt:lpstr>PowerPoint Presentation</vt:lpstr>
      <vt:lpstr>Havaianas Jelly Ad</vt:lpstr>
      <vt:lpstr>Havaianas Slim</vt:lpstr>
      <vt:lpstr>PowerPoint Presentation</vt:lpstr>
      <vt:lpstr>Prices for Rubber Thongs Manly, Australia (in $$ AUS)</vt:lpstr>
      <vt:lpstr>More Recently …</vt:lpstr>
      <vt:lpstr>PowerPoint Presentation</vt:lpstr>
      <vt:lpstr>PowerPoint Presentation</vt:lpstr>
      <vt:lpstr>Creative Ideas …..  Well Executed and Carefully Delivered … Can Take Even Small Brands To The Global Stage</vt:lpstr>
      <vt:lpstr>Thank You For Your Time, Attention and Participation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Need a title</dc:title>
  <dc:creator>Agora</dc:creator>
  <cp:lastModifiedBy>Sema Misci Kip</cp:lastModifiedBy>
  <cp:revision>392</cp:revision>
  <cp:lastPrinted>2014-03-21T15:23:48Z</cp:lastPrinted>
  <dcterms:created xsi:type="dcterms:W3CDTF">2013-01-18T22:52:03Z</dcterms:created>
  <dcterms:modified xsi:type="dcterms:W3CDTF">2015-05-04T12:02:12Z</dcterms:modified>
</cp:coreProperties>
</file>