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3" r:id="rId33"/>
    <p:sldId id="288" r:id="rId34"/>
    <p:sldId id="289" r:id="rId35"/>
    <p:sldId id="290" r:id="rId36"/>
    <p:sldId id="291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107" autoAdjust="0"/>
  </p:normalViewPr>
  <p:slideViewPr>
    <p:cSldViewPr>
      <p:cViewPr varScale="1">
        <p:scale>
          <a:sx n="58" d="100"/>
          <a:sy n="5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1530A-DC1C-46DB-B961-E4BA5EF6D2CE}" type="datetimeFigureOut">
              <a:rPr lang="tr-TR" smtClean="0"/>
              <a:pPr/>
              <a:t>26.02.2015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13DF-B060-4C5B-90CA-4E8ABD4F3A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0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34B8C-6720-45A2-B8EB-06BB54F23C2B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Source: http://www.mediacatonline.com/ilk-6-ayin-en-buyuk-reklam-ajanslari/ (</a:t>
            </a:r>
            <a:r>
              <a:rPr lang="tr-TR" baseline="0" dirty="0" err="1" smtClean="0"/>
              <a:t>Mediacat</a:t>
            </a:r>
            <a:r>
              <a:rPr lang="tr-TR" baseline="0" dirty="0" smtClean="0"/>
              <a:t>, 2014)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D009-8DE4-4C88-ABEF-3E0D6C85054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2451D7-676E-486F-9850-33C7D8DEE490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r-TR" smtClean="0">
                <a:latin typeface="Arial" pitchFamily="34" charset="0"/>
              </a:rPr>
              <a:t>Video, web site of an agency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F06720-DD59-4F77-B00C-6F944C3530CA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smtClean="0">
                <a:latin typeface="Arial" pitchFamily="34" charset="0"/>
              </a:rPr>
              <a:t>Video, web site of an agency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C9F50-E323-41D9-95AD-09FB1F4B5D3F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r-TR" smtClean="0">
                <a:latin typeface="Arial" pitchFamily="34" charset="0"/>
              </a:rPr>
              <a:t>Video, web site of an agency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1644B-0113-4D9B-8D88-576FD2B547A1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F48D1-7030-411F-B590-5BDB7D4D0418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519FED-003C-4AD6-A1A3-E43B8F1036FA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Advance Digital and Cross-Platform Measurement</a:t>
            </a:r>
            <a:r>
              <a:rPr lang="tr-T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, </a:t>
            </a:r>
            <a:r>
              <a:rPr lang="tr-TR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Ensure Integration Across Expanding Media Platforms, Optimize the Agency-Client Relationship , Develop 21st-Century Marketing Skills</a:t>
            </a:r>
            <a:r>
              <a:rPr lang="tr-T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, </a:t>
            </a:r>
            <a:r>
              <a:rPr lang="tr-TR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Focus on Sustainability,</a:t>
            </a:r>
            <a:r>
              <a:rPr lang="tr-TR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Right-Time Multichannel Marketing, Customer Intelligence...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D009-8DE4-4C88-ABEF-3E0D6C85054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smtClean="0">
                <a:latin typeface="Arial" pitchFamily="34" charset="0"/>
              </a:rPr>
              <a:t>Full service agencies: Advice about how to develop target markets, suggestions on how to project a strong company image and theme, assistance in selecting company logos and slogans...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2B3E2-7D10-4BCF-B774-B9D8296E9568}" type="slidenum">
              <a:rPr lang="en-US" smtClean="0">
                <a:latin typeface="Arial" pitchFamily="34" charset="0"/>
              </a:rPr>
              <a:pPr>
                <a:defRPr/>
              </a:pPr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3D7A"/>
                </a:solidFill>
                <a:latin typeface="Times New Roman" pitchFamily="18" charset="0"/>
              </a:rPr>
              <a:t>Chapter 1:  Introduction to Advertising</a:t>
            </a:r>
            <a:endParaRPr lang="en-US">
              <a:solidFill>
                <a:srgbClr val="2A3D7A"/>
              </a:solidFill>
              <a:latin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1A1AF-04AB-435E-9E34-375C34D5C838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3D7A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88B4E-418E-4454-9A77-E8A1D40EC404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76881-E3AF-48D6-815F-FFB0C16D899C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788E-D84F-4AB9-9EDA-6B5BD4EC0D5A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DC45-8E7E-467C-98E7-C48D03C348BA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018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2354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51CF-4F4E-41B0-BBBA-EF5A61D53D51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EDD7-811E-4050-92E6-EC851F5A22E9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5591-0450-42C6-B196-2D784818A2B7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838200"/>
            <a:ext cx="77724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8EC6F-048E-4757-B213-70E4541F893B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F3830-0DCA-40E5-A02D-7BD76F4D5004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CE0E5-9F85-41FE-822B-B37E835C3EC6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3D519-9CD3-4909-B447-8646EFD70FF4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BB3BC-998B-4ECF-B59D-6D374A5B48B6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AAA7C-D863-49A4-A328-2758F709D351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416C8-1868-4201-8B02-D4D912D2344E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315BF-4067-408A-A9DB-7F14B8D56A90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54A5425-A7B1-4505-884D-CB05EB43949F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05E4D-9C23-463C-8A45-8B8EF0239230}" type="slidenum">
              <a:rPr lang="en-US" sz="2400" smtClean="0">
                <a:solidFill>
                  <a:srgbClr val="2A3D7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http://www.unilever.com/default.as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tr/imgres?imgurl=http://www.whistlercenter.purdue.edu/Logos/nestle_logo1.gif&amp;imgrefurl=http://www.whistlercenter.purdue.edu/members_only.htm&amp;h=218&amp;w=218&amp;sz=9&amp;tbnid=6O0cQngZkBQfoM:&amp;tbnh=107&amp;tbnw=107&amp;prev=/images?q=nestle+logo&amp;start=1&amp;sa=X&amp;oi=images&amp;ct=image&amp;cd=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Vsvw3qOPSAE" TargetMode="Externa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fieturkiye.org/2009/index.htm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n.wikipedia.org/wiki/Brand" TargetMode="Externa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362200"/>
            <a:ext cx="7680325" cy="3006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Outline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world of advertising</a:t>
            </a:r>
            <a:r>
              <a:rPr lang="tr-TR" sz="2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Definition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Components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Roles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smtClean="0"/>
              <a:t>Functions of advertising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P</a:t>
            </a:r>
            <a:r>
              <a:rPr lang="en-US" sz="2400" smtClean="0"/>
              <a:t>layers of advertising</a:t>
            </a:r>
            <a:endParaRPr lang="tr-TR" sz="2400" smtClean="0"/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Types of advertising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Background of today’s </a:t>
            </a:r>
            <a:r>
              <a:rPr lang="en-US" sz="2400" smtClean="0"/>
              <a:t>advertising</a:t>
            </a:r>
            <a:endParaRPr lang="tr-TR" sz="2400" smtClean="0"/>
          </a:p>
          <a:p>
            <a:pPr eaLnBrk="1" hangingPunct="1">
              <a:lnSpc>
                <a:spcPct val="80000"/>
              </a:lnSpc>
            </a:pPr>
            <a:r>
              <a:rPr lang="tr-TR" sz="2400" smtClean="0"/>
              <a:t>Current advertising issues</a:t>
            </a:r>
            <a:endParaRPr lang="en-US" sz="240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Chapter 1</a:t>
            </a:r>
            <a:br>
              <a:rPr lang="en-US" sz="3200" b="1" dirty="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</a:br>
            <a:r>
              <a:rPr lang="tr-TR" sz="3200" dirty="0" err="1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Welcome</a:t>
            </a:r>
            <a:r>
              <a:rPr lang="tr-TR" sz="3200" dirty="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3200" dirty="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3200" dirty="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 World of</a:t>
            </a:r>
            <a:r>
              <a:rPr lang="en-US" sz="3200" dirty="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 Advertising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286000"/>
            <a:ext cx="3352800" cy="29797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r-TR" sz="2800" dirty="0"/>
              <a:t>Ülker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 err="1"/>
              <a:t>Unilever</a:t>
            </a:r>
            <a:endParaRPr lang="tr-TR" sz="2800" dirty="0"/>
          </a:p>
          <a:p>
            <a:pPr>
              <a:spcBef>
                <a:spcPts val="0"/>
              </a:spcBef>
              <a:buNone/>
            </a:pPr>
            <a:r>
              <a:rPr lang="tr-TR" sz="2800" dirty="0"/>
              <a:t>Procter &amp; </a:t>
            </a:r>
            <a:r>
              <a:rPr lang="tr-TR" sz="2800" dirty="0" err="1"/>
              <a:t>Gamble</a:t>
            </a:r>
            <a:endParaRPr lang="tr-TR" sz="2800" dirty="0"/>
          </a:p>
          <a:p>
            <a:pPr>
              <a:spcBef>
                <a:spcPts val="0"/>
              </a:spcBef>
              <a:buNone/>
            </a:pPr>
            <a:r>
              <a:rPr lang="tr-TR" sz="2800" dirty="0" err="1"/>
              <a:t>Frito-Lay</a:t>
            </a:r>
            <a:endParaRPr lang="tr-TR" sz="2800" dirty="0"/>
          </a:p>
          <a:p>
            <a:pPr>
              <a:spcBef>
                <a:spcPts val="0"/>
              </a:spcBef>
              <a:buNone/>
            </a:pPr>
            <a:r>
              <a:rPr lang="tr-TR" sz="2800" dirty="0"/>
              <a:t>Eti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 err="1"/>
              <a:t>Coca</a:t>
            </a:r>
            <a:r>
              <a:rPr lang="tr-TR" sz="2800" dirty="0"/>
              <a:t> Cola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/>
              <a:t>Koç </a:t>
            </a:r>
            <a:r>
              <a:rPr lang="tr-TR" sz="2800" dirty="0" err="1"/>
              <a:t>Group</a:t>
            </a:r>
            <a:endParaRPr lang="tr-TR" sz="2800" dirty="0"/>
          </a:p>
          <a:p>
            <a:pPr>
              <a:spcBef>
                <a:spcPts val="0"/>
              </a:spcBef>
              <a:buNone/>
            </a:pPr>
            <a:r>
              <a:rPr lang="tr-TR" sz="2800" dirty="0"/>
              <a:t>Avea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2800" dirty="0" smtClean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0C9A8-DF45-490B-93B7-1FFD371151A3}" type="slidenum">
              <a:rPr lang="en-US">
                <a:solidFill>
                  <a:srgbClr val="2A3D7A"/>
                </a:solidFill>
              </a:rPr>
              <a:pPr>
                <a:defRPr/>
              </a:pPr>
              <a:t>10</a:t>
            </a:fld>
            <a:endParaRPr lang="en-US" sz="1400">
              <a:solidFill>
                <a:srgbClr val="2A3D7A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105400" y="2322513"/>
            <a:ext cx="4572000" cy="33239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Turkcell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Benckiser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/>
              <a:t>Henkel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Colgate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/>
              <a:t>Evyap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Nestle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Pepsi</a:t>
            </a:r>
            <a:r>
              <a:rPr lang="tr-TR" sz="2800" dirty="0"/>
              <a:t>....</a:t>
            </a:r>
            <a:endParaRPr lang="en-US" sz="2800" dirty="0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508125" y="1673225"/>
            <a:ext cx="485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800" smtClean="0">
                <a:solidFill>
                  <a:srgbClr val="5B5249"/>
                </a:solidFill>
                <a:cs typeface="Arial" pitchFamily="34" charset="0"/>
              </a:rPr>
              <a:t>Some Advertisers in Turkey</a:t>
            </a:r>
            <a:endParaRPr lang="en-US" sz="2800" smtClean="0">
              <a:solidFill>
                <a:srgbClr val="5B5249"/>
              </a:solidFill>
              <a:cs typeface="Arial" pitchFamily="34" charset="0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B524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296" name="Picture 9" descr="Unile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905000"/>
            <a:ext cx="110013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" descr="rb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505200"/>
            <a:ext cx="12287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25538" y="2946400"/>
            <a:ext cx="6894512" cy="965200"/>
            <a:chOff x="0" y="4928"/>
            <a:chExt cx="4343" cy="608"/>
          </a:xfrm>
        </p:grpSpPr>
        <p:sp>
          <p:nvSpPr>
            <p:cNvPr id="12313" name="Rectangle 13"/>
            <p:cNvSpPr>
              <a:spLocks noChangeArrowheads="1"/>
            </p:cNvSpPr>
            <p:nvPr/>
          </p:nvSpPr>
          <p:spPr bwMode="auto">
            <a:xfrm>
              <a:off x="0" y="4928"/>
              <a:ext cx="4343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24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0" y="4928"/>
              <a:ext cx="4343" cy="608"/>
              <a:chOff x="0" y="5536"/>
              <a:chExt cx="4343" cy="608"/>
            </a:xfrm>
          </p:grpSpPr>
          <p:sp>
            <p:nvSpPr>
              <p:cNvPr id="12315" name="Rectangle 14"/>
              <p:cNvSpPr>
                <a:spLocks noChangeArrowheads="1"/>
              </p:cNvSpPr>
              <p:nvPr/>
            </p:nvSpPr>
            <p:spPr bwMode="auto">
              <a:xfrm>
                <a:off x="0" y="5536"/>
                <a:ext cx="434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5B5249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316" name="Rectangle 15"/>
              <p:cNvSpPr>
                <a:spLocks noChangeArrowheads="1"/>
              </p:cNvSpPr>
              <p:nvPr/>
            </p:nvSpPr>
            <p:spPr bwMode="auto">
              <a:xfrm>
                <a:off x="0" y="5536"/>
                <a:ext cx="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900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 </a:t>
                </a:r>
                <a:r>
                  <a:rPr lang="en-US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                                           </a:t>
                </a:r>
              </a:p>
            </p:txBody>
          </p:sp>
        </p:grpSp>
      </p:grpSp>
      <p:pic>
        <p:nvPicPr>
          <p:cNvPr id="12299" name="Picture 1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0300" y="3267075"/>
            <a:ext cx="28289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125538" y="2946400"/>
            <a:ext cx="6894512" cy="965200"/>
            <a:chOff x="0" y="4928"/>
            <a:chExt cx="4343" cy="608"/>
          </a:xfrm>
        </p:grpSpPr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0" y="4928"/>
              <a:ext cx="4343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24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0" y="4928"/>
              <a:ext cx="4343" cy="608"/>
              <a:chOff x="0" y="5536"/>
              <a:chExt cx="4343" cy="608"/>
            </a:xfrm>
          </p:grpSpPr>
          <p:sp>
            <p:nvSpPr>
              <p:cNvPr id="12311" name="Rectangle 20"/>
              <p:cNvSpPr>
                <a:spLocks noChangeArrowheads="1"/>
              </p:cNvSpPr>
              <p:nvPr/>
            </p:nvSpPr>
            <p:spPr bwMode="auto">
              <a:xfrm>
                <a:off x="0" y="5536"/>
                <a:ext cx="434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5B5249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312" name="Rectangle 21"/>
              <p:cNvSpPr>
                <a:spLocks noChangeArrowheads="1"/>
              </p:cNvSpPr>
              <p:nvPr/>
            </p:nvSpPr>
            <p:spPr bwMode="auto">
              <a:xfrm>
                <a:off x="0" y="5536"/>
                <a:ext cx="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900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 </a:t>
                </a:r>
                <a:r>
                  <a:rPr lang="en-US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                                           </a:t>
                </a:r>
              </a:p>
            </p:txBody>
          </p:sp>
        </p:grpSp>
      </p:grpSp>
      <p:pic>
        <p:nvPicPr>
          <p:cNvPr id="12301" name="Picture 2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0300" y="3267075"/>
            <a:ext cx="28289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25538" y="2946400"/>
            <a:ext cx="6894512" cy="965200"/>
            <a:chOff x="0" y="4928"/>
            <a:chExt cx="4343" cy="608"/>
          </a:xfrm>
        </p:grpSpPr>
        <p:sp>
          <p:nvSpPr>
            <p:cNvPr id="12305" name="Rectangle 25"/>
            <p:cNvSpPr>
              <a:spLocks noChangeArrowheads="1"/>
            </p:cNvSpPr>
            <p:nvPr/>
          </p:nvSpPr>
          <p:spPr bwMode="auto">
            <a:xfrm>
              <a:off x="0" y="4928"/>
              <a:ext cx="4343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24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0" y="4928"/>
              <a:ext cx="4343" cy="608"/>
              <a:chOff x="0" y="5536"/>
              <a:chExt cx="4343" cy="608"/>
            </a:xfrm>
          </p:grpSpPr>
          <p:sp>
            <p:nvSpPr>
              <p:cNvPr id="12307" name="Rectangle 26"/>
              <p:cNvSpPr>
                <a:spLocks noChangeArrowheads="1"/>
              </p:cNvSpPr>
              <p:nvPr/>
            </p:nvSpPr>
            <p:spPr bwMode="auto">
              <a:xfrm>
                <a:off x="0" y="5536"/>
                <a:ext cx="434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5B5249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308" name="Rectangle 27"/>
              <p:cNvSpPr>
                <a:spLocks noChangeArrowheads="1"/>
              </p:cNvSpPr>
              <p:nvPr/>
            </p:nvSpPr>
            <p:spPr bwMode="auto">
              <a:xfrm>
                <a:off x="0" y="5536"/>
                <a:ext cx="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900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 </a:t>
                </a:r>
                <a:r>
                  <a:rPr lang="en-US" smtClean="0">
                    <a:solidFill>
                      <a:srgbClr val="5B5249"/>
                    </a:solidFill>
                    <a:latin typeface="Arial" pitchFamily="34" charset="0"/>
                    <a:cs typeface="Arial" pitchFamily="34" charset="0"/>
                  </a:rPr>
                  <a:t>                                           </a:t>
                </a:r>
              </a:p>
            </p:txBody>
          </p:sp>
        </p:grpSp>
      </p:grpSp>
      <p:pic>
        <p:nvPicPr>
          <p:cNvPr id="12303" name="Picture 2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0300" y="3267075"/>
            <a:ext cx="28289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2" descr="http://www.whistlercenter.purdue.edu/members_only.ht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4238" y="4262438"/>
            <a:ext cx="15287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7772400" cy="297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smtClean="0"/>
              <a:t>The </a:t>
            </a:r>
            <a:r>
              <a:rPr lang="en-US" sz="2800" smtClean="0"/>
              <a:t>Advertis</a:t>
            </a:r>
            <a:r>
              <a:rPr lang="tr-TR" sz="2800" smtClean="0"/>
              <a:t>ing Agency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Creates advertising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Have strategic and creative expertise, media knowledge, workforce talent, ability to negotiate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Outside agency, in-house agency</a:t>
            </a: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1F2418-A2F7-44D9-B068-B268D720F4B3}" type="slidenum">
              <a:rPr lang="en-US">
                <a:solidFill>
                  <a:srgbClr val="2A3D7A"/>
                </a:solidFill>
              </a:rPr>
              <a:pPr>
                <a:defRPr/>
              </a:pPr>
              <a:t>11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5334000" cy="29797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Alameti Farika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BBDO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Ali Taran Creative Workshop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Art </a:t>
            </a:r>
            <a:r>
              <a:rPr lang="tr-TR" sz="2800" dirty="0" err="1" smtClean="0"/>
              <a:t>Group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Pars </a:t>
            </a:r>
            <a:r>
              <a:rPr lang="tr-TR" sz="2800" dirty="0" err="1" smtClean="0"/>
              <a:t>McCann</a:t>
            </a:r>
            <a:r>
              <a:rPr lang="tr-TR" sz="2800" dirty="0" smtClean="0"/>
              <a:t> </a:t>
            </a:r>
            <a:r>
              <a:rPr lang="tr-TR" sz="2800" dirty="0" err="1" smtClean="0"/>
              <a:t>Ericksonn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Birikim FCA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err="1" smtClean="0"/>
              <a:t>Rabarba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41-29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Euro RSCG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err="1" smtClean="0"/>
              <a:t>Grey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28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54CA53-F73D-4FD2-8F97-110819418DF5}" type="slidenum">
              <a:rPr lang="en-US">
                <a:solidFill>
                  <a:srgbClr val="2A3D7A"/>
                </a:solidFill>
              </a:rPr>
              <a:pPr>
                <a:defRPr/>
              </a:pPr>
              <a:t>12</a:t>
            </a:fld>
            <a:endParaRPr lang="en-US" sz="1400">
              <a:solidFill>
                <a:srgbClr val="2A3D7A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384300" y="1600200"/>
            <a:ext cx="6376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r-TR" sz="2800" smtClean="0">
                <a:solidFill>
                  <a:srgbClr val="5B5249"/>
                </a:solidFill>
                <a:cs typeface="Arial" pitchFamily="34" charset="0"/>
              </a:rPr>
              <a:t>Some Advertising Agencies in Turkey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410200" y="2125663"/>
            <a:ext cx="5334000" cy="297973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/>
              <a:t>Güzel Sanatlar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/>
              <a:t>TBWA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smtClean="0"/>
              <a:t>M.A.R.K.A.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smtClean="0"/>
              <a:t>Klan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Lowe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 smtClean="0"/>
              <a:t>Manajans</a:t>
            </a:r>
            <a:r>
              <a:rPr lang="tr-TR" sz="2800" dirty="0" smtClean="0"/>
              <a:t> </a:t>
            </a:r>
            <a:r>
              <a:rPr lang="tr-TR" sz="2800" dirty="0" err="1" smtClean="0"/>
              <a:t>Thompson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Markom</a:t>
            </a:r>
            <a:r>
              <a:rPr lang="tr-TR" sz="2800" dirty="0"/>
              <a:t>/</a:t>
            </a:r>
            <a:r>
              <a:rPr lang="tr-TR" sz="2800" dirty="0" err="1"/>
              <a:t>Leo</a:t>
            </a:r>
            <a:r>
              <a:rPr lang="tr-TR" sz="2800" dirty="0"/>
              <a:t> </a:t>
            </a:r>
            <a:r>
              <a:rPr lang="tr-TR" sz="2800" dirty="0" err="1"/>
              <a:t>Burnett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Ogilvy</a:t>
            </a:r>
            <a:r>
              <a:rPr lang="tr-TR" sz="2800" dirty="0"/>
              <a:t> &amp; </a:t>
            </a:r>
            <a:r>
              <a:rPr lang="tr-TR" sz="2800" dirty="0" err="1"/>
              <a:t>Mather</a:t>
            </a:r>
            <a:endParaRPr lang="tr-TR" sz="28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 err="1"/>
              <a:t>Publicis</a:t>
            </a:r>
            <a:r>
              <a:rPr lang="tr-TR" sz="2800" dirty="0"/>
              <a:t> Yorum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None/>
            </a:pPr>
            <a:r>
              <a:rPr lang="tr-TR" sz="2800" dirty="0"/>
              <a:t>RPM Radar......</a:t>
            </a:r>
            <a:endParaRPr lang="en-US" sz="2800" dirty="0"/>
          </a:p>
          <a:p>
            <a:pPr marL="640080" lvl="1" indent="-2468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•"/>
            </a:pPr>
            <a:endParaRPr lang="en-US" sz="2800" dirty="0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759450" y="6689725"/>
            <a:ext cx="163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0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</a:rPr>
              <a:t>Source: </a:t>
            </a:r>
            <a:r>
              <a:rPr lang="en-US" sz="10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</a:rPr>
              <a:t>http://www.rd.org.tr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010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smtClean="0"/>
              <a:t>The Media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Channels of communication that carry the message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F34F98-5D5A-40A6-A809-F290BBD1A095}" type="slidenum">
              <a:rPr lang="en-US">
                <a:solidFill>
                  <a:srgbClr val="2A3D7A"/>
                </a:solidFill>
              </a:rPr>
              <a:pPr>
                <a:defRPr/>
              </a:pPr>
              <a:t>13</a:t>
            </a:fld>
            <a:endParaRPr lang="en-US" sz="1400">
              <a:solidFill>
                <a:srgbClr val="2A3D7A"/>
              </a:solidFill>
            </a:endParaRPr>
          </a:p>
        </p:txBody>
      </p:sp>
      <p:pic>
        <p:nvPicPr>
          <p:cNvPr id="15365" name="Picture 2" descr="http://images.habervitrini.com/haber_resim/televizyon_med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http://images.habervitrini.com/haber_resim/gazete_medy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00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http://www.cclaser.com.tr/images/medy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90800"/>
            <a:ext cx="2819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http://2.bp.blogspot.com/_l5XMyaXG8V4/SJnG9MGu45I/AAAAAAAABIs/32YlsJHQqjU/s400/The+Convers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292600"/>
            <a:ext cx="27432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7772400" cy="29797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3000" dirty="0" err="1" smtClean="0"/>
              <a:t>The</a:t>
            </a:r>
            <a:r>
              <a:rPr lang="tr-TR" sz="3000" dirty="0" smtClean="0"/>
              <a:t> Suppliers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sz="2800" dirty="0" err="1" smtClean="0"/>
              <a:t>Provide</a:t>
            </a:r>
            <a:r>
              <a:rPr lang="tr-TR" sz="2800" dirty="0" smtClean="0"/>
              <a:t> </a:t>
            </a:r>
            <a:r>
              <a:rPr lang="tr-TR" sz="2800" dirty="0" err="1" smtClean="0"/>
              <a:t>specialized</a:t>
            </a:r>
            <a:r>
              <a:rPr lang="tr-TR" sz="2800" dirty="0" smtClean="0"/>
              <a:t> service</a:t>
            </a:r>
          </a:p>
          <a:p>
            <a:pPr>
              <a:lnSpc>
                <a:spcPct val="90000"/>
              </a:lnSpc>
            </a:pPr>
            <a:r>
              <a:rPr lang="tr-TR" sz="2800" dirty="0" err="1" smtClean="0"/>
              <a:t>Artists</a:t>
            </a:r>
            <a:r>
              <a:rPr lang="tr-TR" sz="2800" dirty="0" smtClean="0"/>
              <a:t>, </a:t>
            </a:r>
            <a:r>
              <a:rPr lang="tr-TR" sz="2800" dirty="0" err="1" smtClean="0"/>
              <a:t>writers</a:t>
            </a:r>
            <a:r>
              <a:rPr lang="tr-TR" sz="2800" dirty="0" smtClean="0"/>
              <a:t>, </a:t>
            </a:r>
            <a:r>
              <a:rPr lang="tr-TR" sz="2800" dirty="0" err="1" smtClean="0"/>
              <a:t>photographers</a:t>
            </a:r>
            <a:r>
              <a:rPr lang="tr-TR" sz="2800" dirty="0" smtClean="0"/>
              <a:t>, </a:t>
            </a:r>
            <a:r>
              <a:rPr lang="tr-TR" sz="2800" dirty="0" err="1" smtClean="0"/>
              <a:t>directors</a:t>
            </a:r>
            <a:r>
              <a:rPr lang="tr-TR" sz="2800" dirty="0" smtClean="0"/>
              <a:t>, </a:t>
            </a:r>
            <a:r>
              <a:rPr lang="tr-TR" sz="2800" dirty="0" err="1" smtClean="0"/>
              <a:t>producers</a:t>
            </a:r>
            <a:r>
              <a:rPr lang="tr-TR" sz="2800" dirty="0" smtClean="0"/>
              <a:t>, </a:t>
            </a:r>
            <a:r>
              <a:rPr lang="tr-TR" sz="2800" dirty="0" err="1" smtClean="0"/>
              <a:t>consultants</a:t>
            </a:r>
            <a:r>
              <a:rPr lang="tr-TR" sz="2800" dirty="0" smtClean="0"/>
              <a:t>….</a:t>
            </a:r>
            <a:endParaRPr lang="en-US" sz="2800" dirty="0" smtClean="0"/>
          </a:p>
          <a:p>
            <a:pPr lvl="1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lvl="1">
              <a:lnSpc>
                <a:spcPct val="90000"/>
              </a:lnSpc>
              <a:buClr>
                <a:srgbClr val="A50021"/>
              </a:buClr>
            </a:pPr>
            <a:endParaRPr lang="tr-TR" sz="3200" dirty="0" smtClean="0"/>
          </a:p>
          <a:p>
            <a:pPr lvl="1" eaLnBrk="1" hangingPunct="1">
              <a:lnSpc>
                <a:spcPct val="90000"/>
              </a:lnSpc>
              <a:buClr>
                <a:srgbClr val="A50021"/>
              </a:buClr>
              <a:buFontTx/>
              <a:buNone/>
            </a:pPr>
            <a:endParaRPr lang="en-US" sz="32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096E0-A607-4E9D-B9CE-B46C7BC3295C}" type="slidenum">
              <a:rPr lang="en-US">
                <a:solidFill>
                  <a:srgbClr val="2A3D7A"/>
                </a:solidFill>
              </a:rPr>
              <a:pPr>
                <a:defRPr/>
              </a:pPr>
              <a:t>14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7772400" cy="297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Target</a:t>
            </a:r>
            <a:r>
              <a:rPr lang="tr-TR" sz="2800" dirty="0" smtClean="0"/>
              <a:t> </a:t>
            </a:r>
            <a:r>
              <a:rPr lang="tr-TR" sz="2800" dirty="0" err="1" smtClean="0"/>
              <a:t>Audience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/>
              <a:t>Retailers</a:t>
            </a:r>
            <a:r>
              <a:rPr lang="tr-TR" sz="2800" dirty="0" smtClean="0"/>
              <a:t>, </a:t>
            </a:r>
            <a:r>
              <a:rPr lang="tr-TR" sz="2800" dirty="0" err="1" smtClean="0"/>
              <a:t>consumers</a:t>
            </a:r>
            <a:r>
              <a:rPr lang="tr-TR" sz="2800" dirty="0" smtClean="0"/>
              <a:t>, </a:t>
            </a:r>
            <a:r>
              <a:rPr lang="tr-TR" sz="2800" dirty="0" err="1" smtClean="0"/>
              <a:t>employees</a:t>
            </a:r>
            <a:r>
              <a:rPr lang="tr-TR" sz="2800" dirty="0" smtClean="0"/>
              <a:t>, </a:t>
            </a:r>
            <a:r>
              <a:rPr lang="tr-TR" sz="2800" dirty="0" err="1" smtClean="0"/>
              <a:t>stockholders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/>
              <a:t>Identification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target</a:t>
            </a:r>
            <a:r>
              <a:rPr lang="tr-TR" sz="2800" dirty="0" smtClean="0"/>
              <a:t> </a:t>
            </a:r>
            <a:r>
              <a:rPr lang="tr-TR" sz="2800" dirty="0" err="1" smtClean="0"/>
              <a:t>audience</a:t>
            </a:r>
            <a:r>
              <a:rPr lang="tr-TR" sz="2800" dirty="0" smtClean="0"/>
              <a:t> is </a:t>
            </a:r>
            <a:r>
              <a:rPr lang="tr-TR" sz="2800" dirty="0" err="1" smtClean="0"/>
              <a:t>essential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adv</a:t>
            </a:r>
            <a:r>
              <a:rPr lang="tr-TR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/>
              <a:t>Adv</a:t>
            </a:r>
            <a:r>
              <a:rPr lang="tr-TR" sz="2800" dirty="0" smtClean="0"/>
              <a:t>. </a:t>
            </a:r>
            <a:r>
              <a:rPr lang="tr-TR" sz="2800" dirty="0" err="1" smtClean="0"/>
              <a:t>strategy</a:t>
            </a:r>
            <a:r>
              <a:rPr lang="tr-TR" sz="2800" dirty="0" smtClean="0"/>
              <a:t>, </a:t>
            </a:r>
            <a:r>
              <a:rPr lang="tr-TR" sz="2800" dirty="0" err="1" smtClean="0"/>
              <a:t>creative</a:t>
            </a:r>
            <a:r>
              <a:rPr lang="tr-TR" sz="2800" dirty="0" smtClean="0"/>
              <a:t> </a:t>
            </a:r>
            <a:r>
              <a:rPr lang="tr-TR" sz="2800" dirty="0" err="1" smtClean="0"/>
              <a:t>strategy</a:t>
            </a:r>
            <a:r>
              <a:rPr lang="tr-TR" sz="2800" dirty="0" smtClean="0"/>
              <a:t>, </a:t>
            </a:r>
            <a:r>
              <a:rPr lang="tr-TR" sz="2800" dirty="0" err="1" smtClean="0"/>
              <a:t>media</a:t>
            </a:r>
            <a:r>
              <a:rPr lang="tr-TR" sz="2800" dirty="0" smtClean="0"/>
              <a:t> </a:t>
            </a:r>
            <a:r>
              <a:rPr lang="tr-TR" sz="2800" dirty="0" err="1" smtClean="0"/>
              <a:t>strategy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/>
              <a:t>Research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814AC6-2498-48D5-895F-E13D61032178}" type="slidenum">
              <a:rPr lang="en-US">
                <a:solidFill>
                  <a:srgbClr val="2A3D7A"/>
                </a:solidFill>
              </a:rPr>
              <a:pPr>
                <a:defRPr/>
              </a:pPr>
              <a:t>15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Advertising</a:t>
            </a:r>
          </a:p>
        </p:txBody>
      </p:sp>
      <p:sp>
        <p:nvSpPr>
          <p:cNvPr id="18436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066800" y="1981200"/>
            <a:ext cx="65532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Brand advertising</a:t>
            </a:r>
          </a:p>
          <a:p>
            <a:pPr eaLnBrk="1" hangingPunct="1"/>
            <a:r>
              <a:rPr lang="en-US" sz="2400" smtClean="0"/>
              <a:t>Retail</a:t>
            </a:r>
            <a:r>
              <a:rPr lang="tr-TR" sz="2400" smtClean="0"/>
              <a:t> </a:t>
            </a:r>
            <a:r>
              <a:rPr lang="en-US" sz="2400" smtClean="0"/>
              <a:t>advertising</a:t>
            </a:r>
            <a:endParaRPr lang="tr-TR" sz="2400" smtClean="0"/>
          </a:p>
          <a:p>
            <a:pPr eaLnBrk="1" hangingPunct="1"/>
            <a:r>
              <a:rPr lang="tr-TR" sz="2400" smtClean="0"/>
              <a:t>L</a:t>
            </a:r>
            <a:r>
              <a:rPr lang="en-US" sz="2400" smtClean="0"/>
              <a:t>ocal advertising</a:t>
            </a:r>
          </a:p>
          <a:p>
            <a:pPr eaLnBrk="1" hangingPunct="1"/>
            <a:r>
              <a:rPr lang="en-US" sz="2400" smtClean="0"/>
              <a:t>Direct-response advertising</a:t>
            </a:r>
            <a:endParaRPr lang="tr-TR" sz="2400" smtClean="0"/>
          </a:p>
          <a:p>
            <a:pPr eaLnBrk="1" hangingPunct="1"/>
            <a:r>
              <a:rPr lang="en-US" sz="2400" smtClean="0"/>
              <a:t>Business-to-business advertising</a:t>
            </a:r>
            <a:endParaRPr lang="tr-TR" sz="2400" smtClean="0"/>
          </a:p>
          <a:p>
            <a:pPr eaLnBrk="1" hangingPunct="1"/>
            <a:r>
              <a:rPr lang="en-US" sz="2400" smtClean="0"/>
              <a:t>Institutional</a:t>
            </a:r>
            <a:r>
              <a:rPr lang="tr-TR" sz="2400" smtClean="0"/>
              <a:t>/Corporate</a:t>
            </a:r>
            <a:r>
              <a:rPr lang="en-US" sz="2400" smtClean="0"/>
              <a:t> advertising</a:t>
            </a:r>
            <a:endParaRPr lang="tr-TR" sz="2400" smtClean="0"/>
          </a:p>
          <a:p>
            <a:pPr eaLnBrk="1" hangingPunct="1"/>
            <a:r>
              <a:rPr lang="tr-TR" sz="2400" smtClean="0"/>
              <a:t>Non-profit advertising</a:t>
            </a:r>
            <a:endParaRPr lang="en-US" sz="2400" smtClean="0"/>
          </a:p>
          <a:p>
            <a:pPr eaLnBrk="1" hangingPunct="1"/>
            <a:r>
              <a:rPr lang="en-US" sz="2400" smtClean="0"/>
              <a:t>Public service advertising </a:t>
            </a:r>
            <a:endParaRPr lang="tr-TR" sz="2400" smtClean="0"/>
          </a:p>
          <a:p>
            <a:pPr eaLnBrk="1" hangingPunct="1"/>
            <a:r>
              <a:rPr lang="tr-TR" sz="2400" smtClean="0"/>
              <a:t>Political advertising</a:t>
            </a:r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tr-TR" sz="24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727D3-EFB6-43B4-90FC-5BF909A5EBA2}" type="slidenum">
              <a:rPr lang="en-US">
                <a:solidFill>
                  <a:srgbClr val="2A3D7A"/>
                </a:solidFill>
              </a:rPr>
              <a:pPr>
                <a:defRPr/>
              </a:pPr>
              <a:t>16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Brand </a:t>
            </a:r>
            <a:r>
              <a:rPr lang="tr-TR" smtClean="0"/>
              <a:t>A</a:t>
            </a:r>
            <a:r>
              <a:rPr lang="en-US" smtClean="0"/>
              <a:t>dvertising</a:t>
            </a:r>
          </a:p>
        </p:txBody>
      </p:sp>
      <p:pic>
        <p:nvPicPr>
          <p:cNvPr id="19460" name="Picture 6" descr="C:\Users\Sercin Sun\Desktop\pra204\Güncellemeler\Types of Advertising\Brand\nike-just-do-it (Brand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2828925" cy="3657600"/>
          </a:xfrm>
          <a:noFill/>
        </p:spPr>
      </p:pic>
      <p:pic>
        <p:nvPicPr>
          <p:cNvPr id="19461" name="Picture 9" descr="C:\Users\Sercin Sun\Desktop\pra204\Güncellemeler\Types of Advertising\Brand\b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10257"/>
            <a:ext cx="4267200" cy="27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smtClean="0"/>
              <a:t>Retail</a:t>
            </a:r>
            <a:r>
              <a:rPr lang="en-US" smtClean="0"/>
              <a:t> </a:t>
            </a:r>
            <a:r>
              <a:rPr lang="tr-TR" smtClean="0"/>
              <a:t>A</a:t>
            </a:r>
            <a:r>
              <a:rPr lang="en-US" smtClean="0"/>
              <a:t>dvertising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0"/>
            <a:ext cx="3810000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tr-TR" sz="2800" smtClean="0"/>
          </a:p>
        </p:txBody>
      </p:sp>
      <p:pic>
        <p:nvPicPr>
          <p:cNvPr id="20484" name="Picture 8" descr="C:\Users\Sercin Sun\Desktop\pra204\Güncellemeler\Types of Advertising\retail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090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C:\Users\Sercin Sun\Desktop\pra204\Güncellemeler\Types of Advertising\retail\Teknosa--Turuncu-Pardosu-yari--masiyla-Facebook-ziyaretcilerine-hediyeler-sunuyor---_133216358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14800"/>
            <a:ext cx="503396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C:\Users\Sercin Sun\Desktop\pra204\Güncellemeler\Types of Advertising\retail\ümmühan alıcı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1066800"/>
            <a:ext cx="41862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smtClean="0"/>
              <a:t>Local</a:t>
            </a:r>
            <a:r>
              <a:rPr lang="en-US" smtClean="0"/>
              <a:t> </a:t>
            </a:r>
            <a:r>
              <a:rPr lang="tr-TR" smtClean="0"/>
              <a:t>A</a:t>
            </a:r>
            <a:r>
              <a:rPr lang="en-US" smtClean="0"/>
              <a:t>dvertising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0"/>
            <a:ext cx="3810000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tr-TR" sz="2800" smtClean="0"/>
          </a:p>
        </p:txBody>
      </p:sp>
      <p:pic>
        <p:nvPicPr>
          <p:cNvPr id="21508" name="Picture 7" descr="C:\Users\Sercin Sun\Desktop\cambridge-ingilizce-dil-okulu-simdi-izmirde-1353638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2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Users\Sercin Sun\Desktop\landing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60833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5850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The World of Advertising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696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Defining advertising</a:t>
            </a:r>
          </a:p>
          <a:p>
            <a:pPr lvl="1" eaLnBrk="1" hangingPunct="1">
              <a:buFontTx/>
              <a:buChar char="•"/>
            </a:pPr>
            <a:r>
              <a:rPr lang="en-US" sz="3200" u="sng" dirty="0" smtClean="0"/>
              <a:t>A paid </a:t>
            </a:r>
            <a:r>
              <a:rPr lang="tr-TR" sz="3200" u="sng" dirty="0" err="1" smtClean="0"/>
              <a:t>persuasive</a:t>
            </a:r>
            <a:r>
              <a:rPr lang="en-US" sz="3200" dirty="0" smtClean="0"/>
              <a:t> </a:t>
            </a:r>
            <a:r>
              <a:rPr lang="tr-TR" sz="3200" dirty="0" smtClean="0"/>
              <a:t>form of </a:t>
            </a:r>
            <a:r>
              <a:rPr lang="en-US" sz="3200" dirty="0" smtClean="0"/>
              <a:t>communication</a:t>
            </a:r>
          </a:p>
          <a:p>
            <a:pPr lvl="1" eaLnBrk="1" hangingPunct="1">
              <a:buFontTx/>
              <a:buChar char="•"/>
            </a:pP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uses</a:t>
            </a:r>
            <a:r>
              <a:rPr lang="tr-TR" sz="3200" dirty="0" smtClean="0"/>
              <a:t> </a:t>
            </a:r>
            <a:r>
              <a:rPr lang="tr-TR" sz="3200" u="sng" dirty="0" err="1" smtClean="0"/>
              <a:t>non</a:t>
            </a:r>
            <a:r>
              <a:rPr lang="tr-TR" sz="3200" u="sng" dirty="0" smtClean="0"/>
              <a:t> </a:t>
            </a:r>
            <a:r>
              <a:rPr lang="tr-TR" sz="3200" u="sng" dirty="0" err="1" smtClean="0"/>
              <a:t>personal</a:t>
            </a:r>
            <a:r>
              <a:rPr lang="tr-TR" sz="3200" u="sng" dirty="0" smtClean="0"/>
              <a:t> </a:t>
            </a:r>
            <a:r>
              <a:rPr lang="tr-TR" sz="3200" u="sng" dirty="0" err="1" smtClean="0"/>
              <a:t>mass</a:t>
            </a:r>
            <a:r>
              <a:rPr lang="tr-TR" sz="3200" u="sng" dirty="0" smtClean="0"/>
              <a:t> </a:t>
            </a:r>
            <a:r>
              <a:rPr lang="tr-TR" sz="3200" u="sng" dirty="0" err="1" smtClean="0"/>
              <a:t>media</a:t>
            </a:r>
            <a:r>
              <a:rPr lang="tr-TR" sz="3200" dirty="0" smtClean="0"/>
              <a:t> as </a:t>
            </a:r>
            <a:r>
              <a:rPr lang="tr-TR" sz="3200" dirty="0" err="1" smtClean="0"/>
              <a:t>well</a:t>
            </a:r>
            <a:r>
              <a:rPr lang="tr-TR" sz="3200" dirty="0" smtClean="0"/>
              <a:t> as </a:t>
            </a:r>
            <a:r>
              <a:rPr lang="tr-TR" sz="3200" u="sng" dirty="0" err="1" smtClean="0"/>
              <a:t>interactive</a:t>
            </a:r>
            <a:r>
              <a:rPr lang="tr-TR" sz="3200" u="sng" dirty="0" smtClean="0"/>
              <a:t> </a:t>
            </a:r>
            <a:r>
              <a:rPr lang="tr-TR" sz="3200" u="sng" dirty="0" err="1" smtClean="0"/>
              <a:t>media</a:t>
            </a:r>
            <a:endParaRPr lang="tr-TR" sz="3200" u="sng" dirty="0" smtClean="0"/>
          </a:p>
          <a:p>
            <a:pPr lvl="1" eaLnBrk="1" hangingPunct="1">
              <a:buFontTx/>
              <a:buChar char="•"/>
            </a:pP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reach</a:t>
            </a:r>
            <a:r>
              <a:rPr lang="tr-TR" sz="3200" dirty="0" smtClean="0"/>
              <a:t> </a:t>
            </a:r>
            <a:r>
              <a:rPr lang="tr-TR" sz="3200" u="sng" dirty="0" err="1" smtClean="0"/>
              <a:t>target</a:t>
            </a:r>
            <a:r>
              <a:rPr lang="tr-TR" sz="3200" u="sng" dirty="0" smtClean="0"/>
              <a:t> </a:t>
            </a:r>
            <a:r>
              <a:rPr lang="tr-TR" sz="3200" u="sng" dirty="0" err="1" smtClean="0"/>
              <a:t>audience</a:t>
            </a:r>
            <a:endParaRPr lang="en-US" sz="3200" u="sng" dirty="0" smtClean="0"/>
          </a:p>
          <a:p>
            <a:pPr lvl="1" eaLnBrk="1" hangingPunct="1">
              <a:buFontTx/>
              <a:buChar char="•"/>
            </a:pP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u="sng" dirty="0" smtClean="0"/>
              <a:t>an </a:t>
            </a:r>
            <a:r>
              <a:rPr lang="tr-TR" sz="3200" u="sng" dirty="0" err="1" smtClean="0"/>
              <a:t>identified</a:t>
            </a:r>
            <a:r>
              <a:rPr lang="tr-TR" sz="3200" u="sng" dirty="0" smtClean="0"/>
              <a:t> sponsor</a:t>
            </a:r>
            <a:endParaRPr lang="en-US" sz="3200" u="sng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E97F39-7269-4DDA-8017-6F8693144F8E}" type="slidenum">
              <a:rPr lang="en-US">
                <a:solidFill>
                  <a:srgbClr val="2A3D7A"/>
                </a:solidFill>
              </a:rPr>
              <a:pPr>
                <a:defRPr/>
              </a:pPr>
              <a:t>2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smtClean="0"/>
              <a:t>Direct-Response Advertising</a:t>
            </a:r>
            <a:endParaRPr lang="en-US" smtClean="0"/>
          </a:p>
        </p:txBody>
      </p:sp>
      <p:pic>
        <p:nvPicPr>
          <p:cNvPr id="22531" name="Picture 6" descr="C:\Users\Sercin Sun\Desktop\ronc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371600"/>
            <a:ext cx="3795713" cy="4495800"/>
          </a:xfrm>
          <a:noFill/>
        </p:spPr>
      </p:pic>
      <p:pic>
        <p:nvPicPr>
          <p:cNvPr id="22532" name="Picture 7" descr="C:\Users\Sercin Sun\Desktop\acc_elliekreiger_emai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371600"/>
            <a:ext cx="3471863" cy="4419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mtClean="0"/>
              <a:t>Business-to-business Advertising</a:t>
            </a:r>
            <a:endParaRPr lang="en-US" smtClean="0"/>
          </a:p>
        </p:txBody>
      </p:sp>
      <p:sp>
        <p:nvSpPr>
          <p:cNvPr id="23556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124200" cy="4311650"/>
          </a:xfrm>
        </p:spPr>
        <p:txBody>
          <a:bodyPr/>
          <a:lstStyle/>
          <a:p>
            <a:endParaRPr lang="tr-TR" smtClean="0"/>
          </a:p>
        </p:txBody>
      </p:sp>
      <p:pic>
        <p:nvPicPr>
          <p:cNvPr id="23555" name="Picture 2054" descr="b2b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33600"/>
            <a:ext cx="4313238" cy="3048000"/>
          </a:xfrm>
        </p:spPr>
      </p:pic>
      <p:pic>
        <p:nvPicPr>
          <p:cNvPr id="23557" name="Picture 5" descr="C:\Users\Sercin Sun\Desktop\pra204\Güncellemeler\Types of Advertising\B2B\Barclays B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335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title"/>
          </p:nvPr>
        </p:nvSpPr>
        <p:spPr>
          <a:xfrm>
            <a:off x="1066800" y="-4572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mtClean="0"/>
              <a:t>Business-to-business Advertising</a:t>
            </a:r>
            <a:endParaRPr lang="en-US" smtClean="0"/>
          </a:p>
        </p:txBody>
      </p:sp>
      <p:pic>
        <p:nvPicPr>
          <p:cNvPr id="24579" name="Picture 6" descr="C:\Users\Sercin Sun\Desktop\B2B-display-ad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37" y="990600"/>
            <a:ext cx="385286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mtClean="0"/>
              <a:t>Institutional/Corporate Advertising</a:t>
            </a:r>
            <a:br>
              <a:rPr lang="tr-TR" smtClean="0"/>
            </a:br>
            <a:endParaRPr lang="en-US" smtClean="0"/>
          </a:p>
        </p:txBody>
      </p:sp>
      <p:sp>
        <p:nvSpPr>
          <p:cNvPr id="25604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5603" name="Picture 5" descr="C:\Users\Sercin Sun\Desktop\pra204\Güncellemeler\Types of Advertising\organizational &amp; corporate\Coke___Institutional_Ad_p2_by_Seany_M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7163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Users\Sercin Sun\Desktop\pra204\Güncellemeler\Types of Advertising\organizational &amp; corporate\bmw corp 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mtClean="0"/>
              <a:t>Non-Profit Advertising </a:t>
            </a:r>
            <a:br>
              <a:rPr lang="tr-TR" smtClean="0"/>
            </a:br>
            <a:endParaRPr lang="en-US" smtClean="0"/>
          </a:p>
        </p:txBody>
      </p:sp>
      <p:sp>
        <p:nvSpPr>
          <p:cNvPr id="26628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6627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6629" name="Picture 5" descr="C:\Users\Sercin Sun\Desktop\Greenpeace-bear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C:\Users\Sercin Sun\Desktop\52326-APOHZ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143000" y="3048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400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  <a:t>Public Service Advertising </a:t>
            </a:r>
            <a:br>
              <a:rPr lang="tr-TR" sz="4000" smtClean="0">
                <a:solidFill>
                  <a:srgbClr val="2A3D7A"/>
                </a:solidFill>
                <a:latin typeface="Arial" pitchFamily="34" charset="0"/>
                <a:cs typeface="Arial" pitchFamily="34" charset="0"/>
              </a:rPr>
            </a:br>
            <a:endParaRPr lang="en-US" sz="4000" smtClean="0">
              <a:solidFill>
                <a:srgbClr val="2A3D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1430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www.youtube.com/watch?v=Vsvw3qOPSAE</a:t>
            </a:r>
            <a:endParaRPr lang="tr-TR" dirty="0" smtClean="0"/>
          </a:p>
          <a:p>
            <a:r>
              <a:rPr lang="tr-TR" dirty="0"/>
              <a:t>http://www.adcouncil.org/Impact/Research/Public-Service-Advertising-that-Changed-a-Nation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633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smtClean="0"/>
              <a:t>Political Advertising</a:t>
            </a:r>
            <a:endParaRPr lang="en-US" smtClean="0"/>
          </a:p>
        </p:txBody>
      </p:sp>
      <p:pic>
        <p:nvPicPr>
          <p:cNvPr id="28675" name="Picture 5" descr="C:\Users\Sercin Sun\Desktop\pra204\Güncellemeler\Types of Advertising\political\obama_in_berlin_pos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2188" y="1371600"/>
            <a:ext cx="3440112" cy="4845050"/>
          </a:xfrm>
          <a:noFill/>
        </p:spPr>
      </p:pic>
      <p:pic>
        <p:nvPicPr>
          <p:cNvPr id="28676" name="Picture 6" descr="C:\Users\Sercin Sun\Desktop\pra204\Güncellemeler\Types of Advertising\political\obama_lgbt_ad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371600"/>
            <a:ext cx="3446462" cy="48006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86600" cy="1143000"/>
          </a:xfrm>
        </p:spPr>
        <p:txBody>
          <a:bodyPr/>
          <a:lstStyle/>
          <a:p>
            <a:pPr eaLnBrk="1" hangingPunct="1"/>
            <a:r>
              <a:rPr lang="tr-TR" smtClean="0"/>
              <a:t>Assignment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63750"/>
            <a:ext cx="7772400" cy="3117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err="1" smtClean="0"/>
              <a:t>Find</a:t>
            </a:r>
            <a:r>
              <a:rPr lang="tr-TR" sz="2800" dirty="0" smtClean="0"/>
              <a:t> </a:t>
            </a:r>
            <a:r>
              <a:rPr lang="tr-TR" sz="2800" dirty="0" err="1" smtClean="0"/>
              <a:t>different</a:t>
            </a:r>
            <a:r>
              <a:rPr lang="tr-TR" sz="2800" dirty="0" smtClean="0"/>
              <a:t> </a:t>
            </a:r>
            <a:r>
              <a:rPr lang="tr-TR" sz="2800" dirty="0" err="1" smtClean="0"/>
              <a:t>advertisements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these</a:t>
            </a:r>
            <a:r>
              <a:rPr lang="tr-TR" sz="2800" dirty="0" smtClean="0"/>
              <a:t> </a:t>
            </a:r>
            <a:r>
              <a:rPr lang="tr-TR" sz="2800" dirty="0" err="1" smtClean="0"/>
              <a:t>types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Thursday</a:t>
            </a:r>
            <a:r>
              <a:rPr lang="tr-TR" sz="2800" dirty="0" smtClean="0"/>
              <a:t>.</a:t>
            </a:r>
            <a:endParaRPr lang="tr-TR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AE92-AFFB-406F-8B96-F39BA644129D}" type="slidenum">
              <a:rPr lang="en-US">
                <a:solidFill>
                  <a:srgbClr val="2A3D7A"/>
                </a:solidFill>
              </a:rPr>
              <a:pPr>
                <a:defRPr/>
              </a:pPr>
              <a:t>27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86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Evolution of Advertising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63750"/>
            <a:ext cx="7772400" cy="3117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Age of print</a:t>
            </a:r>
            <a:endParaRPr lang="tr-TR" sz="2800" smtClean="0"/>
          </a:p>
          <a:p>
            <a:pPr lvl="1" eaLnBrk="1" hangingPunct="1">
              <a:lnSpc>
                <a:spcPct val="90000"/>
              </a:lnSpc>
            </a:pPr>
            <a:r>
              <a:rPr lang="tr-TR" sz="2400" smtClean="0"/>
              <a:t>Classified adv. format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smtClean="0"/>
              <a:t>Deliver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smtClean="0"/>
              <a:t>Newspaper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Industrial revolution and emergence of consumer society</a:t>
            </a:r>
            <a:endParaRPr lang="tr-TR" sz="2800" smtClean="0"/>
          </a:p>
          <a:p>
            <a:pPr lvl="1" eaLnBrk="1" hangingPunct="1">
              <a:lnSpc>
                <a:spcPct val="90000"/>
              </a:lnSpc>
            </a:pPr>
            <a:r>
              <a:rPr lang="tr-TR" sz="2400" smtClean="0"/>
              <a:t>Social and technological developments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smtClean="0"/>
              <a:t>More products, wide markets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smtClean="0"/>
              <a:t>National adv.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20EE99-CC53-4FB1-84E8-D90B0379FE9E}" type="slidenum">
              <a:rPr lang="en-US">
                <a:solidFill>
                  <a:srgbClr val="2A3D7A"/>
                </a:solidFill>
              </a:rPr>
              <a:pPr>
                <a:defRPr/>
              </a:pPr>
              <a:t>28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086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Evolution of Advertising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82750"/>
            <a:ext cx="7772400" cy="311785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Modern advertising</a:t>
            </a:r>
            <a:r>
              <a:rPr lang="tr-TR" sz="2800" dirty="0" smtClean="0"/>
              <a:t> </a:t>
            </a:r>
            <a:r>
              <a:rPr lang="tr-TR" sz="2800" dirty="0" err="1" smtClean="0"/>
              <a:t>era</a:t>
            </a:r>
            <a:r>
              <a:rPr lang="en-US" sz="2800" dirty="0" smtClean="0"/>
              <a:t> </a:t>
            </a:r>
            <a:endParaRPr lang="tr-TR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sz="2400" dirty="0" err="1" smtClean="0"/>
              <a:t>Roots</a:t>
            </a:r>
            <a:r>
              <a:rPr lang="tr-TR" sz="2400" dirty="0" smtClean="0"/>
              <a:t> of </a:t>
            </a:r>
            <a:r>
              <a:rPr lang="tr-TR" sz="2400" dirty="0" err="1" smtClean="0"/>
              <a:t>today’s</a:t>
            </a:r>
            <a:r>
              <a:rPr lang="tr-TR" sz="2400" dirty="0" smtClean="0"/>
              <a:t> </a:t>
            </a:r>
            <a:r>
              <a:rPr lang="tr-TR" sz="2400" dirty="0" err="1" smtClean="0"/>
              <a:t>adv</a:t>
            </a:r>
            <a:r>
              <a:rPr lang="tr-TR" sz="2400" dirty="0" smtClean="0"/>
              <a:t>. (“</a:t>
            </a:r>
            <a:r>
              <a:rPr lang="tr-TR" sz="2400" dirty="0" err="1" smtClean="0"/>
              <a:t>reason</a:t>
            </a:r>
            <a:r>
              <a:rPr lang="tr-TR" sz="2400" dirty="0" smtClean="0"/>
              <a:t> </a:t>
            </a:r>
            <a:r>
              <a:rPr lang="tr-TR" sz="2400" dirty="0" err="1" smtClean="0"/>
              <a:t>why</a:t>
            </a:r>
            <a:r>
              <a:rPr lang="tr-TR" sz="2400" dirty="0" smtClean="0"/>
              <a:t>”, “</a:t>
            </a:r>
            <a:r>
              <a:rPr lang="tr-TR" sz="2400" dirty="0" err="1" smtClean="0"/>
              <a:t>truth</a:t>
            </a:r>
            <a:r>
              <a:rPr lang="tr-TR" sz="2400" dirty="0" smtClean="0"/>
              <a:t> in </a:t>
            </a:r>
            <a:r>
              <a:rPr lang="tr-TR" sz="2400" dirty="0" err="1" smtClean="0"/>
              <a:t>adv</a:t>
            </a:r>
            <a:r>
              <a:rPr lang="tr-TR" sz="2400" dirty="0" smtClean="0"/>
              <a:t>.”..)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Age of a</a:t>
            </a:r>
            <a:r>
              <a:rPr lang="en-US" sz="2800" dirty="0" err="1" smtClean="0"/>
              <a:t>gencies</a:t>
            </a:r>
            <a:endParaRPr lang="tr-TR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sz="2400" dirty="0" smtClean="0"/>
              <a:t>Professional </a:t>
            </a:r>
            <a:r>
              <a:rPr lang="tr-TR" sz="2400" dirty="0" err="1" smtClean="0"/>
              <a:t>adv</a:t>
            </a:r>
            <a:r>
              <a:rPr lang="tr-TR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Creative </a:t>
            </a:r>
            <a:r>
              <a:rPr lang="tr-TR" sz="2800" dirty="0" err="1" smtClean="0"/>
              <a:t>era</a:t>
            </a:r>
            <a:endParaRPr lang="tr-TR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sz="2400" dirty="0" err="1" smtClean="0"/>
              <a:t>Emphasis</a:t>
            </a:r>
            <a:r>
              <a:rPr lang="tr-TR" sz="2400" dirty="0" smtClean="0"/>
              <a:t> on </a:t>
            </a:r>
            <a:r>
              <a:rPr lang="tr-TR" sz="2400" dirty="0" err="1" smtClean="0"/>
              <a:t>new</a:t>
            </a:r>
            <a:r>
              <a:rPr lang="tr-TR" sz="2400" dirty="0" smtClean="0"/>
              <a:t> </a:t>
            </a:r>
            <a:r>
              <a:rPr lang="tr-TR" sz="2400" dirty="0" err="1" smtClean="0"/>
              <a:t>creative</a:t>
            </a:r>
            <a:r>
              <a:rPr lang="tr-TR" sz="2400" dirty="0" smtClean="0"/>
              <a:t> </a:t>
            </a:r>
            <a:r>
              <a:rPr lang="tr-TR" sz="2400" dirty="0" err="1" smtClean="0"/>
              <a:t>practices</a:t>
            </a:r>
            <a:r>
              <a:rPr lang="tr-TR" sz="2400" dirty="0" smtClean="0"/>
              <a:t> (</a:t>
            </a:r>
            <a:r>
              <a:rPr lang="tr-TR" sz="2400" dirty="0" err="1" smtClean="0"/>
              <a:t>Leo</a:t>
            </a:r>
            <a:r>
              <a:rPr lang="tr-TR" sz="2400" dirty="0" smtClean="0"/>
              <a:t> </a:t>
            </a:r>
            <a:r>
              <a:rPr lang="tr-TR" sz="2400" dirty="0" err="1" smtClean="0"/>
              <a:t>Burnett</a:t>
            </a:r>
            <a:r>
              <a:rPr lang="tr-TR" sz="2400" dirty="0" smtClean="0"/>
              <a:t>, David </a:t>
            </a:r>
            <a:r>
              <a:rPr lang="tr-TR" sz="2400" dirty="0" err="1" smtClean="0"/>
              <a:t>Ogilvy</a:t>
            </a:r>
            <a:r>
              <a:rPr lang="tr-TR" sz="2400" dirty="0" smtClean="0"/>
              <a:t>, Bill </a:t>
            </a:r>
            <a:r>
              <a:rPr lang="tr-TR" sz="2400" dirty="0" err="1" smtClean="0"/>
              <a:t>Bernbach</a:t>
            </a:r>
            <a:r>
              <a:rPr lang="tr-TR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CE5EF7-E3E6-4262-A989-B908C9B1B379}" type="slidenum">
              <a:rPr lang="en-US">
                <a:solidFill>
                  <a:srgbClr val="2A3D7A"/>
                </a:solidFill>
              </a:rPr>
              <a:pPr>
                <a:defRPr/>
              </a:pPr>
              <a:t>29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9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010400" cy="1143000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tr-TR" sz="4000" dirty="0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 World of </a:t>
            </a:r>
            <a:r>
              <a:rPr lang="tr-TR" sz="4000" dirty="0" err="1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Advertising</a:t>
            </a:r>
            <a:endParaRPr lang="en-US" sz="4000" dirty="0">
              <a:solidFill>
                <a:srgbClr val="2A3D7A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87575"/>
            <a:ext cx="7772400" cy="2079625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/>
              <a:t>Defining advertising</a:t>
            </a:r>
            <a:endParaRPr lang="tr-TR" smtClean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mtClean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mtClean="0"/>
              <a:t>It is a form of communication that operates  with </a:t>
            </a:r>
            <a:r>
              <a:rPr lang="tr-TR" u="sng" smtClean="0"/>
              <a:t>objectives and strategies</a:t>
            </a:r>
            <a:r>
              <a:rPr lang="tr-TR" smtClean="0"/>
              <a:t> leading to various types of </a:t>
            </a:r>
            <a:r>
              <a:rPr lang="tr-TR" u="sng" smtClean="0"/>
              <a:t>impact on consumer thoughts, feelings, and actions.</a:t>
            </a:r>
            <a:endParaRPr lang="en-US" u="sng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F4F32-23CD-4A7E-9156-44B7DACE57D2}" type="slidenum">
              <a:rPr lang="en-US">
                <a:solidFill>
                  <a:srgbClr val="2A3D7A"/>
                </a:solidFill>
              </a:rPr>
              <a:pPr>
                <a:defRPr/>
              </a:pPr>
              <a:t>3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86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Evolution of Advertising</a:t>
            </a:r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8077200" cy="4800600"/>
          </a:xfrm>
        </p:spPr>
        <p:txBody>
          <a:bodyPr>
            <a:normAutofit lnSpcReduction="10000"/>
          </a:bodyPr>
          <a:lstStyle/>
          <a:p>
            <a:pPr marL="636588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Accountability era</a:t>
            </a:r>
            <a:endParaRPr lang="tr-TR" sz="2800" dirty="0"/>
          </a:p>
          <a:p>
            <a:pPr marL="636588" lvl="1" indent="0" eaLnBrk="1" hangingPunct="1">
              <a:lnSpc>
                <a:spcPct val="90000"/>
              </a:lnSpc>
              <a:defRPr/>
            </a:pPr>
            <a:r>
              <a:rPr lang="tr-TR" sz="2400" dirty="0"/>
              <a:t> Research and measurement</a:t>
            </a:r>
          </a:p>
          <a:p>
            <a:pPr marL="636588" lvl="1" indent="0" eaLnBrk="1" hangingPunct="1">
              <a:lnSpc>
                <a:spcPct val="90000"/>
              </a:lnSpc>
              <a:defRPr/>
            </a:pPr>
            <a:r>
              <a:rPr lang="tr-TR" sz="2400" dirty="0"/>
              <a:t> Advertising had to pay its own way and prove its own </a:t>
            </a:r>
            <a:r>
              <a:rPr lang="tr-TR" sz="2400" dirty="0" smtClean="0"/>
              <a:t>value</a:t>
            </a:r>
          </a:p>
          <a:p>
            <a:pPr marL="636588" lvl="1" indent="0" eaLnBrk="1" hangingPunct="1">
              <a:lnSpc>
                <a:spcPct val="90000"/>
              </a:lnSpc>
              <a:defRPr/>
            </a:pPr>
            <a:r>
              <a:rPr lang="tr-TR" sz="2400" dirty="0" smtClean="0"/>
              <a:t> Return-on-investment</a:t>
            </a:r>
            <a:endParaRPr lang="tr-TR" sz="2400" dirty="0"/>
          </a:p>
          <a:p>
            <a:pPr marL="636588" lvl="1" indent="0"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Age of social responsibility</a:t>
            </a:r>
          </a:p>
          <a:p>
            <a:pPr marL="636588" lvl="1" indent="0" eaLnBrk="1" hangingPunct="1">
              <a:lnSpc>
                <a:spcPct val="90000"/>
              </a:lnSpc>
              <a:defRPr/>
            </a:pPr>
            <a:r>
              <a:rPr lang="tr-TR" sz="2400" dirty="0"/>
              <a:t> Corporate citizens</a:t>
            </a:r>
          </a:p>
          <a:p>
            <a:pPr marL="636588" lvl="1" indent="0" eaLnBrk="1" hangingPunct="1">
              <a:lnSpc>
                <a:spcPct val="90000"/>
              </a:lnSpc>
              <a:defRPr/>
            </a:pPr>
            <a:r>
              <a:rPr lang="tr-TR" sz="2400" dirty="0"/>
              <a:t> </a:t>
            </a:r>
            <a:r>
              <a:rPr lang="tr-TR" sz="2400" i="1" dirty="0"/>
              <a:t>Citizen </a:t>
            </a:r>
            <a:r>
              <a:rPr lang="tr-TR" sz="2400" i="1" dirty="0" smtClean="0"/>
              <a:t>Brands</a:t>
            </a:r>
          </a:p>
          <a:p>
            <a:pPr marL="636588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i="1" dirty="0"/>
          </a:p>
          <a:p>
            <a:pPr marL="274320" lvl="1" indent="-274320">
              <a:buClr>
                <a:schemeClr val="accent3"/>
              </a:buClr>
              <a:buSzPct val="95000"/>
              <a:defRPr/>
            </a:pPr>
            <a:r>
              <a:rPr lang="tr-TR" sz="2800" dirty="0"/>
              <a:t>Age of digitallization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2810CD-5605-4C19-B676-865019100171}" type="slidenum">
              <a:rPr lang="en-US">
                <a:solidFill>
                  <a:srgbClr val="2A3D7A"/>
                </a:solidFill>
              </a:rPr>
              <a:pPr>
                <a:defRPr/>
              </a:pPr>
              <a:t>30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3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3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3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7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37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The Evolution of Advertising</a:t>
            </a:r>
            <a:r>
              <a:rPr lang="tr-TR" sz="3600" smtClean="0"/>
              <a:t> in Turkey</a:t>
            </a:r>
            <a:endParaRPr lang="en-US" sz="3600" smtClean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447925"/>
            <a:ext cx="7772400" cy="3117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/>
              <a:t>Tercüman-ı Ahval in 1864: Crockery ad in Ramadan, Loton Ciznel ads about </a:t>
            </a:r>
            <a:r>
              <a:rPr lang="en-US" sz="2400" smtClean="0"/>
              <a:t>agricultural implements</a:t>
            </a:r>
            <a:r>
              <a:rPr lang="tr-TR" sz="2400" smtClean="0"/>
              <a:t> and iron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1957-1961: Only Resmi İlanlar Şti. has got the right to give ads.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Bank ads in radio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TRT ads in 1972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Turkish Association of Advertising Agencies in 1984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B38C5-1672-4556-B61A-30A6B64A0EB6}" type="slidenum">
              <a:rPr lang="en-US">
                <a:solidFill>
                  <a:srgbClr val="2A3D7A"/>
                </a:solidFill>
              </a:rPr>
              <a:pPr>
                <a:defRPr/>
              </a:pPr>
              <a:t>31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Current Advertising Issues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22500"/>
            <a:ext cx="8077200" cy="30353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tr-TR" sz="2400" dirty="0" err="1" smtClean="0"/>
              <a:t>Social</a:t>
            </a:r>
            <a:r>
              <a:rPr lang="tr-TR" sz="2400" dirty="0" smtClean="0"/>
              <a:t> </a:t>
            </a:r>
            <a:r>
              <a:rPr lang="tr-TR" sz="2400" dirty="0" err="1" smtClean="0"/>
              <a:t>media</a:t>
            </a:r>
            <a:r>
              <a:rPr lang="tr-TR" sz="2400" dirty="0" smtClean="0"/>
              <a:t> </a:t>
            </a:r>
            <a:r>
              <a:rPr lang="tr-TR" sz="2400" dirty="0" err="1" smtClean="0"/>
              <a:t>advertising</a:t>
            </a:r>
            <a:r>
              <a:rPr lang="tr-TR" sz="2400" dirty="0" smtClean="0"/>
              <a:t> (SOLOMO)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Mobile </a:t>
            </a:r>
            <a:r>
              <a:rPr lang="tr-TR" sz="2400" dirty="0" err="1"/>
              <a:t>advertising</a:t>
            </a:r>
            <a:endParaRPr lang="tr-TR" sz="2400" dirty="0"/>
          </a:p>
          <a:p>
            <a:pPr eaLnBrk="1" hangingPunct="1">
              <a:lnSpc>
                <a:spcPct val="120000"/>
              </a:lnSpc>
            </a:pPr>
            <a:r>
              <a:rPr lang="tr-TR" sz="2400" dirty="0" err="1" smtClean="0"/>
              <a:t>Viral</a:t>
            </a:r>
            <a:r>
              <a:rPr lang="tr-TR" sz="2400" dirty="0" smtClean="0"/>
              <a:t> </a:t>
            </a:r>
            <a:r>
              <a:rPr lang="tr-TR" sz="2400" dirty="0" err="1" smtClean="0"/>
              <a:t>advertising</a:t>
            </a:r>
            <a:endParaRPr lang="tr-TR" sz="2400" dirty="0" smtClean="0"/>
          </a:p>
          <a:p>
            <a:pPr eaLnBrk="1" hangingPunct="1">
              <a:lnSpc>
                <a:spcPct val="120000"/>
              </a:lnSpc>
            </a:pPr>
            <a:r>
              <a:rPr lang="en-US" sz="2400" dirty="0" err="1" smtClean="0"/>
              <a:t>Interactiv</a:t>
            </a:r>
            <a:r>
              <a:rPr lang="tr-TR" sz="2400" dirty="0" err="1" smtClean="0"/>
              <a:t>ity</a:t>
            </a:r>
            <a:endParaRPr lang="tr-TR" sz="2400" dirty="0" smtClean="0"/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Integrated communications</a:t>
            </a:r>
          </a:p>
          <a:p>
            <a:pPr eaLnBrk="1" hangingPunct="1">
              <a:lnSpc>
                <a:spcPct val="120000"/>
              </a:lnSpc>
            </a:pPr>
            <a:r>
              <a:rPr lang="tr-TR" sz="2400" dirty="0" err="1" smtClean="0"/>
              <a:t>Effective</a:t>
            </a:r>
            <a:r>
              <a:rPr lang="tr-TR" sz="2400" dirty="0" smtClean="0"/>
              <a:t> </a:t>
            </a:r>
            <a:r>
              <a:rPr lang="tr-TR" sz="2400" dirty="0" err="1" smtClean="0"/>
              <a:t>ads</a:t>
            </a:r>
            <a:endParaRPr lang="tr-TR" sz="2400" dirty="0" smtClean="0"/>
          </a:p>
          <a:p>
            <a:pPr eaLnBrk="1" hangingPunct="1">
              <a:lnSpc>
                <a:spcPct val="120000"/>
              </a:lnSpc>
            </a:pPr>
            <a:r>
              <a:rPr lang="tr-TR" sz="2400" dirty="0" smtClean="0"/>
              <a:t>User </a:t>
            </a:r>
            <a:r>
              <a:rPr lang="tr-TR" sz="2400" dirty="0" err="1" smtClean="0"/>
              <a:t>generated</a:t>
            </a:r>
            <a:r>
              <a:rPr lang="tr-TR" sz="2400" dirty="0" smtClean="0"/>
              <a:t> </a:t>
            </a:r>
            <a:r>
              <a:rPr lang="tr-TR" sz="2400" dirty="0" err="1" smtClean="0"/>
              <a:t>ads</a:t>
            </a:r>
            <a:endParaRPr lang="en-US" sz="2400" dirty="0" smtClean="0"/>
          </a:p>
          <a:p>
            <a:pPr eaLnBrk="1" hangingPunct="1">
              <a:lnSpc>
                <a:spcPct val="120000"/>
              </a:lnSpc>
            </a:pPr>
            <a:r>
              <a:rPr lang="tr-TR" sz="2400" dirty="0" err="1" smtClean="0"/>
              <a:t>Advertising</a:t>
            </a:r>
            <a:r>
              <a:rPr lang="tr-TR" sz="2400" dirty="0" smtClean="0"/>
              <a:t> </a:t>
            </a:r>
            <a:r>
              <a:rPr lang="tr-TR" sz="2400" dirty="0" err="1" smtClean="0"/>
              <a:t>awards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C5555A-F20B-4733-97C4-ED5C96C67AF7}" type="slidenum">
              <a:rPr lang="en-US">
                <a:solidFill>
                  <a:srgbClr val="2A3D7A"/>
                </a:solidFill>
              </a:rPr>
              <a:pPr>
                <a:defRPr/>
              </a:pPr>
              <a:t>32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010400" cy="1143000"/>
          </a:xfrm>
        </p:spPr>
        <p:txBody>
          <a:bodyPr/>
          <a:lstStyle/>
          <a:p>
            <a:pPr eaLnBrk="1" hangingPunct="1"/>
            <a:r>
              <a:rPr lang="en-US" smtClean="0"/>
              <a:t>Effectiveness</a:t>
            </a:r>
            <a:r>
              <a:rPr lang="tr-TR" smtClean="0"/>
              <a:t> in Advertising</a:t>
            </a:r>
            <a:endParaRPr lang="en-US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19200"/>
            <a:ext cx="7772400" cy="20796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Advertisers expect specific results that lead to sales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err="1" smtClean="0"/>
              <a:t>Advertising</a:t>
            </a:r>
            <a:r>
              <a:rPr lang="tr-TR" sz="3200" dirty="0" smtClean="0"/>
              <a:t> is </a:t>
            </a:r>
            <a:r>
              <a:rPr lang="tr-TR" sz="3200" dirty="0" err="1" smtClean="0"/>
              <a:t>part</a:t>
            </a:r>
            <a:r>
              <a:rPr lang="tr-TR" sz="3200" dirty="0" smtClean="0"/>
              <a:t> art, </a:t>
            </a:r>
            <a:r>
              <a:rPr lang="tr-TR" sz="3200" dirty="0" err="1" smtClean="0"/>
              <a:t>part</a:t>
            </a:r>
            <a:r>
              <a:rPr lang="tr-TR" sz="3200" dirty="0" smtClean="0"/>
              <a:t> </a:t>
            </a:r>
            <a:r>
              <a:rPr lang="tr-TR" sz="3200" dirty="0" err="1" smtClean="0"/>
              <a:t>science</a:t>
            </a:r>
            <a:endParaRPr lang="tr-TR" sz="3200" dirty="0" smtClean="0"/>
          </a:p>
          <a:p>
            <a:pPr eaLnBrk="1" hangingPunct="1">
              <a:lnSpc>
                <a:spcPct val="80000"/>
              </a:lnSpc>
            </a:pPr>
            <a:r>
              <a:rPr lang="tr-TR" sz="3200" dirty="0" err="1" smtClean="0"/>
              <a:t>Accountability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effectivenes</a:t>
            </a:r>
            <a:endParaRPr lang="tr-TR" sz="3200" dirty="0" smtClean="0"/>
          </a:p>
          <a:p>
            <a:pPr eaLnBrk="1" hangingPunct="1">
              <a:lnSpc>
                <a:spcPct val="80000"/>
              </a:lnSpc>
            </a:pPr>
            <a:r>
              <a:rPr lang="tr-TR" sz="3200" dirty="0" err="1" smtClean="0"/>
              <a:t>Specific</a:t>
            </a:r>
            <a:r>
              <a:rPr lang="tr-TR" sz="3200" dirty="0" smtClean="0"/>
              <a:t> </a:t>
            </a:r>
            <a:r>
              <a:rPr lang="tr-TR" sz="3200" dirty="0" err="1" smtClean="0"/>
              <a:t>results</a:t>
            </a:r>
            <a:r>
              <a:rPr lang="tr-TR" sz="3200" dirty="0" smtClean="0"/>
              <a:t> </a:t>
            </a: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meet</a:t>
            </a:r>
            <a:r>
              <a:rPr lang="tr-TR" sz="3200" dirty="0" smtClean="0"/>
              <a:t> </a:t>
            </a:r>
            <a:r>
              <a:rPr lang="tr-TR" sz="3200" dirty="0" err="1" smtClean="0"/>
              <a:t>advertising</a:t>
            </a:r>
            <a:r>
              <a:rPr lang="tr-TR" sz="3200" dirty="0" smtClean="0"/>
              <a:t> </a:t>
            </a:r>
            <a:r>
              <a:rPr lang="tr-TR" sz="3200" dirty="0" err="1" smtClean="0"/>
              <a:t>objectives</a:t>
            </a:r>
            <a:r>
              <a:rPr lang="tr-TR" sz="3200" dirty="0" smtClean="0"/>
              <a:t>, </a:t>
            </a:r>
            <a:r>
              <a:rPr lang="tr-TR" sz="3200" dirty="0" err="1" smtClean="0"/>
              <a:t>communication</a:t>
            </a:r>
            <a:r>
              <a:rPr lang="tr-TR" sz="3200" dirty="0" smtClean="0"/>
              <a:t> </a:t>
            </a:r>
            <a:r>
              <a:rPr lang="tr-TR" sz="3200" dirty="0" err="1" smtClean="0"/>
              <a:t>impact</a:t>
            </a:r>
            <a:endParaRPr lang="tr-TR" sz="3200" dirty="0" smtClean="0"/>
          </a:p>
          <a:p>
            <a:pPr eaLnBrk="1" hangingPunct="1">
              <a:lnSpc>
                <a:spcPct val="80000"/>
              </a:lnSpc>
            </a:pPr>
            <a:r>
              <a:rPr lang="tr-TR" sz="3200" dirty="0" err="1" smtClean="0"/>
              <a:t>Measurable</a:t>
            </a:r>
            <a:r>
              <a:rPr lang="tr-TR" sz="3200" dirty="0" smtClean="0"/>
              <a:t> </a:t>
            </a:r>
            <a:r>
              <a:rPr lang="tr-TR" sz="3200" dirty="0" err="1" smtClean="0"/>
              <a:t>results</a:t>
            </a:r>
            <a:endParaRPr lang="tr-TR" sz="3200" dirty="0" smtClean="0"/>
          </a:p>
          <a:p>
            <a:pPr eaLnBrk="1" hangingPunct="1">
              <a:lnSpc>
                <a:spcPct val="80000"/>
              </a:lnSpc>
            </a:pPr>
            <a:r>
              <a:rPr lang="tr-TR" sz="3200" dirty="0" err="1" smtClean="0"/>
              <a:t>Awards</a:t>
            </a:r>
            <a:endParaRPr lang="tr-TR" sz="3200" dirty="0" smtClean="0"/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082246-2776-4073-9912-A9DDBEE45F55}" type="slidenum">
              <a:rPr lang="en-US">
                <a:solidFill>
                  <a:srgbClr val="2A3D7A"/>
                </a:solidFill>
              </a:rPr>
              <a:pPr>
                <a:defRPr/>
              </a:pPr>
              <a:t>33</a:t>
            </a:fld>
            <a:endParaRPr lang="en-US" sz="1400">
              <a:solidFill>
                <a:srgbClr val="2A3D7A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71600" y="5715000"/>
            <a:ext cx="517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</a:rPr>
              <a:t>Effie advertising awards: </a:t>
            </a:r>
            <a:r>
              <a:rPr lang="tr-TR" sz="14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  <a:hlinkClick r:id="rId2"/>
              </a:rPr>
              <a:t>http://www.effieturkiye.org/2009/index.htm</a:t>
            </a:r>
            <a:endParaRPr lang="tr-TR" sz="1400" smtClean="0">
              <a:solidFill>
                <a:srgbClr val="5B5249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smtClean="0">
                <a:solidFill>
                  <a:srgbClr val="5B5249"/>
                </a:solidFill>
                <a:latin typeface="Times New Roman" pitchFamily="18" charset="0"/>
                <a:cs typeface="Arial" pitchFamily="34" charset="0"/>
              </a:rPr>
              <a:t>Effie advertising awards: http://www.effie.org</a:t>
            </a:r>
            <a:endParaRPr lang="en-US" sz="1400" smtClean="0">
              <a:solidFill>
                <a:srgbClr val="5B5249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Advertising - The Business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2101850"/>
            <a:ext cx="4495800" cy="2165350"/>
          </a:xfrm>
        </p:spPr>
        <p:txBody>
          <a:bodyPr/>
          <a:lstStyle/>
          <a:p>
            <a:pPr eaLnBrk="1" hangingPunct="1"/>
            <a:r>
              <a:rPr lang="tr-TR" i="1" smtClean="0"/>
              <a:t>“The greatest fun you can                            have with your clothes on...”</a:t>
            </a:r>
            <a:endParaRPr lang="tr-TR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B1C1C-6A09-4235-BCA3-EBB8E4E63B08}" type="slidenum">
              <a:rPr lang="en-US">
                <a:solidFill>
                  <a:srgbClr val="2A3D7A"/>
                </a:solidFill>
              </a:rPr>
              <a:pPr>
                <a:defRPr/>
              </a:pPr>
              <a:t>34</a:t>
            </a:fld>
            <a:endParaRPr lang="en-US" sz="1400">
              <a:solidFill>
                <a:srgbClr val="2A3D7A"/>
              </a:solidFill>
            </a:endParaRPr>
          </a:p>
        </p:txBody>
      </p:sp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79625"/>
            <a:ext cx="2286000" cy="26987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508625" y="426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r-TR" sz="2400" noProof="1" smtClean="0">
              <a:solidFill>
                <a:srgbClr val="5B5249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367088" y="4445000"/>
            <a:ext cx="251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smtClean="0">
                <a:solidFill>
                  <a:srgbClr val="5B5249"/>
                </a:solidFill>
                <a:latin typeface="Times" pitchFamily="18" charset="0"/>
                <a:cs typeface="Arial" pitchFamily="34" charset="0"/>
              </a:rPr>
              <a:t>Jerry Della Femina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Advertising - The Business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i="1" smtClean="0"/>
              <a:t>“Don’t tell mom I’m in advertising, she thinks I’m a pianist in a brothel.”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78B38-9D43-45FF-B804-FA2AE9476774}" type="slidenum">
              <a:rPr lang="en-US">
                <a:solidFill>
                  <a:srgbClr val="2A3D7A"/>
                </a:solidFill>
              </a:rPr>
              <a:pPr>
                <a:defRPr/>
              </a:pPr>
              <a:t>35</a:t>
            </a:fld>
            <a:endParaRPr lang="en-US" sz="1400">
              <a:solidFill>
                <a:srgbClr val="2A3D7A"/>
              </a:solidFill>
            </a:endParaRPr>
          </a:p>
        </p:txBody>
      </p:sp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5825"/>
            <a:ext cx="2406650" cy="2746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5418138" y="3429000"/>
            <a:ext cx="2173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smtClean="0">
                <a:solidFill>
                  <a:srgbClr val="5B5249"/>
                </a:solidFill>
                <a:latin typeface="Times" pitchFamily="18" charset="0"/>
                <a:cs typeface="Arial" pitchFamily="34" charset="0"/>
              </a:rPr>
              <a:t>Jacques Seguela</a:t>
            </a:r>
            <a:endParaRPr lang="tr-TR" sz="3200" smtClean="0">
              <a:solidFill>
                <a:srgbClr val="5B5249"/>
              </a:solidFill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Advertising - The Business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tr-TR" smtClean="0"/>
              <a:t>“</a:t>
            </a:r>
            <a:r>
              <a:rPr lang="tr-TR" i="1" smtClean="0"/>
              <a:t>Roach motel : You can check in, but cannot check  out !”</a:t>
            </a:r>
            <a:endParaRPr lang="tr-TR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C968A-61D4-4379-B2EA-94C536CC0144}" type="slidenum">
              <a:rPr lang="en-US">
                <a:solidFill>
                  <a:srgbClr val="2A3D7A"/>
                </a:solidFill>
              </a:rPr>
              <a:pPr>
                <a:defRPr/>
              </a:pPr>
              <a:t>36</a:t>
            </a:fld>
            <a:endParaRPr lang="en-US" sz="1400">
              <a:solidFill>
                <a:srgbClr val="2A3D7A"/>
              </a:solidFill>
            </a:endParaRPr>
          </a:p>
        </p:txBody>
      </p:sp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3556000"/>
            <a:ext cx="3454400" cy="26162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4616450" y="36576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smtClean="0">
                <a:solidFill>
                  <a:srgbClr val="5B5249"/>
                </a:solidFill>
                <a:latin typeface="Times" pitchFamily="18" charset="0"/>
                <a:cs typeface="Arial" pitchFamily="34" charset="0"/>
              </a:rPr>
              <a:t>Ed McCabe</a:t>
            </a:r>
            <a:endParaRPr lang="tr-TR" sz="3200" smtClean="0">
              <a:solidFill>
                <a:srgbClr val="5B5249"/>
              </a:solidFill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19200" y="685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  <a:latin typeface="Arial" pitchFamily="34" charset="0"/>
              </a:rPr>
              <a:t>Chapter </a:t>
            </a:r>
            <a:r>
              <a:rPr lang="tr-TR" sz="3200" b="1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n-US" sz="3200" b="1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US" sz="3200" b="1">
                <a:solidFill>
                  <a:schemeClr val="tx2"/>
                </a:solidFill>
                <a:latin typeface="Arial" pitchFamily="34" charset="0"/>
              </a:rPr>
            </a:br>
            <a:r>
              <a:rPr lang="en-US" sz="4000">
                <a:solidFill>
                  <a:schemeClr val="tx2"/>
                </a:solidFill>
                <a:latin typeface="Arial" pitchFamily="34" charset="0"/>
              </a:rPr>
              <a:t>Advertising</a:t>
            </a:r>
            <a:r>
              <a:rPr lang="tr-TR" sz="4000">
                <a:solidFill>
                  <a:schemeClr val="tx2"/>
                </a:solidFill>
                <a:latin typeface="Arial" pitchFamily="34" charset="0"/>
              </a:rPr>
              <a:t>’s Role in Marketing</a:t>
            </a:r>
            <a:endParaRPr lang="en-US" sz="40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828800" y="2057400"/>
            <a:ext cx="6324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Calibri" pitchFamily="34" charset="0"/>
              </a:rPr>
              <a:t>Outline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r-TR" sz="3200" dirty="0">
                <a:latin typeface="Calibri" pitchFamily="34" charset="0"/>
              </a:rPr>
              <a:t>Key concepts in </a:t>
            </a:r>
            <a:r>
              <a:rPr lang="en-US" sz="3200" dirty="0">
                <a:latin typeface="Calibri" pitchFamily="34" charset="0"/>
              </a:rPr>
              <a:t>marketing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Calibri" pitchFamily="34" charset="0"/>
              </a:rPr>
              <a:t>The </a:t>
            </a:r>
            <a:r>
              <a:rPr lang="tr-TR" sz="3200" dirty="0">
                <a:latin typeface="Calibri" pitchFamily="34" charset="0"/>
              </a:rPr>
              <a:t>marketing mix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Calibri" pitchFamily="34" charset="0"/>
              </a:rPr>
              <a:t>The marketing </a:t>
            </a:r>
            <a:r>
              <a:rPr lang="tr-TR" sz="3200" dirty="0">
                <a:latin typeface="Calibri" pitchFamily="34" charset="0"/>
              </a:rPr>
              <a:t>process and advertising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r-TR" sz="3200" dirty="0">
                <a:latin typeface="Calibri" pitchFamily="34" charset="0"/>
              </a:rPr>
              <a:t>Current marketing issues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Calibri" pitchFamily="34" charset="0"/>
              </a:rPr>
              <a:t>Ad agencies: combining marketing and advertising</a:t>
            </a:r>
          </a:p>
        </p:txBody>
      </p:sp>
    </p:spTree>
    <p:extLst>
      <p:ext uri="{BB962C8B-B14F-4D97-AF65-F5344CB8AC3E}">
        <p14:creationId xmlns:p14="http://schemas.microsoft.com/office/powerpoint/2010/main" val="6379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Marketing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70104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sz="2400" dirty="0" smtClean="0">
                <a:latin typeface="+mj-lt"/>
              </a:rPr>
              <a:t>“Marketing is the way a product is designed, tested, produced, branded, packaged, priced, distributed and promoted.” (Moriarity, Mitchell and Wells, 2012: 62)</a:t>
            </a:r>
          </a:p>
          <a:p>
            <a:pPr eaLnBrk="1" hangingPunct="1">
              <a:spcBef>
                <a:spcPct val="0"/>
              </a:spcBef>
            </a:pPr>
            <a:endParaRPr lang="tr-TR" sz="24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tr-TR" sz="2400" dirty="0" smtClean="0">
                <a:latin typeface="+mj-lt"/>
              </a:rPr>
              <a:t>American Marketing Association (2007) defines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r-TR" dirty="0" smtClean="0">
                <a:latin typeface="+mj-lt"/>
              </a:rPr>
              <a:t>	“Marketing is the activity, set of institutions, and processes for creating, communicating, delivering and exchanging offerings that have value for customers, clients, partners and society”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C0DC3-9378-49B3-A13A-8E3D30976D60}" type="slidenum">
              <a:rPr lang="en-US"/>
              <a:pPr>
                <a:defRPr/>
              </a:pPr>
              <a:t>38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811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400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Key Concepts in</a:t>
            </a:r>
            <a:r>
              <a:rPr lang="en-US" smtClean="0"/>
              <a:t> Marketing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7010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+mj-lt"/>
              </a:rPr>
              <a:t>Focus on </a:t>
            </a:r>
            <a:r>
              <a:rPr lang="tr-TR" sz="2400" dirty="0" err="1" smtClean="0">
                <a:latin typeface="+mj-lt"/>
              </a:rPr>
              <a:t>stakeholders</a:t>
            </a:r>
            <a:endParaRPr lang="tr-TR" sz="2400" dirty="0" smtClean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Identify the needs and wants of </a:t>
            </a:r>
            <a:r>
              <a:rPr lang="tr-TR" sz="2000" dirty="0" err="1" smtClean="0">
                <a:latin typeface="+mj-lt"/>
              </a:rPr>
              <a:t>the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stakeholders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and</a:t>
            </a:r>
            <a:r>
              <a:rPr lang="tr-TR" sz="2000" dirty="0" smtClean="0">
                <a:latin typeface="+mj-lt"/>
              </a:rPr>
              <a:t> develop products for solving customers’ problems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+mj-lt"/>
              </a:rPr>
              <a:t>Exchange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Product-money exchange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Communication exchange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+mj-lt"/>
              </a:rPr>
              <a:t>Added value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+mj-lt"/>
              </a:rPr>
              <a:t>Differentiation and competitive advantage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+mj-lt"/>
              </a:rPr>
              <a:t>Branding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Brand image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Status, quality, good value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Familiar brands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Brand equity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Trademark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63DFA-8851-4CCC-B025-CA61D9AD081D}" type="slidenum">
              <a:rPr lang="en-US"/>
              <a:pPr>
                <a:defRPr/>
              </a:pPr>
              <a:t>39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895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620000" cy="1143000"/>
          </a:xfrm>
        </p:spPr>
        <p:txBody>
          <a:bodyPr>
            <a:normAutofit/>
          </a:bodyPr>
          <a:lstStyle/>
          <a:p>
            <a:r>
              <a:rPr lang="tr-TR" sz="3200" dirty="0" err="1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Key</a:t>
            </a:r>
            <a:r>
              <a:rPr lang="tr-TR" sz="3200" dirty="0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 Components</a:t>
            </a:r>
            <a:r>
              <a:rPr lang="en-US" sz="3200" dirty="0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 of Advertising</a:t>
            </a:r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680325" cy="3049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smtClean="0"/>
              <a:t>Advertising strategy: The logic behind an advertisement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Message: The concept behind the message expression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Media: Which media will be used?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Evaluation: Measurement of effectiveness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AFB4F8-A81C-4EFB-B804-E4AF10BEF91F}" type="slidenum">
              <a:rPr lang="en-US">
                <a:solidFill>
                  <a:srgbClr val="2A3D7A"/>
                </a:solidFill>
              </a:rPr>
              <a:pPr>
                <a:defRPr/>
              </a:pPr>
              <a:t>4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001000" cy="1143000"/>
          </a:xfrm>
        </p:spPr>
        <p:txBody>
          <a:bodyPr/>
          <a:lstStyle/>
          <a:p>
            <a:pPr eaLnBrk="1" hangingPunct="1"/>
            <a:r>
              <a:rPr lang="tr-TR" dirty="0" smtClean="0"/>
              <a:t>Best Global </a:t>
            </a:r>
            <a:r>
              <a:rPr lang="tr-TR" dirty="0" err="1" smtClean="0"/>
              <a:t>Brands</a:t>
            </a:r>
            <a:r>
              <a:rPr lang="tr-TR" dirty="0" smtClean="0"/>
              <a:t> in 2014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9779E5-A8E6-4058-B83C-094B283B8426}" type="slidenum">
              <a:rPr lang="en-US"/>
              <a:pPr>
                <a:defRPr/>
              </a:pPr>
              <a:t>40</a:t>
            </a:fld>
            <a:endParaRPr lang="en-US" sz="14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392863" y="6505575"/>
            <a:ext cx="2141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/>
              <a:t>Source: www.interbrand.com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dirty="0"/>
              <a:t>http://bestglobalbrands.com/2014/ranking/#?listFormat=ls</a:t>
            </a:r>
          </a:p>
        </p:txBody>
      </p:sp>
    </p:spTree>
    <p:extLst>
      <p:ext uri="{BB962C8B-B14F-4D97-AF65-F5344CB8AC3E}">
        <p14:creationId xmlns:p14="http://schemas.microsoft.com/office/powerpoint/2010/main" val="388422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687AF-D407-4D57-817F-51A99927ECE2}" type="slidenum">
              <a:rPr lang="en-US"/>
              <a:pPr>
                <a:defRPr/>
              </a:pPr>
              <a:t>41</a:t>
            </a:fld>
            <a:endParaRPr 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381000"/>
            <a:ext cx="6400800" cy="1143000"/>
          </a:xfrm>
        </p:spPr>
        <p:txBody>
          <a:bodyPr/>
          <a:lstStyle/>
          <a:p>
            <a:pPr eaLnBrk="1" hangingPunct="1"/>
            <a:r>
              <a:rPr lang="tr-TR" smtClean="0"/>
              <a:t>The</a:t>
            </a:r>
            <a:r>
              <a:rPr lang="en-US" smtClean="0"/>
              <a:t> Marketing</a:t>
            </a:r>
            <a:r>
              <a:rPr lang="tr-TR" smtClean="0"/>
              <a:t> Mix</a:t>
            </a:r>
            <a:endParaRPr lang="en-US" smtClean="0"/>
          </a:p>
        </p:txBody>
      </p:sp>
      <p:pic>
        <p:nvPicPr>
          <p:cNvPr id="45060" name="Picture 5" descr="C:\Users\Sercin Su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42767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67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400800" cy="1143000"/>
          </a:xfrm>
        </p:spPr>
        <p:txBody>
          <a:bodyPr/>
          <a:lstStyle/>
          <a:p>
            <a:pPr eaLnBrk="1" hangingPunct="1"/>
            <a:r>
              <a:rPr lang="tr-TR" smtClean="0"/>
              <a:t>The</a:t>
            </a:r>
            <a:r>
              <a:rPr lang="en-US" smtClean="0"/>
              <a:t> Marketing</a:t>
            </a:r>
            <a:r>
              <a:rPr lang="tr-TR" smtClean="0"/>
              <a:t> Process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752600"/>
            <a:ext cx="64008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3200" dirty="0" smtClean="0">
                <a:latin typeface="+mj-lt"/>
              </a:rPr>
              <a:t>Situation analysis (Research about competitors and consumers, SWOT)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dirty="0" smtClean="0">
                <a:latin typeface="+mj-lt"/>
              </a:rPr>
              <a:t>Objectives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dirty="0" smtClean="0">
                <a:latin typeface="+mj-lt"/>
              </a:rPr>
              <a:t>Consumer needs and wants-products, segmentation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dirty="0" smtClean="0">
                <a:latin typeface="+mj-lt"/>
              </a:rPr>
              <a:t>Differentiation and positioning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dirty="0" smtClean="0">
                <a:latin typeface="+mj-lt"/>
              </a:rPr>
              <a:t>Marketing mix strategy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dirty="0" smtClean="0">
                <a:latin typeface="+mj-lt"/>
              </a:rPr>
              <a:t>Evaluation of the effectiveness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A823-D5B0-4EF9-8B01-1906A72C36E9}" type="slidenum">
              <a:rPr lang="en-US"/>
              <a:pPr>
                <a:defRPr/>
              </a:pPr>
              <a:t>42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143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382000" cy="1143000"/>
          </a:xfrm>
        </p:spPr>
        <p:txBody>
          <a:bodyPr/>
          <a:lstStyle/>
          <a:p>
            <a:pPr eaLnBrk="1" hangingPunct="1"/>
            <a:r>
              <a:rPr lang="tr-TR" sz="3600" smtClean="0"/>
              <a:t>The</a:t>
            </a:r>
            <a:r>
              <a:rPr lang="en-US" sz="3600" smtClean="0"/>
              <a:t> Marketing</a:t>
            </a:r>
            <a:r>
              <a:rPr lang="tr-TR" sz="3600" smtClean="0"/>
              <a:t> Process and Advertising</a:t>
            </a:r>
            <a:endParaRPr lang="en-US" sz="360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2286000"/>
            <a:ext cx="64008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latin typeface="+mj-lt"/>
              </a:rPr>
              <a:t>In order to do effective advertising;</a:t>
            </a:r>
          </a:p>
          <a:p>
            <a:pPr eaLnBrk="1" hangingPunct="1"/>
            <a:r>
              <a:rPr lang="tr-TR" sz="2400" dirty="0" smtClean="0">
                <a:latin typeface="+mj-lt"/>
              </a:rPr>
              <a:t>features,</a:t>
            </a:r>
          </a:p>
          <a:p>
            <a:pPr eaLnBrk="1" hangingPunct="1"/>
            <a:r>
              <a:rPr lang="tr-TR" sz="2400" dirty="0" smtClean="0">
                <a:latin typeface="+mj-lt"/>
              </a:rPr>
              <a:t>distribution,</a:t>
            </a:r>
          </a:p>
          <a:p>
            <a:pPr eaLnBrk="1" hangingPunct="1"/>
            <a:r>
              <a:rPr lang="tr-TR" sz="2400" dirty="0" smtClean="0">
                <a:latin typeface="+mj-lt"/>
              </a:rPr>
              <a:t>price strategy,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latin typeface="+mj-lt"/>
              </a:rPr>
              <a:t>of the product should be well known.</a:t>
            </a:r>
          </a:p>
          <a:p>
            <a:pPr eaLnBrk="1" hangingPunct="1">
              <a:buFont typeface="Wingdings" pitchFamily="2" charset="2"/>
              <a:buNone/>
            </a:pPr>
            <a:endParaRPr lang="tr-TR" sz="2400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latin typeface="+mj-lt"/>
              </a:rPr>
              <a:t>You need to build upon your advertising strategy according to the elements of marketing mix.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A2627-D97B-4F1C-9094-A7DAD34953BF}" type="slidenum">
              <a:rPr lang="en-US"/>
              <a:pPr>
                <a:defRPr/>
              </a:pPr>
              <a:t>43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091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400800" cy="1143000"/>
          </a:xfrm>
        </p:spPr>
        <p:txBody>
          <a:bodyPr/>
          <a:lstStyle/>
          <a:p>
            <a:pPr eaLnBrk="1" hangingPunct="1"/>
            <a:r>
              <a:rPr lang="tr-TR" sz="3600" smtClean="0"/>
              <a:t>Current Marketing Issues</a:t>
            </a:r>
            <a:endParaRPr lang="en-US" sz="3600" smtClean="0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3820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+mj-lt"/>
              </a:rPr>
              <a:t>Integrated marketing</a:t>
            </a:r>
            <a:endParaRPr lang="tr-TR" sz="2000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Consistent voice of a brand</a:t>
            </a: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+mj-lt"/>
              </a:rPr>
              <a:t>Relationship marketing</a:t>
            </a:r>
            <a:endParaRPr lang="tr-TR" sz="2000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Identifying and creating new value with individual customers, stakeholders, employees, agencies, investors, distributors... and sharing the benefit of this.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CRM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Permission marketing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Interactive comm. technologies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Inviting prospective customers to hear the messages about the brand by their own will.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Experience marketing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Guerilla marketing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Using creative ways to reach people where they live, work, and walk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Limited budget, short time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000" dirty="0" smtClean="0">
                <a:latin typeface="+mj-lt"/>
              </a:rPr>
              <a:t>Creating impact by word of mouth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9F07F2-94E9-4C5C-9C24-A82C6C5CD63D}" type="slidenum">
              <a:rPr lang="en-US"/>
              <a:pPr>
                <a:defRPr/>
              </a:pPr>
              <a:t>44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89254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4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4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4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4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4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4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4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4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4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4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 smtClean="0"/>
              <a:t>Guerilla Marketing for Benetton NewYork Unhate Campaign </a:t>
            </a:r>
            <a:endParaRPr lang="en-US" sz="32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61950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61950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61950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51209" name="Picture 9" descr="C:\Users\Sercin Sun\Complete_Presskit_en\Guerrilla_Action_Unhate_NewYork_images\Unhatefoundation_Action_NewYork_image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1"/>
            <a:ext cx="8534400" cy="4813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45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400800" cy="1143000"/>
          </a:xfrm>
        </p:spPr>
        <p:txBody>
          <a:bodyPr/>
          <a:lstStyle/>
          <a:p>
            <a:pPr eaLnBrk="1" hangingPunct="1"/>
            <a:r>
              <a:rPr lang="tr-TR" sz="3600" smtClean="0"/>
              <a:t>Current Marketing Issues</a:t>
            </a:r>
            <a:endParaRPr lang="en-US" sz="3600" smtClean="0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06575"/>
            <a:ext cx="8153400" cy="4746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latin typeface="+mj-lt"/>
              </a:rPr>
              <a:t>Digital  marketing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latin typeface="+mj-lt"/>
              </a:rPr>
              <a:t>Viral marketing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3200" dirty="0" smtClean="0">
                <a:latin typeface="+mj-lt"/>
              </a:rPr>
              <a:t>Technique that spreads the word about products through an online network users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latin typeface="+mj-lt"/>
              </a:rPr>
              <a:t>Mobile marketing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latin typeface="+mj-lt"/>
              </a:rPr>
              <a:t>Social network marketing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err="1" smtClean="0">
                <a:latin typeface="+mj-lt"/>
              </a:rPr>
              <a:t>Engagement</a:t>
            </a:r>
            <a:r>
              <a:rPr lang="tr-TR" sz="3200" dirty="0" smtClean="0">
                <a:latin typeface="+mj-lt"/>
              </a:rPr>
              <a:t> marketing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latin typeface="+mj-lt"/>
              </a:rPr>
              <a:t>Neuro marketing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latin typeface="+mj-lt"/>
              </a:rPr>
              <a:t>WOMM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DF584-AFDB-464E-B59B-8EF263F6CFE2}" type="slidenum">
              <a:rPr lang="en-US"/>
              <a:pPr>
                <a:defRPr/>
              </a:pPr>
              <a:t>46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3117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8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8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Ad Agencies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58875" y="1905000"/>
            <a:ext cx="7680325" cy="30130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Why hire an ad agency?</a:t>
            </a:r>
          </a:p>
          <a:p>
            <a:pPr eaLnBrk="1" hangingPunct="1"/>
            <a:r>
              <a:rPr lang="en-US" dirty="0" smtClean="0">
                <a:latin typeface="+mj-lt"/>
              </a:rPr>
              <a:t>Why not hire an agency?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+mj-lt"/>
            </a:endParaRPr>
          </a:p>
          <a:p>
            <a:pPr eaLnBrk="1" hangingPunct="1"/>
            <a:endParaRPr lang="en-US" dirty="0" smtClean="0">
              <a:latin typeface="+mj-lt"/>
            </a:endParaRPr>
          </a:p>
          <a:p>
            <a:pPr eaLnBrk="1" hangingPunct="1"/>
            <a:endParaRPr lang="en-US" dirty="0" smtClean="0">
              <a:latin typeface="+mj-lt"/>
            </a:endParaRPr>
          </a:p>
          <a:p>
            <a:pPr eaLnBrk="1" hangingPunct="1"/>
            <a:endParaRPr lang="en-US" dirty="0" smtClean="0">
              <a:latin typeface="+mj-lt"/>
            </a:endParaRPr>
          </a:p>
          <a:p>
            <a:pPr eaLnBrk="1" hangingPunct="1"/>
            <a:endParaRPr lang="en-US" dirty="0" smtClean="0">
              <a:latin typeface="+mj-lt"/>
            </a:endParaRPr>
          </a:p>
          <a:p>
            <a:pPr eaLnBrk="1" hangingPunct="1"/>
            <a:endParaRPr lang="en-US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CB8B56-1E99-4A81-892F-91F423763A5B}" type="slidenum">
              <a:rPr lang="en-US"/>
              <a:pPr>
                <a:defRPr/>
              </a:pPr>
              <a:t>47</a:t>
            </a:fld>
            <a:endParaRPr lang="en-US" sz="1400"/>
          </a:p>
        </p:txBody>
      </p:sp>
      <p:pic>
        <p:nvPicPr>
          <p:cNvPr id="53253" name="Picture 4" descr="IMG_01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00450"/>
            <a:ext cx="37338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IMG_0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29025"/>
            <a:ext cx="41624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8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Working with an external agency or an in-house agency?</a:t>
            </a:r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58875" y="2286000"/>
            <a:ext cx="7680325" cy="3013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Size of the account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Amount of the money that can be spent for media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Objectivity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Complexity of the product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Creativity</a:t>
            </a: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26C5C-B8D9-4362-86E1-6627C755C229}" type="slidenum">
              <a:rPr lang="en-US"/>
              <a:pPr>
                <a:defRPr/>
              </a:pPr>
              <a:t>48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78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Ad Agencies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58875" y="2286000"/>
            <a:ext cx="7680325" cy="3013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Types of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Full-service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Specialized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Creative boutiques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Media </a:t>
            </a:r>
            <a:r>
              <a:rPr lang="tr-TR" sz="2400" dirty="0" smtClean="0">
                <a:latin typeface="+mj-lt"/>
              </a:rPr>
              <a:t>planning and </a:t>
            </a:r>
            <a:r>
              <a:rPr lang="en-US" sz="2400" dirty="0" smtClean="0">
                <a:latin typeface="+mj-lt"/>
              </a:rPr>
              <a:t>buying </a:t>
            </a:r>
            <a:r>
              <a:rPr lang="tr-TR" sz="2400" dirty="0" smtClean="0">
                <a:latin typeface="+mj-lt"/>
              </a:rPr>
              <a:t>agencies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dirty="0" smtClean="0">
                <a:latin typeface="+mj-lt"/>
              </a:rPr>
              <a:t>Digital agencies</a:t>
            </a: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291D30-1639-4F38-A6AE-EA36C0E2C34B}" type="slidenum">
              <a:rPr lang="en-US"/>
              <a:pPr>
                <a:defRPr/>
              </a:pPr>
              <a:t>49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394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Roles of Advertising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680325" cy="30495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Marketing role</a:t>
            </a:r>
          </a:p>
          <a:p>
            <a:pPr eaLnBrk="1" hangingPunct="1"/>
            <a:r>
              <a:rPr lang="en-US" sz="3600" dirty="0" smtClean="0"/>
              <a:t>Communication role</a:t>
            </a:r>
          </a:p>
          <a:p>
            <a:pPr eaLnBrk="1" hangingPunct="1"/>
            <a:r>
              <a:rPr lang="en-US" sz="3600" dirty="0" smtClean="0"/>
              <a:t>Economic role</a:t>
            </a:r>
          </a:p>
          <a:p>
            <a:pPr eaLnBrk="1" hangingPunct="1"/>
            <a:r>
              <a:rPr lang="en-US" sz="3600" dirty="0" smtClean="0"/>
              <a:t>Societal role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9F978-4921-4582-9B1E-56AB2B9356B4}" type="slidenum">
              <a:rPr lang="en-US">
                <a:solidFill>
                  <a:srgbClr val="2A3D7A"/>
                </a:solidFill>
              </a:rPr>
              <a:pPr>
                <a:defRPr/>
              </a:pPr>
              <a:t>5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Ad Agencies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58875" y="2209800"/>
            <a:ext cx="7680325" cy="3013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How agencies are organized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Account management </a:t>
            </a:r>
            <a:endParaRPr lang="tr-TR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 smtClean="0">
                <a:latin typeface="+mj-lt"/>
              </a:rPr>
              <a:t>Strategy </a:t>
            </a:r>
            <a:r>
              <a:rPr lang="en-US" dirty="0" smtClean="0">
                <a:latin typeface="+mj-lt"/>
              </a:rPr>
              <a:t>planning and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Creative development and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Media planning and buying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Internal services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C10412-C0C5-4F76-B8D5-013926C1A3DF}" type="slidenum">
              <a:rPr lang="en-US"/>
              <a:pPr>
                <a:defRPr/>
              </a:pPr>
              <a:t>50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380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Ad Agencies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58875" y="2854325"/>
            <a:ext cx="7680325" cy="30130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How agencies are paid</a:t>
            </a:r>
            <a:endParaRPr lang="tr-TR" dirty="0" smtClean="0">
              <a:latin typeface="+mj-lt"/>
            </a:endParaRPr>
          </a:p>
          <a:p>
            <a:pPr lvl="1" eaLnBrk="1" hangingPunct="1"/>
            <a:r>
              <a:rPr lang="tr-TR" dirty="0" smtClean="0">
                <a:latin typeface="+mj-lt"/>
              </a:rPr>
              <a:t>Commission (Media, Client)</a:t>
            </a:r>
          </a:p>
          <a:p>
            <a:pPr lvl="1" eaLnBrk="1" hangingPunct="1"/>
            <a:r>
              <a:rPr lang="tr-TR" dirty="0" smtClean="0">
                <a:latin typeface="+mj-lt"/>
              </a:rPr>
              <a:t>Fee</a:t>
            </a:r>
          </a:p>
          <a:p>
            <a:pPr lvl="1" eaLnBrk="1" hangingPunct="1"/>
            <a:r>
              <a:rPr lang="tr-TR" dirty="0" smtClean="0">
                <a:latin typeface="+mj-lt"/>
              </a:rPr>
              <a:t>Hourly rate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3B089B-2435-460F-9EE6-D5EB7F4872BF}" type="slidenum">
              <a:rPr lang="en-US"/>
              <a:pPr>
                <a:defRPr/>
              </a:pPr>
              <a:t>51</a:t>
            </a:fld>
            <a:endParaRPr lang="en-US" sz="1400"/>
          </a:p>
        </p:txBody>
      </p:sp>
      <p:pic>
        <p:nvPicPr>
          <p:cNvPr id="57349" name="Picture 4" descr="yt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19812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29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54675-DC3B-4AA6-9132-514BA54A0DBF}" type="slidenum">
              <a:rPr lang="en-US" smtClean="0"/>
              <a:pPr>
                <a:defRPr/>
              </a:pPr>
              <a:t>52</a:t>
            </a:fld>
            <a:endParaRPr lang="en-US" sz="1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Top 5 </a:t>
            </a:r>
            <a:r>
              <a:rPr lang="tr-TR" dirty="0" err="1" smtClean="0"/>
              <a:t>Agencies</a:t>
            </a:r>
            <a:r>
              <a:rPr lang="tr-TR" dirty="0" smtClean="0"/>
              <a:t> of </a:t>
            </a:r>
            <a:r>
              <a:rPr lang="tr-TR" dirty="0" err="1" smtClean="0"/>
              <a:t>Turkey</a:t>
            </a:r>
            <a:r>
              <a:rPr lang="tr-TR" dirty="0" smtClean="0"/>
              <a:t> in 2014</a:t>
            </a:r>
            <a:endParaRPr lang="tr-TR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066800" y="1905000"/>
            <a:ext cx="8077200" cy="4800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sz="3200" dirty="0" smtClean="0">
                <a:latin typeface="+mj-lt"/>
              </a:rPr>
              <a:t>Güzel </a:t>
            </a:r>
            <a:r>
              <a:rPr lang="tr-TR" sz="3200" dirty="0">
                <a:latin typeface="+mj-lt"/>
              </a:rPr>
              <a:t>Sanatlar </a:t>
            </a:r>
            <a:r>
              <a:rPr lang="tr-TR" sz="3200" dirty="0" err="1" smtClean="0">
                <a:latin typeface="+mj-lt"/>
              </a:rPr>
              <a:t>Saatchi&amp;Saatchi</a:t>
            </a:r>
            <a:r>
              <a:rPr lang="tr-TR" sz="3200" dirty="0" smtClean="0">
                <a:latin typeface="+mj-lt"/>
              </a:rPr>
              <a:t>  </a:t>
            </a:r>
          </a:p>
          <a:p>
            <a:pPr marL="514350" indent="-514350">
              <a:buAutoNum type="arabicPeriod"/>
            </a:pPr>
            <a:r>
              <a:rPr lang="tr-TR" sz="3200" dirty="0" smtClean="0"/>
              <a:t>Y&amp;R İstanbul</a:t>
            </a:r>
            <a:endParaRPr lang="tr-TR" sz="32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tr-TR" sz="3200" dirty="0" smtClean="0">
                <a:latin typeface="+mj-lt"/>
              </a:rPr>
              <a:t>TBWA İstanbul</a:t>
            </a:r>
          </a:p>
          <a:p>
            <a:pPr marL="514350" indent="-514350">
              <a:buAutoNum type="arabicPeriod"/>
            </a:pPr>
            <a:r>
              <a:rPr lang="tr-TR" sz="3200" dirty="0" err="1" smtClean="0">
                <a:latin typeface="+mj-lt"/>
              </a:rPr>
              <a:t>Lowe</a:t>
            </a:r>
            <a:r>
              <a:rPr lang="tr-TR" sz="3200" dirty="0" smtClean="0">
                <a:latin typeface="+mj-lt"/>
              </a:rPr>
              <a:t> İstanbul</a:t>
            </a:r>
          </a:p>
          <a:p>
            <a:pPr marL="514350" indent="-514350">
              <a:buAutoNum type="arabicPeriod"/>
            </a:pPr>
            <a:r>
              <a:rPr lang="tr-TR" sz="3200" dirty="0" err="1" smtClean="0">
                <a:latin typeface="+mj-lt"/>
              </a:rPr>
              <a:t>Publicis</a:t>
            </a:r>
            <a:r>
              <a:rPr lang="tr-TR" sz="3200" dirty="0" smtClean="0">
                <a:latin typeface="+mj-lt"/>
              </a:rPr>
              <a:t> Türkiye</a:t>
            </a:r>
            <a:endParaRPr lang="tr-TR" sz="3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 smtClean="0"/>
              <a:t>Source. http</a:t>
            </a:r>
            <a:r>
              <a:rPr lang="tr-TR" sz="1000" dirty="0"/>
              <a:t>://www.mediacatonline.com/ilk-6-ayin-en-buyuk-reklam-ajanslari/ </a:t>
            </a:r>
          </a:p>
        </p:txBody>
      </p:sp>
    </p:spTree>
    <p:extLst>
      <p:ext uri="{BB962C8B-B14F-4D97-AF65-F5344CB8AC3E}">
        <p14:creationId xmlns:p14="http://schemas.microsoft.com/office/powerpoint/2010/main" val="424461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248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A3D7A"/>
                </a:solidFill>
                <a:latin typeface="Arial" pitchFamily="34" charset="0"/>
                <a:ea typeface="+mn-ea"/>
                <a:cs typeface="Arial" pitchFamily="34" charset="0"/>
              </a:rPr>
              <a:t>Functions of Advertising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295400" y="1905000"/>
            <a:ext cx="7543800" cy="434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Provide product and brand information</a:t>
            </a:r>
            <a:endParaRPr lang="tr-TR" sz="3600" dirty="0" smtClean="0"/>
          </a:p>
          <a:p>
            <a:pPr eaLnBrk="1" hangingPunct="1"/>
            <a:r>
              <a:rPr lang="tr-TR" sz="3600" dirty="0" err="1" smtClean="0"/>
              <a:t>Provide</a:t>
            </a:r>
            <a:r>
              <a:rPr lang="tr-TR" sz="3600" dirty="0" smtClean="0"/>
              <a:t> </a:t>
            </a:r>
            <a:r>
              <a:rPr lang="tr-TR" sz="3600" dirty="0" err="1" smtClean="0"/>
              <a:t>persuasion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Provide incentives to take action</a:t>
            </a:r>
          </a:p>
          <a:p>
            <a:pPr eaLnBrk="1" hangingPunct="1"/>
            <a:r>
              <a:rPr lang="en-US" sz="3600" dirty="0" smtClean="0"/>
              <a:t>Provide reminders and reinforcement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09EC0-C42E-42A4-9845-D37B938656F2}" type="slidenum">
              <a:rPr lang="en-US">
                <a:solidFill>
                  <a:srgbClr val="2A3D7A"/>
                </a:solidFill>
              </a:rPr>
              <a:pPr>
                <a:defRPr/>
              </a:pPr>
              <a:t>6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248400" cy="1143000"/>
          </a:xfrm>
        </p:spPr>
        <p:txBody>
          <a:bodyPr/>
          <a:lstStyle/>
          <a:p>
            <a:pPr eaLnBrk="1" hangingPunct="1"/>
            <a:r>
              <a:rPr lang="en-US" smtClean="0"/>
              <a:t>Functions of Advertising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828800" y="1905000"/>
            <a:ext cx="6858000" cy="4343400"/>
          </a:xfrm>
        </p:spPr>
        <p:txBody>
          <a:bodyPr/>
          <a:lstStyle/>
          <a:p>
            <a:pPr eaLnBrk="1" hangingPunct="1"/>
            <a:r>
              <a:rPr lang="tr-TR" sz="3600" smtClean="0"/>
              <a:t>Develop or maintain product awareness</a:t>
            </a:r>
          </a:p>
          <a:p>
            <a:pPr eaLnBrk="1" hangingPunct="1"/>
            <a:r>
              <a:rPr lang="tr-TR" sz="3600" smtClean="0"/>
              <a:t>Build company and brand image</a:t>
            </a:r>
          </a:p>
          <a:p>
            <a:pPr eaLnBrk="1" hangingPunct="1"/>
            <a:r>
              <a:rPr lang="tr-TR" sz="3600" smtClean="0"/>
              <a:t>Provide product information that differentiates one brand from another</a:t>
            </a:r>
            <a:endParaRPr lang="en-US" sz="360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99D4E-C923-4AEF-AD88-091DEBF4BF6C}" type="slidenum">
              <a:rPr lang="en-US">
                <a:solidFill>
                  <a:srgbClr val="2A3D7A"/>
                </a:solidFill>
              </a:rPr>
              <a:pPr>
                <a:defRPr/>
              </a:pPr>
              <a:t>7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772400" cy="2979738"/>
          </a:xfrm>
        </p:spPr>
        <p:txBody>
          <a:bodyPr/>
          <a:lstStyle/>
          <a:p>
            <a:pPr eaLnBrk="1" hangingPunct="1"/>
            <a:r>
              <a:rPr lang="en-US" smtClean="0"/>
              <a:t>Advertiser</a:t>
            </a:r>
          </a:p>
          <a:p>
            <a:pPr eaLnBrk="1" hangingPunct="1"/>
            <a:r>
              <a:rPr lang="en-US" smtClean="0"/>
              <a:t>Advertising agency</a:t>
            </a:r>
            <a:endParaRPr lang="tr-TR" smtClean="0"/>
          </a:p>
          <a:p>
            <a:pPr eaLnBrk="1" hangingPunct="1"/>
            <a:r>
              <a:rPr lang="en-US" smtClean="0"/>
              <a:t>Media</a:t>
            </a:r>
          </a:p>
          <a:p>
            <a:pPr eaLnBrk="1" hangingPunct="1"/>
            <a:r>
              <a:rPr lang="tr-TR" smtClean="0"/>
              <a:t>Suppliers</a:t>
            </a:r>
            <a:endParaRPr lang="en-US" smtClean="0"/>
          </a:p>
          <a:p>
            <a:pPr eaLnBrk="1" hangingPunct="1"/>
            <a:r>
              <a:rPr lang="en-US" smtClean="0"/>
              <a:t>Target audience</a:t>
            </a:r>
          </a:p>
          <a:p>
            <a:pPr lvl="1" eaLnBrk="1" hangingPunct="1">
              <a:buFontTx/>
              <a:buChar char="•"/>
            </a:pPr>
            <a:endParaRPr lang="en-US" sz="32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BB47-011B-4039-A752-EFC215DDA919}" type="slidenum">
              <a:rPr lang="en-US">
                <a:solidFill>
                  <a:srgbClr val="2A3D7A"/>
                </a:solidFill>
              </a:rPr>
              <a:pPr>
                <a:defRPr/>
              </a:pPr>
              <a:t>8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Five Players of Advertising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7772400" cy="29797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smtClean="0"/>
              <a:t>The </a:t>
            </a:r>
            <a:r>
              <a:rPr lang="en-US" sz="2800" smtClean="0"/>
              <a:t>Advertiser</a:t>
            </a:r>
            <a:endParaRPr lang="tr-TR" sz="2800" smtClean="0"/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The person or org. that uses adv. to send out a message about its products.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States the marketing problem that the advertising can solve.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Final decisions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Responsible for monitoring work and paying the bills for the agency’s work on its account.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59F86F-E0C9-45F7-A505-C02EC4408E97}" type="slidenum">
              <a:rPr lang="en-US">
                <a:solidFill>
                  <a:srgbClr val="2A3D7A"/>
                </a:solidFill>
              </a:rPr>
              <a:pPr>
                <a:defRPr/>
              </a:pPr>
              <a:t>9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4498</TotalTime>
  <Words>1368</Words>
  <Application>Microsoft Office PowerPoint</Application>
  <PresentationFormat>On-screen Show (4:3)</PresentationFormat>
  <Paragraphs>372</Paragraphs>
  <Slides>52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Flow</vt:lpstr>
      <vt:lpstr>PowerPoint Presentation</vt:lpstr>
      <vt:lpstr>The World of Advertising</vt:lpstr>
      <vt:lpstr>The World of Advertising</vt:lpstr>
      <vt:lpstr>Key Components of Advertising</vt:lpstr>
      <vt:lpstr>Roles of Advertising</vt:lpstr>
      <vt:lpstr>Functions of Advertising</vt:lpstr>
      <vt:lpstr>Functions of Advertising</vt:lpstr>
      <vt:lpstr>The Five Players of Advertising</vt:lpstr>
      <vt:lpstr>The Five Players of Advertising</vt:lpstr>
      <vt:lpstr>The Five Players of Advertising</vt:lpstr>
      <vt:lpstr>The Five Players of Advertising</vt:lpstr>
      <vt:lpstr>The Five Players of Advertising</vt:lpstr>
      <vt:lpstr>The Five Players of Advertising</vt:lpstr>
      <vt:lpstr>The Five Players of Advertising</vt:lpstr>
      <vt:lpstr>The Five Players of Advertising</vt:lpstr>
      <vt:lpstr>Types of Advertising</vt:lpstr>
      <vt:lpstr>Brand Advertising</vt:lpstr>
      <vt:lpstr>Retail Advertising</vt:lpstr>
      <vt:lpstr>Local Advertising</vt:lpstr>
      <vt:lpstr>Direct-Response Advertising</vt:lpstr>
      <vt:lpstr>Business-to-business Advertising</vt:lpstr>
      <vt:lpstr>Business-to-business Advertising</vt:lpstr>
      <vt:lpstr>Institutional/Corporate Advertising </vt:lpstr>
      <vt:lpstr>Non-Profit Advertising  </vt:lpstr>
      <vt:lpstr>PowerPoint Presentation</vt:lpstr>
      <vt:lpstr>Political Advertising</vt:lpstr>
      <vt:lpstr>Assignment</vt:lpstr>
      <vt:lpstr>The Evolution of Advertising</vt:lpstr>
      <vt:lpstr>The Evolution of Advertising</vt:lpstr>
      <vt:lpstr>The Evolution of Advertising</vt:lpstr>
      <vt:lpstr>The Evolution of Advertising in Turkey</vt:lpstr>
      <vt:lpstr>Current Advertising Issues</vt:lpstr>
      <vt:lpstr>Effectiveness in Advertising</vt:lpstr>
      <vt:lpstr>Advertising - The Business</vt:lpstr>
      <vt:lpstr>Advertising - The Business</vt:lpstr>
      <vt:lpstr>Advertising - The Business</vt:lpstr>
      <vt:lpstr>PowerPoint Presentation</vt:lpstr>
      <vt:lpstr>Marketing</vt:lpstr>
      <vt:lpstr>Key Concepts in Marketing</vt:lpstr>
      <vt:lpstr>Best Global Brands in 2014</vt:lpstr>
      <vt:lpstr>The Marketing Mix</vt:lpstr>
      <vt:lpstr>The Marketing Process</vt:lpstr>
      <vt:lpstr>The Marketing Process and Advertising</vt:lpstr>
      <vt:lpstr>Current Marketing Issues</vt:lpstr>
      <vt:lpstr>Guerilla Marketing for Benetton NewYork Unhate Campaign </vt:lpstr>
      <vt:lpstr>Current Marketing Issues</vt:lpstr>
      <vt:lpstr>Ad Agencies</vt:lpstr>
      <vt:lpstr>Working with an external agency or an in-house agency?</vt:lpstr>
      <vt:lpstr>Ad Agencies</vt:lpstr>
      <vt:lpstr>Ad Agencies</vt:lpstr>
      <vt:lpstr>Ad Agencies</vt:lpstr>
      <vt:lpstr>Top 5 Agencies of Turkey in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Sercin Sun</dc:creator>
  <cp:lastModifiedBy>Sema Misci Kip</cp:lastModifiedBy>
  <cp:revision>26</cp:revision>
  <dcterms:created xsi:type="dcterms:W3CDTF">2006-08-16T00:00:00Z</dcterms:created>
  <dcterms:modified xsi:type="dcterms:W3CDTF">2015-02-26T11:59:32Z</dcterms:modified>
</cp:coreProperties>
</file>