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2"/>
  </p:notesMasterIdLst>
  <p:sldIdLst>
    <p:sldId id="384" r:id="rId2"/>
    <p:sldId id="385" r:id="rId3"/>
    <p:sldId id="386" r:id="rId4"/>
    <p:sldId id="387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390" r:id="rId34"/>
    <p:sldId id="391" r:id="rId35"/>
    <p:sldId id="392" r:id="rId36"/>
    <p:sldId id="393" r:id="rId37"/>
    <p:sldId id="394" r:id="rId38"/>
    <p:sldId id="395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3" autoAdjust="0"/>
  </p:normalViewPr>
  <p:slideViewPr>
    <p:cSldViewPr>
      <p:cViewPr varScale="1">
        <p:scale>
          <a:sx n="54" d="100"/>
          <a:sy n="5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530A-DC1C-46DB-B961-E4BA5EF6D2CE}" type="datetimeFigureOut">
              <a:rPr lang="tr-TR" smtClean="0"/>
              <a:pPr/>
              <a:t>06.04.2015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13DF-B060-4C5B-90CA-4E8ABD4F3A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0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85F4FD8-ECAA-4546-B871-F7F59BC9BE2C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tr-TR" altLang="tr-TR" smtClean="0">
              <a:solidFill>
                <a:srgbClr val="C00000"/>
              </a:solidFill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0B1AA-0555-42B9-B59A-661059532F06}" type="slidenum">
              <a:rPr lang="en-US" altLang="tr-TR" smtClean="0">
                <a:latin typeface="Calibri" pitchFamily="34" charset="0"/>
              </a:rPr>
              <a:pPr eaLnBrk="1" hangingPunct="1"/>
              <a:t>7</a:t>
            </a:fld>
            <a:endParaRPr lang="en-US" alt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0000"/>
              </a:spcBef>
              <a:buFont typeface="Wingdings" pitchFamily="2" charset="2"/>
              <a:buChar char="q"/>
            </a:pPr>
            <a:fld id="{4A1DFC03-1065-44C4-8C18-4283528DD4CD}" type="slidenum">
              <a:rPr lang="tr-TR" sz="1200">
                <a:latin typeface="Calibri" pitchFamily="34" charset="0"/>
              </a:rPr>
              <a:pPr algn="r" eaLnBrk="1" hangingPunct="1">
                <a:spcBef>
                  <a:spcPct val="30000"/>
                </a:spcBef>
                <a:buFont typeface="Wingdings" pitchFamily="2" charset="2"/>
                <a:buChar char="q"/>
              </a:pPr>
              <a:t>8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2603830-26DC-4C09-B590-E5CC86C7C579}" type="slidenum">
              <a:rPr lang="en-GB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pPr eaLnBrk="1" hangingPunct="1"/>
              <a:t>9</a:t>
            </a:fld>
            <a:endParaRPr lang="en-GB" sz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95238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 cap="flat"/>
        </p:spPr>
      </p:sp>
      <p:sp>
        <p:nvSpPr>
          <p:cNvPr id="952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26E1AD2-B0C9-4784-B021-18B17E93C5A6}" type="slidenum">
              <a:rPr lang="en-US" sz="1200">
                <a:latin typeface="Arial" charset="0"/>
              </a:rPr>
              <a:pPr eaLnBrk="1" hangingPunct="1"/>
              <a:t>46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2A3D7A"/>
                </a:solidFill>
                <a:latin typeface="Times New Roman" pitchFamily="18" charset="0"/>
              </a:rPr>
              <a:t>Chapter 1:  Introduction to Advertising</a:t>
            </a:r>
            <a:endParaRPr lang="en-US">
              <a:solidFill>
                <a:srgbClr val="2A3D7A"/>
              </a:solidFill>
              <a:latin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1A1AF-04AB-435E-9E34-375C34D5C838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3D7A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88B4E-418E-4454-9A77-E8A1D40EC40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6881-E3AF-48D6-815F-FFB0C16D899C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0A595-ACEB-4214-8027-53BFD0ED4DE9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71853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87482-2786-439B-9A3D-D153EF8A0259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78661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3C9C3-F606-49F5-B81C-2FB1AF0AB9D7}" type="slidenum">
              <a:rPr lang="en-US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19856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F3830-0DCA-40E5-A02D-7BD76F4D500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CE0E5-9F85-41FE-822B-B37E835C3EC6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3D519-9CD3-4909-B447-8646EFD70FF4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BB3BC-998B-4ECF-B59D-6D374A5B48B6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AA7C-D863-49A4-A328-2758F709D351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416C8-1868-4201-8B02-D4D912D2344E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315BF-4067-408A-A9DB-7F14B8D56A90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54A5425-A7B1-4505-884D-CB05EB43949F}" type="slidenum">
              <a:rPr lang="en-US" smtClean="0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05E4D-9C23-463C-8A45-8B8EF0239230}" type="slidenum">
              <a:rPr lang="en-US" sz="2400" smtClean="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4" r:id="rId12"/>
    <p:sldLayoutId id="2147483695" r:id="rId13"/>
    <p:sldLayoutId id="214748369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C29FEA5-63F8-441E-AD60-E752D64223D8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1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CHAPTER 5</a:t>
            </a:r>
            <a:br>
              <a:rPr lang="tr-TR" sz="3600" smtClean="0"/>
            </a:br>
            <a:r>
              <a:rPr lang="tr-TR" sz="3600" smtClean="0"/>
              <a:t>THE CONSUMER AUDIENCE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Cultural and social influences</a:t>
            </a:r>
          </a:p>
          <a:p>
            <a:pPr eaLnBrk="1" hangingPunct="1"/>
            <a:r>
              <a:rPr lang="en-US" smtClean="0"/>
              <a:t>Psychological </a:t>
            </a:r>
            <a:r>
              <a:rPr lang="tr-TR" smtClean="0"/>
              <a:t>i</a:t>
            </a:r>
            <a:r>
              <a:rPr lang="en-US" smtClean="0"/>
              <a:t>nfluences</a:t>
            </a:r>
            <a:endParaRPr lang="tr-TR" smtClean="0"/>
          </a:p>
          <a:p>
            <a:pPr eaLnBrk="1" hangingPunct="1"/>
            <a:r>
              <a:rPr lang="tr-TR" smtClean="0"/>
              <a:t>Behavioral i</a:t>
            </a:r>
            <a:r>
              <a:rPr lang="en-US" smtClean="0"/>
              <a:t>nfluences</a:t>
            </a:r>
            <a:endParaRPr lang="tr-TR" smtClean="0"/>
          </a:p>
          <a:p>
            <a:pPr eaLnBrk="1" hangingPunct="1"/>
            <a:r>
              <a:rPr lang="tr-TR" smtClean="0"/>
              <a:t>Segmenting and targeting</a:t>
            </a:r>
          </a:p>
        </p:txBody>
      </p:sp>
    </p:spTree>
    <p:extLst>
      <p:ext uri="{BB962C8B-B14F-4D97-AF65-F5344CB8AC3E}">
        <p14:creationId xmlns:p14="http://schemas.microsoft.com/office/powerpoint/2010/main" val="36246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58738"/>
            <a:ext cx="9132277" cy="922337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AGG, Eşi - </a:t>
            </a:r>
            <a:r>
              <a:rPr lang="tr-TR" sz="3600" smtClean="0">
                <a:solidFill>
                  <a:schemeClr val="bg1"/>
                </a:solidFill>
                <a:latin typeface="Arial Narrow" pitchFamily="34" charset="0"/>
              </a:rPr>
              <a:t>Eğitim &amp; Çalışma Durumu</a:t>
            </a:r>
            <a:endParaRPr lang="en-GB" sz="36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4" y="1728789"/>
            <a:ext cx="606522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454" y="2100263"/>
            <a:ext cx="22949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 b="1">
                <a:solidFill>
                  <a:srgbClr val="061F29"/>
                </a:solidFill>
              </a:rPr>
              <a:t>AGG - Asıl Geliri Getiren Kişi</a:t>
            </a:r>
            <a:endParaRPr lang="en-US" sz="1200" b="1">
              <a:solidFill>
                <a:srgbClr val="061F29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13738" y="2736851"/>
            <a:ext cx="597877" cy="5762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15862" y="2736850"/>
            <a:ext cx="597877" cy="129698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83927" y="3673475"/>
            <a:ext cx="597877" cy="129698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686050" y="4610100"/>
            <a:ext cx="597877" cy="64770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11615" y="2378076"/>
            <a:ext cx="599343" cy="10080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543551" y="2305051"/>
            <a:ext cx="599342" cy="7207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52235" name="Footer Placeholder 1"/>
          <p:cNvSpPr txBox="1">
            <a:spLocks/>
          </p:cNvSpPr>
          <p:nvPr/>
        </p:nvSpPr>
        <p:spPr bwMode="auto">
          <a:xfrm>
            <a:off x="252046" y="64897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chemeClr val="tx1"/>
                </a:solidFill>
              </a:rPr>
              <a:t>Tüad  www.</a:t>
            </a:r>
            <a:r>
              <a:rPr lang="en-US" sz="1400">
                <a:solidFill>
                  <a:schemeClr val="tx1"/>
                </a:solidFill>
              </a:rPr>
              <a:t>tuad.org.tr</a:t>
            </a:r>
            <a:endParaRPr lang="tr-TR" sz="1400">
              <a:solidFill>
                <a:schemeClr val="tx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5456239"/>
            <a:ext cx="405325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2349501"/>
            <a:ext cx="58029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308" y="5426076"/>
            <a:ext cx="198964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 b="1">
                <a:solidFill>
                  <a:srgbClr val="7F7F7F"/>
                </a:solidFill>
              </a:rPr>
              <a:t>AGG Eşi – Çalışma oranı</a:t>
            </a:r>
            <a:endParaRPr lang="en-US" sz="1200" b="1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316" y="1814513"/>
            <a:ext cx="8098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7F7F7F"/>
                </a:solidFill>
              </a:rPr>
              <a:t>AGG Eşi</a:t>
            </a:r>
          </a:p>
          <a:p>
            <a:pPr algn="ctr" eaLnBrk="1" hangingPunct="1"/>
            <a:r>
              <a:rPr lang="tr-TR" sz="1200" b="1">
                <a:solidFill>
                  <a:srgbClr val="7F7F7F"/>
                </a:solidFill>
              </a:rPr>
              <a:t>Eğitim</a:t>
            </a:r>
            <a:endParaRPr lang="en-US" sz="1200" b="1">
              <a:solidFill>
                <a:srgbClr val="7F7F7F"/>
              </a:solidFill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7496908" y="2492375"/>
            <a:ext cx="65943" cy="82073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0258" y="2741614"/>
            <a:ext cx="54373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 b="1">
                <a:solidFill>
                  <a:srgbClr val="7F7F7F"/>
                </a:solidFill>
              </a:rPr>
              <a:t>%82</a:t>
            </a:r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22123" y="3111500"/>
            <a:ext cx="855785" cy="2540000"/>
          </a:xfrm>
          <a:custGeom>
            <a:avLst/>
            <a:gdLst>
              <a:gd name="connsiteX0" fmla="*/ 901700 w 927100"/>
              <a:gd name="connsiteY0" fmla="*/ 0 h 2540000"/>
              <a:gd name="connsiteX1" fmla="*/ 927100 w 927100"/>
              <a:gd name="connsiteY1" fmla="*/ 2540000 h 2540000"/>
              <a:gd name="connsiteX2" fmla="*/ 0 w 927100"/>
              <a:gd name="connsiteY2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2540000">
                <a:moveTo>
                  <a:pt x="901700" y="0"/>
                </a:moveTo>
                <a:lnTo>
                  <a:pt x="927100" y="2540000"/>
                </a:lnTo>
                <a:lnTo>
                  <a:pt x="0" y="2540000"/>
                </a:lnTo>
              </a:path>
            </a:pathLst>
          </a:custGeom>
          <a:ln w="254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  <a:defRPr/>
            </a:pP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616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-14288"/>
            <a:ext cx="9132277" cy="922338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AGG </a:t>
            </a:r>
            <a:r>
              <a:rPr lang="tr-TR" sz="3600" smtClean="0">
                <a:solidFill>
                  <a:schemeClr val="bg1"/>
                </a:solidFill>
                <a:latin typeface="Arial Narrow" pitchFamily="34" charset="0"/>
              </a:rPr>
              <a:t>- Meslek Dağılımı...</a:t>
            </a:r>
            <a:endParaRPr lang="en-GB" sz="36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633414"/>
            <a:ext cx="8242789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5303228" y="2781301"/>
            <a:ext cx="731226" cy="3603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71293" y="4005263"/>
            <a:ext cx="731227" cy="360362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71293" y="4797425"/>
            <a:ext cx="731227" cy="50323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69170" y="5049838"/>
            <a:ext cx="531935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968513" y="4833938"/>
            <a:ext cx="530469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968513" y="2816225"/>
            <a:ext cx="530469" cy="32543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68513" y="2457450"/>
            <a:ext cx="530469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66389" y="2420938"/>
            <a:ext cx="531934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498981" y="4616450"/>
            <a:ext cx="531934" cy="325438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98324" y="4437063"/>
            <a:ext cx="531935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098324" y="2205038"/>
            <a:ext cx="531935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630259" y="1412875"/>
            <a:ext cx="530469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630259" y="2205038"/>
            <a:ext cx="530469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630259" y="6129338"/>
            <a:ext cx="530469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030916" y="6165850"/>
            <a:ext cx="531935" cy="32385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30000"/>
              </a:spcBef>
            </a:pPr>
            <a:endParaRPr lang="tr-TR" sz="1200" b="1">
              <a:solidFill>
                <a:srgbClr val="061F2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282" y="631826"/>
            <a:ext cx="22949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 b="1">
                <a:solidFill>
                  <a:srgbClr val="061F29"/>
                </a:solidFill>
              </a:rPr>
              <a:t>AGG - Asıl Geliri Getiren Kişi</a:t>
            </a:r>
            <a:endParaRPr lang="en-US" sz="1200" b="1">
              <a:solidFill>
                <a:srgbClr val="061F29"/>
              </a:solidFill>
            </a:endParaRPr>
          </a:p>
        </p:txBody>
      </p:sp>
      <p:sp>
        <p:nvSpPr>
          <p:cNvPr id="53268" name="Footer Placeholder 1"/>
          <p:cNvSpPr txBox="1">
            <a:spLocks/>
          </p:cNvSpPr>
          <p:nvPr/>
        </p:nvSpPr>
        <p:spPr bwMode="auto">
          <a:xfrm>
            <a:off x="252046" y="64897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chemeClr val="tx1"/>
                </a:solidFill>
              </a:rPr>
              <a:t>Tüad  www.</a:t>
            </a:r>
            <a:r>
              <a:rPr lang="en-US" sz="1400">
                <a:solidFill>
                  <a:schemeClr val="tx1"/>
                </a:solidFill>
              </a:rPr>
              <a:t>tuad.org.tr</a:t>
            </a:r>
            <a:endParaRPr lang="tr-T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614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-14288"/>
            <a:ext cx="9132277" cy="922338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MESLEK ODAKLILIK</a:t>
            </a:r>
            <a:r>
              <a:rPr lang="tr-TR" sz="3600" smtClean="0">
                <a:solidFill>
                  <a:schemeClr val="bg1"/>
                </a:solidFill>
                <a:latin typeface="Arial Narrow" pitchFamily="34" charset="0"/>
              </a:rPr>
              <a:t>- Gelir endeksi...</a:t>
            </a:r>
            <a:endParaRPr lang="en-GB" sz="36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4275" name="Footer Placeholder 1"/>
          <p:cNvSpPr txBox="1">
            <a:spLocks/>
          </p:cNvSpPr>
          <p:nvPr/>
        </p:nvSpPr>
        <p:spPr bwMode="auto">
          <a:xfrm>
            <a:off x="252046" y="64897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chemeClr val="tx1"/>
                </a:solidFill>
              </a:rPr>
              <a:t>Tüad  www.</a:t>
            </a:r>
            <a:r>
              <a:rPr lang="en-US" sz="1400">
                <a:solidFill>
                  <a:schemeClr val="tx1"/>
                </a:solidFill>
              </a:rPr>
              <a:t>tuad.org.tr</a:t>
            </a:r>
            <a:endParaRPr lang="tr-TR" sz="140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0" y="5981700"/>
            <a:ext cx="338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8560777" y="1557338"/>
            <a:ext cx="331177" cy="230346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7" name="Left Arrow 6"/>
          <p:cNvSpPr/>
          <p:nvPr/>
        </p:nvSpPr>
        <p:spPr bwMode="auto">
          <a:xfrm>
            <a:off x="4530970" y="6408739"/>
            <a:ext cx="3385038" cy="333375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35" name="Down Arrow 34"/>
          <p:cNvSpPr/>
          <p:nvPr/>
        </p:nvSpPr>
        <p:spPr bwMode="auto">
          <a:xfrm>
            <a:off x="8560777" y="4149726"/>
            <a:ext cx="331177" cy="1871663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3902076"/>
            <a:ext cx="759508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3902076"/>
            <a:ext cx="571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946150"/>
            <a:ext cx="7595089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946150"/>
            <a:ext cx="571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706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58738"/>
            <a:ext cx="9132277" cy="922337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Gelir Dağılımı</a:t>
            </a:r>
            <a:endParaRPr lang="en-GB" sz="32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5299" name="Footer Placeholder 1"/>
          <p:cNvSpPr txBox="1">
            <a:spLocks/>
          </p:cNvSpPr>
          <p:nvPr/>
        </p:nvSpPr>
        <p:spPr bwMode="auto">
          <a:xfrm>
            <a:off x="252046" y="64897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chemeClr val="tx1"/>
                </a:solidFill>
              </a:rPr>
              <a:t>Tüad  www.</a:t>
            </a:r>
            <a:r>
              <a:rPr lang="en-US" sz="1400">
                <a:solidFill>
                  <a:schemeClr val="tx1"/>
                </a:solidFill>
              </a:rPr>
              <a:t>tuad.org.tr</a:t>
            </a:r>
            <a:endParaRPr lang="tr-TR" sz="140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5" y="1125538"/>
            <a:ext cx="3582866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0585" y="3406776"/>
            <a:ext cx="32736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 b="1">
                <a:solidFill>
                  <a:srgbClr val="7F7F7F"/>
                </a:solidFill>
              </a:rPr>
              <a:t>Kaynak: TR geneli SES çalışması (n=5000)</a:t>
            </a:r>
            <a:endParaRPr lang="en-US" sz="1200" b="1">
              <a:solidFill>
                <a:srgbClr val="7F7F7F"/>
              </a:solidFill>
            </a:endParaRPr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1149350"/>
            <a:ext cx="352132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859" y="3357563"/>
            <a:ext cx="268214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 b="1">
                <a:solidFill>
                  <a:srgbClr val="7F7F7F"/>
                </a:solidFill>
              </a:rPr>
              <a:t>Kaynak: TÜİK, Hane Gelir Dağılımı</a:t>
            </a:r>
            <a:endParaRPr lang="en-US" sz="1200" b="1">
              <a:solidFill>
                <a:srgbClr val="7F7F7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04" y="3644901"/>
            <a:ext cx="332349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63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58738"/>
            <a:ext cx="9132277" cy="922337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ÜST ORTA SINIF </a:t>
            </a:r>
            <a:r>
              <a:rPr lang="tr-TR" sz="360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  </a:t>
            </a:r>
            <a:r>
              <a:rPr lang="tr-TR" sz="36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ALT ORTA SINIF ....</a:t>
            </a:r>
            <a:endParaRPr lang="en-GB" sz="32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6323" name="Footer Placeholder 1"/>
          <p:cNvSpPr txBox="1">
            <a:spLocks/>
          </p:cNvSpPr>
          <p:nvPr/>
        </p:nvSpPr>
        <p:spPr bwMode="auto">
          <a:xfrm>
            <a:off x="252046" y="6489700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chemeClr val="tx1"/>
                </a:solidFill>
              </a:rPr>
              <a:t>Tüad  www.</a:t>
            </a:r>
            <a:r>
              <a:rPr lang="en-US" sz="1400">
                <a:solidFill>
                  <a:schemeClr val="tx1"/>
                </a:solidFill>
              </a:rPr>
              <a:t>tuad.org.tr</a:t>
            </a:r>
            <a:endParaRPr lang="tr-TR" sz="1400">
              <a:solidFill>
                <a:schemeClr val="tx1"/>
              </a:solidFill>
            </a:endParaRP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4" y="1052513"/>
            <a:ext cx="378069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1052513"/>
            <a:ext cx="378069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allelogram 2"/>
          <p:cNvSpPr>
            <a:spLocks noChangeArrowheads="1"/>
          </p:cNvSpPr>
          <p:nvPr/>
        </p:nvSpPr>
        <p:spPr bwMode="auto">
          <a:xfrm rot="-2008751">
            <a:off x="679938" y="2028825"/>
            <a:ext cx="2099897" cy="935038"/>
          </a:xfrm>
          <a:prstGeom prst="parallelogram">
            <a:avLst>
              <a:gd name="adj" fmla="val 25039"/>
            </a:avLst>
          </a:prstGeom>
          <a:solidFill>
            <a:srgbClr val="D9D9D9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19" name="Parallelogram 18"/>
          <p:cNvSpPr>
            <a:spLocks noChangeArrowheads="1"/>
          </p:cNvSpPr>
          <p:nvPr/>
        </p:nvSpPr>
        <p:spPr bwMode="auto">
          <a:xfrm rot="13473692" flipV="1">
            <a:off x="6011008" y="1781176"/>
            <a:ext cx="2275743" cy="1012825"/>
          </a:xfrm>
          <a:prstGeom prst="parallelogram">
            <a:avLst>
              <a:gd name="adj" fmla="val 24984"/>
            </a:avLst>
          </a:prstGeom>
          <a:solidFill>
            <a:srgbClr val="D9D9D9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97" y="4056063"/>
            <a:ext cx="289266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4292601"/>
            <a:ext cx="291297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>
                <a:solidFill>
                  <a:srgbClr val="7F7F7F"/>
                </a:solidFill>
              </a:rPr>
              <a:t>Ortalama gelir Endeksi (A=100) </a:t>
            </a:r>
            <a:r>
              <a:rPr lang="tr-TR" sz="1400">
                <a:solidFill>
                  <a:srgbClr val="7F7F7F"/>
                </a:solidFill>
                <a:sym typeface="Wingdings" pitchFamily="2" charset="2"/>
              </a:rPr>
              <a:t></a:t>
            </a:r>
            <a:endParaRPr lang="en-US" sz="1400">
              <a:solidFill>
                <a:srgbClr val="7F7F7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835162" y="4894263"/>
            <a:ext cx="531935" cy="1905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0020" y="6073776"/>
            <a:ext cx="371883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200">
                <a:solidFill>
                  <a:srgbClr val="7F7F7F"/>
                </a:solidFill>
              </a:rPr>
              <a:t>Not: 2006 SES ve 2012 SES örtüşme oranı %75’dir.</a:t>
            </a:r>
            <a:endParaRPr lang="en-US" sz="1200">
              <a:solidFill>
                <a:srgbClr val="7F7F7F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69170" y="4797425"/>
            <a:ext cx="465992" cy="935038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33039" y="5013325"/>
            <a:ext cx="465992" cy="719138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48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4" grpId="0"/>
      <p:bldP spid="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23" y="58738"/>
            <a:ext cx="9132277" cy="922337"/>
          </a:xfrm>
          <a:solidFill>
            <a:srgbClr val="90B0BE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>
                <a:solidFill>
                  <a:schemeClr val="bg1"/>
                </a:solidFill>
                <a:latin typeface="Arial Narrow" pitchFamily="34" charset="0"/>
              </a:rPr>
              <a:t>SONSÖZ: </a:t>
            </a:r>
            <a:r>
              <a:rPr lang="en-US" sz="3600" smtClean="0">
                <a:solidFill>
                  <a:srgbClr val="C00000"/>
                </a:solidFill>
                <a:latin typeface="Arial Narrow" pitchFamily="34" charset="0"/>
              </a:rPr>
              <a:t>2012 SES’in </a:t>
            </a:r>
            <a:r>
              <a:rPr lang="tr-TR" sz="3600" smtClean="0">
                <a:solidFill>
                  <a:srgbClr val="C00000"/>
                </a:solidFill>
                <a:latin typeface="Arial Narrow" pitchFamily="34" charset="0"/>
              </a:rPr>
              <a:t>getirdikleri….</a:t>
            </a:r>
            <a:endParaRPr lang="en-GB" sz="360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Grp="1"/>
          </p:cNvSpPr>
          <p:nvPr>
            <p:ph idx="1"/>
          </p:nvPr>
        </p:nvSpPr>
        <p:spPr>
          <a:xfrm>
            <a:off x="252047" y="981076"/>
            <a:ext cx="8308731" cy="568801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tr-TR" b="1" smtClean="0">
                <a:solidFill>
                  <a:srgbClr val="C00000"/>
                </a:solidFill>
              </a:rPr>
              <a:t>Meslek</a:t>
            </a:r>
            <a:r>
              <a:rPr lang="en-US" b="1" smtClean="0">
                <a:solidFill>
                  <a:srgbClr val="C00000"/>
                </a:solidFill>
              </a:rPr>
              <a:t> odaklılık</a:t>
            </a:r>
            <a:endParaRPr lang="tr-TR" b="1" smtClean="0">
              <a:solidFill>
                <a:srgbClr val="C00000"/>
              </a:solidFill>
            </a:endParaRPr>
          </a:p>
          <a:p>
            <a:pPr lvl="1">
              <a:lnSpc>
                <a:spcPts val="1800"/>
              </a:lnSpc>
            </a:pPr>
            <a:r>
              <a:rPr lang="en-US" sz="1600" smtClean="0"/>
              <a:t>Meslek gruplaması günlük hayatta karşılığı daha net bulunur </a:t>
            </a:r>
            <a:r>
              <a:rPr lang="tr-TR" sz="1600" smtClean="0"/>
              <a:t>ve gelirle ilişkisi daha net anlaşılır </a:t>
            </a:r>
            <a:r>
              <a:rPr lang="en-US" sz="1600" smtClean="0"/>
              <a:t>hale getirilmiş</a:t>
            </a:r>
            <a:r>
              <a:rPr lang="tr-TR" sz="1600" smtClean="0"/>
              <a:t>tir</a:t>
            </a:r>
            <a:r>
              <a:rPr lang="en-US" sz="1600" smtClean="0"/>
              <a:t>;</a:t>
            </a:r>
          </a:p>
          <a:p>
            <a:pPr lvl="1">
              <a:lnSpc>
                <a:spcPts val="1800"/>
              </a:lnSpc>
            </a:pPr>
            <a:r>
              <a:rPr lang="tr-TR" sz="1600" smtClean="0"/>
              <a:t>SES </a:t>
            </a:r>
            <a:r>
              <a:rPr lang="en-US" sz="1600" smtClean="0"/>
              <a:t>atamasında mesleğin eğitimden daha ağırlıklı rol oynaması sağlanmış</a:t>
            </a:r>
            <a:r>
              <a:rPr lang="tr-TR" sz="1600" smtClean="0"/>
              <a:t>tır; bu da ekonomik faktörün entegrasyonuna katkı sağlamıştır.</a:t>
            </a:r>
            <a:r>
              <a:rPr lang="en-US" sz="1600" smtClean="0"/>
              <a:t> </a:t>
            </a:r>
          </a:p>
          <a:p>
            <a:pPr>
              <a:lnSpc>
                <a:spcPts val="1800"/>
              </a:lnSpc>
            </a:pPr>
            <a:r>
              <a:rPr lang="en-US" b="1" smtClean="0">
                <a:solidFill>
                  <a:srgbClr val="C00000"/>
                </a:solidFill>
              </a:rPr>
              <a:t>Dinamik</a:t>
            </a:r>
            <a:r>
              <a:rPr lang="tr-TR" b="1" smtClean="0">
                <a:solidFill>
                  <a:srgbClr val="C00000"/>
                </a:solidFill>
              </a:rPr>
              <a:t> yapı</a:t>
            </a:r>
            <a:endParaRPr lang="en-US" b="1" smtClean="0">
              <a:solidFill>
                <a:srgbClr val="C00000"/>
              </a:solidFill>
            </a:endParaRPr>
          </a:p>
          <a:p>
            <a:pPr marL="684213" lvl="2" indent="-342900">
              <a:lnSpc>
                <a:spcPts val="1800"/>
              </a:lnSpc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en-US" sz="1600" smtClean="0"/>
              <a:t>Kişilerin </a:t>
            </a:r>
            <a:r>
              <a:rPr lang="tr-TR" sz="1600" smtClean="0"/>
              <a:t>kariyer ve ekonomik gelişimlerine paralel olarak </a:t>
            </a:r>
            <a:r>
              <a:rPr lang="en-US" sz="1600" smtClean="0"/>
              <a:t>farklı SES gruplarında bulunabilmesin</a:t>
            </a:r>
            <a:r>
              <a:rPr lang="tr-TR" sz="1600" smtClean="0"/>
              <a:t>e olanak sağlayan</a:t>
            </a:r>
            <a:r>
              <a:rPr lang="en-US" sz="1600" smtClean="0"/>
              <a:t> bir tanımlama</a:t>
            </a:r>
            <a:r>
              <a:rPr lang="tr-TR" sz="1600" smtClean="0"/>
              <a:t> getirilmiştir</a:t>
            </a:r>
            <a:r>
              <a:rPr lang="en-US" sz="1600" smtClean="0"/>
              <a:t>.</a:t>
            </a:r>
            <a:endParaRPr lang="tr-TR" sz="1600" b="1" smtClean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lang="tr-TR" b="1" smtClean="0">
                <a:solidFill>
                  <a:srgbClr val="C00000"/>
                </a:solidFill>
              </a:rPr>
              <a:t>Daha kristalize bir gruplama</a:t>
            </a:r>
            <a:endParaRPr lang="en-US" b="1" smtClean="0">
              <a:solidFill>
                <a:srgbClr val="C00000"/>
              </a:solidFill>
            </a:endParaRPr>
          </a:p>
          <a:p>
            <a:pPr marL="684213" lvl="2" indent="-342900">
              <a:lnSpc>
                <a:spcPts val="1800"/>
              </a:lnSpc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tr-TR" sz="1600" smtClean="0"/>
              <a:t>Özellikle alt ve üst SES grupları içinde önemli bir ayıraç teşkil eden C1’in C2’den farklılaştırılması sonucu, gruplar arası ayrıştırma daha net bir çizgiye oturtulmuştur.</a:t>
            </a:r>
            <a:endParaRPr lang="tr-TR" sz="1600" b="1" smtClean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lang="tr-TR" b="1" smtClean="0">
                <a:solidFill>
                  <a:srgbClr val="C00000"/>
                </a:solidFill>
              </a:rPr>
              <a:t>Uygulamada pratiklik</a:t>
            </a:r>
            <a:endParaRPr lang="en-US" b="1" smtClean="0">
              <a:solidFill>
                <a:srgbClr val="C00000"/>
              </a:solidFill>
            </a:endParaRPr>
          </a:p>
          <a:p>
            <a:pPr marL="684213" lvl="2" indent="-342900">
              <a:lnSpc>
                <a:spcPts val="1800"/>
              </a:lnSpc>
              <a:buSzPct val="80000"/>
              <a:buFont typeface="Wingdings" pitchFamily="2" charset="2"/>
              <a:buChar char="Ø"/>
            </a:pPr>
            <a:r>
              <a:rPr lang="en-US" sz="1600" smtClean="0"/>
              <a:t>Saha uygulamasında</a:t>
            </a:r>
            <a:r>
              <a:rPr lang="tr-TR" sz="1600" smtClean="0"/>
              <a:t> </a:t>
            </a:r>
            <a:r>
              <a:rPr lang="en-US" sz="1600" smtClean="0"/>
              <a:t>pratik, daha anlaşılır, dolayısıyla zaman avantajı getiren bir yaklaşım</a:t>
            </a:r>
            <a:r>
              <a:rPr lang="tr-TR" sz="1600" smtClean="0"/>
              <a:t> getirilmiştir</a:t>
            </a:r>
            <a:r>
              <a:rPr lang="en-US" sz="1600" smtClean="0"/>
              <a:t>. </a:t>
            </a:r>
            <a:endParaRPr lang="tr-TR" sz="2400" b="1" smtClean="0">
              <a:solidFill>
                <a:srgbClr val="C00000"/>
              </a:solidFill>
            </a:endParaRPr>
          </a:p>
          <a:p>
            <a:pPr>
              <a:lnSpc>
                <a:spcPts val="1800"/>
              </a:lnSpc>
            </a:pPr>
            <a:r>
              <a:rPr lang="tr-TR" b="1" smtClean="0">
                <a:solidFill>
                  <a:srgbClr val="C00000"/>
                </a:solidFill>
              </a:rPr>
              <a:t>Sektörde o</a:t>
            </a:r>
            <a:r>
              <a:rPr lang="en-US" b="1" smtClean="0">
                <a:solidFill>
                  <a:srgbClr val="C00000"/>
                </a:solidFill>
              </a:rPr>
              <a:t>rtak dil oluşturma</a:t>
            </a:r>
            <a:endParaRPr lang="tr-TR" b="1" smtClean="0">
              <a:solidFill>
                <a:srgbClr val="C00000"/>
              </a:solidFill>
            </a:endParaRPr>
          </a:p>
          <a:p>
            <a:pPr lvl="1">
              <a:lnSpc>
                <a:spcPts val="1800"/>
              </a:lnSpc>
            </a:pPr>
            <a:r>
              <a:rPr lang="en-US" sz="1600" smtClean="0"/>
              <a:t>Süreç olarak çok katılımlı, yaygın iletişimli, araştırma kullanıcılarının ve uygulayıcıların geri bildirimlerine açık bir yaklaşım izlenmiş, bu da ortak dil oluşması için uygun zemin yaratmıştır.</a:t>
            </a:r>
          </a:p>
        </p:txBody>
      </p:sp>
    </p:spTree>
    <p:extLst>
      <p:ext uri="{BB962C8B-B14F-4D97-AF65-F5344CB8AC3E}">
        <p14:creationId xmlns:p14="http://schemas.microsoft.com/office/powerpoint/2010/main" val="34205847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92DC977-6BBF-481F-AA3B-96E93A2397E1}" type="slidenum">
              <a:rPr lang="en-GB" sz="1200">
                <a:solidFill>
                  <a:schemeClr val="tx1"/>
                </a:solidFill>
                <a:latin typeface="Arial Black" pitchFamily="34" charset="0"/>
              </a:rPr>
              <a:pPr eaLnBrk="1" hangingPunct="1"/>
              <a:t>16</a:t>
            </a:fld>
            <a:endParaRPr lang="en-GB" sz="12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6130" name="Oval 2"/>
          <p:cNvSpPr>
            <a:spLocks noChangeArrowheads="1"/>
          </p:cNvSpPr>
          <p:nvPr/>
        </p:nvSpPr>
        <p:spPr bwMode="auto">
          <a:xfrm>
            <a:off x="1979735" y="1355725"/>
            <a:ext cx="4953000" cy="4953000"/>
          </a:xfrm>
          <a:prstGeom prst="ellipse">
            <a:avLst/>
          </a:prstGeom>
          <a:solidFill>
            <a:srgbClr val="C00000">
              <a:alpha val="27843"/>
            </a:srgbClr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4000" b="1" dirty="0">
                <a:solidFill>
                  <a:srgbClr val="104E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Peki </a:t>
            </a:r>
          </a:p>
          <a:p>
            <a:pPr algn="ctr"/>
            <a:r>
              <a:rPr lang="tr-TR" sz="4000" b="1" dirty="0">
                <a:solidFill>
                  <a:srgbClr val="104E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 bu A, B, C..</a:t>
            </a:r>
            <a:r>
              <a:rPr lang="tr-TR" sz="4000" b="1" dirty="0" err="1">
                <a:solidFill>
                  <a:srgbClr val="104E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ler</a:t>
            </a:r>
            <a:r>
              <a:rPr lang="tr-TR" sz="4000" b="1" dirty="0">
                <a:solidFill>
                  <a:srgbClr val="104E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4400" b="1" u="sng" dirty="0">
              <a:solidFill>
                <a:srgbClr val="104E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3376247" y="549275"/>
            <a:ext cx="21499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3000" b="1">
                <a:solidFill>
                  <a:srgbClr val="C00000"/>
                </a:solidFill>
              </a:rPr>
              <a:t>APPENDIX</a:t>
            </a:r>
            <a:endParaRPr 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4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 A SES Group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46482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1800" dirty="0" err="1" smtClean="0"/>
              <a:t>Almost</a:t>
            </a:r>
            <a:r>
              <a:rPr lang="tr-TR" sz="1800" dirty="0" smtClean="0"/>
              <a:t> </a:t>
            </a:r>
            <a:r>
              <a:rPr lang="tr-TR" sz="1800" dirty="0" err="1" smtClean="0"/>
              <a:t>all</a:t>
            </a:r>
            <a:r>
              <a:rPr lang="tr-TR" sz="1800" dirty="0" smtClean="0"/>
              <a:t> of </a:t>
            </a:r>
            <a:r>
              <a:rPr lang="tr-TR" sz="1800" dirty="0" err="1" smtClean="0"/>
              <a:t>them</a:t>
            </a:r>
            <a:r>
              <a:rPr lang="tr-TR" sz="1800" dirty="0" smtClean="0"/>
              <a:t> </a:t>
            </a:r>
            <a:r>
              <a:rPr lang="tr-TR" sz="1800" dirty="0" err="1" smtClean="0"/>
              <a:t>are</a:t>
            </a:r>
            <a:r>
              <a:rPr lang="tr-TR" sz="1800" dirty="0" smtClean="0"/>
              <a:t> </a:t>
            </a:r>
            <a:r>
              <a:rPr lang="tr-TR" sz="1800" dirty="0" err="1" smtClean="0"/>
              <a:t>university</a:t>
            </a:r>
            <a:r>
              <a:rPr lang="tr-TR" sz="1800" dirty="0" smtClean="0"/>
              <a:t> </a:t>
            </a:r>
            <a:r>
              <a:rPr lang="tr-TR" sz="1800" dirty="0" err="1" smtClean="0"/>
              <a:t>graduates</a:t>
            </a:r>
            <a:r>
              <a:rPr lang="tr-TR" sz="1800" dirty="0" smtClean="0"/>
              <a:t>, </a:t>
            </a:r>
            <a:r>
              <a:rPr lang="tr-TR" sz="1800" dirty="0"/>
              <a:t>30</a:t>
            </a:r>
            <a:r>
              <a:rPr lang="tr-TR" sz="1800" dirty="0" smtClean="0"/>
              <a:t>% </a:t>
            </a:r>
            <a:r>
              <a:rPr lang="tr-TR" sz="1800" dirty="0" err="1"/>
              <a:t>are</a:t>
            </a:r>
            <a:r>
              <a:rPr lang="tr-TR" sz="1800" dirty="0"/>
              <a:t> post-</a:t>
            </a:r>
            <a:r>
              <a:rPr lang="tr-TR" sz="1800" dirty="0" err="1"/>
              <a:t>graduates</a:t>
            </a:r>
            <a:r>
              <a:rPr lang="tr-TR" sz="1800" dirty="0"/>
              <a:t>...</a:t>
            </a:r>
          </a:p>
          <a:p>
            <a:pPr>
              <a:defRPr/>
            </a:pPr>
            <a:r>
              <a:rPr lang="tr-TR" sz="1800" dirty="0" err="1"/>
              <a:t>Half</a:t>
            </a:r>
            <a:r>
              <a:rPr lang="tr-TR" sz="1800" dirty="0"/>
              <a:t> of </a:t>
            </a:r>
            <a:r>
              <a:rPr lang="tr-TR" sz="1800" dirty="0" err="1"/>
              <a:t>them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working</a:t>
            </a:r>
            <a:r>
              <a:rPr lang="tr-TR" sz="1800" dirty="0"/>
              <a:t> as </a:t>
            </a:r>
            <a:r>
              <a:rPr lang="tr-TR" sz="1800" dirty="0" err="1"/>
              <a:t>qualified</a:t>
            </a:r>
            <a:r>
              <a:rPr lang="tr-TR" sz="1800" dirty="0"/>
              <a:t> </a:t>
            </a:r>
            <a:r>
              <a:rPr lang="tr-TR" sz="1800" dirty="0" err="1"/>
              <a:t>speacilists</a:t>
            </a:r>
            <a:r>
              <a:rPr lang="tr-TR" sz="1800" dirty="0"/>
              <a:t>, </a:t>
            </a:r>
            <a:r>
              <a:rPr lang="tr-TR" sz="1800" dirty="0" err="1"/>
              <a:t>i.e</a:t>
            </a:r>
            <a:r>
              <a:rPr lang="tr-TR" sz="1800" dirty="0"/>
              <a:t>. </a:t>
            </a:r>
            <a:r>
              <a:rPr lang="tr-TR" sz="1800" dirty="0" err="1"/>
              <a:t>lawyers</a:t>
            </a:r>
            <a:r>
              <a:rPr lang="tr-TR" sz="1800" dirty="0"/>
              <a:t>, </a:t>
            </a:r>
            <a:r>
              <a:rPr lang="tr-TR" sz="1800" dirty="0" err="1"/>
              <a:t>doctors</a:t>
            </a:r>
            <a:r>
              <a:rPr lang="tr-TR" sz="1800" dirty="0"/>
              <a:t>, </a:t>
            </a:r>
            <a:r>
              <a:rPr lang="tr-TR" sz="1800" dirty="0" err="1"/>
              <a:t>engineers</a:t>
            </a:r>
            <a:r>
              <a:rPr lang="tr-TR" sz="1800" dirty="0"/>
              <a:t>…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dirty="0" err="1"/>
              <a:t>monthly</a:t>
            </a:r>
            <a:r>
              <a:rPr lang="tr-TR" sz="1800" dirty="0"/>
              <a:t> </a:t>
            </a:r>
            <a:r>
              <a:rPr lang="tr-TR" sz="1800" dirty="0" err="1"/>
              <a:t>salaries</a:t>
            </a:r>
            <a:endParaRPr lang="tr-TR" sz="1800" dirty="0"/>
          </a:p>
          <a:p>
            <a:pPr>
              <a:defRPr/>
            </a:pPr>
            <a:r>
              <a:rPr lang="tr-TR" sz="1800" dirty="0" err="1"/>
              <a:t>Approximately</a:t>
            </a:r>
            <a:r>
              <a:rPr lang="tr-TR" sz="1800" dirty="0"/>
              <a:t> 10%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white</a:t>
            </a:r>
            <a:r>
              <a:rPr lang="tr-TR" sz="1800" dirty="0"/>
              <a:t> </a:t>
            </a:r>
            <a:r>
              <a:rPr lang="tr-TR" sz="1800" dirty="0" err="1"/>
              <a:t>collars</a:t>
            </a:r>
            <a:r>
              <a:rPr lang="tr-TR" sz="1800" dirty="0"/>
              <a:t> </a:t>
            </a:r>
            <a:r>
              <a:rPr lang="tr-TR" sz="1800" dirty="0" err="1"/>
              <a:t>who</a:t>
            </a:r>
            <a:r>
              <a:rPr lang="tr-TR" sz="1800" dirty="0"/>
              <a:t> </a:t>
            </a:r>
            <a:r>
              <a:rPr lang="tr-TR" sz="1800" dirty="0" err="1"/>
              <a:t>have</a:t>
            </a:r>
            <a:r>
              <a:rPr lang="tr-TR" sz="1800" dirty="0"/>
              <a:t> </a:t>
            </a:r>
            <a:r>
              <a:rPr lang="tr-TR" sz="1800" dirty="0" err="1"/>
              <a:t>more</a:t>
            </a:r>
            <a:r>
              <a:rPr lang="tr-TR" sz="1800" dirty="0"/>
              <a:t> </a:t>
            </a:r>
            <a:r>
              <a:rPr lang="tr-TR" sz="1800" dirty="0" err="1"/>
              <a:t>than</a:t>
            </a:r>
            <a:r>
              <a:rPr lang="tr-TR" sz="1800" dirty="0"/>
              <a:t> 20 </a:t>
            </a:r>
            <a:r>
              <a:rPr lang="tr-TR" sz="1800" dirty="0" err="1"/>
              <a:t>employees</a:t>
            </a:r>
            <a:r>
              <a:rPr lang="tr-TR" sz="1800" dirty="0"/>
              <a:t>; ¼  </a:t>
            </a:r>
            <a:r>
              <a:rPr lang="tr-TR" sz="1800" dirty="0" err="1"/>
              <a:t>have</a:t>
            </a:r>
            <a:r>
              <a:rPr lang="tr-TR" sz="1800" dirty="0"/>
              <a:t> </a:t>
            </a:r>
            <a:r>
              <a:rPr lang="tr-TR" sz="1800" dirty="0" err="1"/>
              <a:t>small</a:t>
            </a:r>
            <a:r>
              <a:rPr lang="tr-TR" sz="1800" dirty="0"/>
              <a:t> </a:t>
            </a:r>
            <a:r>
              <a:rPr lang="tr-TR" sz="1800" dirty="0" err="1"/>
              <a:t>or</a:t>
            </a:r>
            <a:r>
              <a:rPr lang="tr-TR" sz="1800" dirty="0"/>
              <a:t> </a:t>
            </a:r>
            <a:r>
              <a:rPr lang="tr-TR" sz="1800" dirty="0" err="1"/>
              <a:t>medium</a:t>
            </a:r>
            <a:r>
              <a:rPr lang="tr-TR" sz="1800" dirty="0"/>
              <a:t> </a:t>
            </a:r>
            <a:r>
              <a:rPr lang="tr-TR" sz="1800" dirty="0" err="1"/>
              <a:t>enterprises</a:t>
            </a:r>
            <a:r>
              <a:rPr lang="tr-TR" sz="1800" dirty="0"/>
              <a:t> (</a:t>
            </a:r>
            <a:r>
              <a:rPr lang="tr-TR" sz="1800" dirty="0" err="1"/>
              <a:t>app</a:t>
            </a:r>
            <a:r>
              <a:rPr lang="tr-TR" sz="1800" dirty="0"/>
              <a:t>. </a:t>
            </a:r>
            <a:r>
              <a:rPr lang="tr-TR" sz="1800" dirty="0" err="1"/>
              <a:t>half</a:t>
            </a:r>
            <a:r>
              <a:rPr lang="tr-TR" sz="1800" dirty="0"/>
              <a:t> of </a:t>
            </a:r>
            <a:r>
              <a:rPr lang="tr-TR" sz="1800" dirty="0" err="1"/>
              <a:t>them</a:t>
            </a:r>
            <a:r>
              <a:rPr lang="tr-TR" sz="1800" dirty="0"/>
              <a:t> do not </a:t>
            </a:r>
            <a:r>
              <a:rPr lang="tr-TR" sz="1800" dirty="0" err="1"/>
              <a:t>have</a:t>
            </a:r>
            <a:r>
              <a:rPr lang="tr-TR" sz="1800" dirty="0"/>
              <a:t> </a:t>
            </a:r>
            <a:r>
              <a:rPr lang="tr-TR" sz="1800" dirty="0" err="1"/>
              <a:t>employees</a:t>
            </a:r>
            <a:r>
              <a:rPr lang="tr-TR" sz="1800" dirty="0"/>
              <a:t>.)</a:t>
            </a:r>
          </a:p>
          <a:p>
            <a:pPr>
              <a:defRPr/>
            </a:pPr>
            <a:r>
              <a:rPr lang="tr-TR" sz="1800" dirty="0"/>
              <a:t>40%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householders</a:t>
            </a:r>
            <a:r>
              <a:rPr lang="tr-TR" sz="1800" dirty="0"/>
              <a:t>’ </a:t>
            </a:r>
            <a:r>
              <a:rPr lang="tr-TR" sz="1800" dirty="0" err="1"/>
              <a:t>spouses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working</a:t>
            </a:r>
            <a:r>
              <a:rPr lang="tr-TR" sz="1800" dirty="0"/>
              <a:t>.</a:t>
            </a:r>
          </a:p>
          <a:p>
            <a:pPr>
              <a:defRPr/>
            </a:pPr>
            <a:r>
              <a:rPr lang="tr-TR" sz="1800" dirty="0"/>
              <a:t>20%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houses</a:t>
            </a:r>
            <a:r>
              <a:rPr lang="tr-TR" sz="1800" dirty="0"/>
              <a:t>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saving</a:t>
            </a:r>
            <a:r>
              <a:rPr lang="tr-TR" sz="1800" dirty="0"/>
              <a:t> </a:t>
            </a:r>
            <a:r>
              <a:rPr lang="tr-TR" sz="1800" dirty="0" err="1"/>
              <a:t>money</a:t>
            </a:r>
            <a:r>
              <a:rPr lang="tr-TR" sz="1800" dirty="0"/>
              <a:t>.</a:t>
            </a:r>
          </a:p>
          <a:p>
            <a:pPr>
              <a:defRPr/>
            </a:pPr>
            <a:r>
              <a:rPr lang="tr-TR" sz="1800" dirty="0"/>
              <a:t>30 % </a:t>
            </a:r>
            <a:r>
              <a:rPr lang="tr-TR" sz="1800" dirty="0" err="1"/>
              <a:t>are</a:t>
            </a:r>
            <a:r>
              <a:rPr lang="tr-TR" sz="1800" dirty="0"/>
              <a:t> </a:t>
            </a:r>
            <a:r>
              <a:rPr lang="tr-TR" sz="1800" dirty="0" err="1"/>
              <a:t>spending</a:t>
            </a:r>
            <a:r>
              <a:rPr lang="tr-TR" sz="1800" dirty="0"/>
              <a:t> </a:t>
            </a:r>
            <a:r>
              <a:rPr lang="tr-TR" sz="1800" dirty="0" err="1"/>
              <a:t>their</a:t>
            </a:r>
            <a:r>
              <a:rPr lang="tr-TR" sz="1800" dirty="0"/>
              <a:t> </a:t>
            </a:r>
            <a:r>
              <a:rPr lang="tr-TR" sz="1800" dirty="0" err="1"/>
              <a:t>holidays</a:t>
            </a:r>
            <a:r>
              <a:rPr lang="tr-TR" sz="1800" dirty="0"/>
              <a:t> </a:t>
            </a:r>
            <a:r>
              <a:rPr lang="tr-TR" sz="1800" dirty="0" err="1"/>
              <a:t>by</a:t>
            </a:r>
            <a:r>
              <a:rPr lang="tr-TR" sz="1800" dirty="0"/>
              <a:t> at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hotels</a:t>
            </a:r>
            <a:r>
              <a:rPr lang="tr-TR" sz="1800" dirty="0"/>
              <a:t>. </a:t>
            </a:r>
          </a:p>
          <a:p>
            <a:pPr>
              <a:defRPr/>
            </a:pPr>
            <a:r>
              <a:rPr lang="tr-TR" sz="1800" dirty="0" err="1"/>
              <a:t>Almost</a:t>
            </a:r>
            <a:r>
              <a:rPr lang="tr-TR" sz="1800" dirty="0"/>
              <a:t> </a:t>
            </a:r>
            <a:r>
              <a:rPr lang="tr-TR" sz="1800" dirty="0" err="1"/>
              <a:t>half</a:t>
            </a:r>
            <a:r>
              <a:rPr lang="tr-TR" sz="1800" dirty="0"/>
              <a:t>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houses</a:t>
            </a:r>
            <a:r>
              <a:rPr lang="tr-TR" sz="1800" dirty="0"/>
              <a:t> </a:t>
            </a:r>
            <a:r>
              <a:rPr lang="tr-TR" sz="1800" dirty="0" err="1"/>
              <a:t>have</a:t>
            </a:r>
            <a:r>
              <a:rPr lang="tr-TR" sz="1800" dirty="0"/>
              <a:t> </a:t>
            </a:r>
            <a:r>
              <a:rPr lang="tr-TR" sz="1800" dirty="0" err="1"/>
              <a:t>bookcases</a:t>
            </a:r>
            <a:r>
              <a:rPr lang="tr-TR" sz="1800" dirty="0"/>
              <a:t>/</a:t>
            </a:r>
            <a:r>
              <a:rPr lang="tr-TR" sz="1800" dirty="0" err="1"/>
              <a:t>libraries</a:t>
            </a:r>
            <a:endParaRPr lang="tr-TR" sz="1800" dirty="0"/>
          </a:p>
          <a:p>
            <a:pPr>
              <a:defRPr/>
            </a:pPr>
            <a:endParaRPr lang="tr-TR" sz="1800" dirty="0" smtClean="0"/>
          </a:p>
        </p:txBody>
      </p:sp>
      <p:pic>
        <p:nvPicPr>
          <p:cNvPr id="16388" name="Picture 2" descr="C:\Users\nur\Desktop\ses_clusters\ÜstDüzeyYönet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61975"/>
            <a:ext cx="401637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75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B SES Group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4579938" cy="4525962"/>
          </a:xfrm>
        </p:spPr>
        <p:txBody>
          <a:bodyPr/>
          <a:lstStyle/>
          <a:p>
            <a:r>
              <a:rPr lang="tr-TR" altLang="tr-TR" sz="1800" smtClean="0"/>
              <a:t>60% of them are university graduates or post-graduates. 35% are vocational school graduates or high school graduates. </a:t>
            </a:r>
          </a:p>
          <a:p>
            <a:r>
              <a:rPr lang="en-US" altLang="tr-TR" sz="1800" smtClean="0"/>
              <a:t>60% are working as officers, technical  staff or specialists who are not managers. </a:t>
            </a:r>
            <a:endParaRPr lang="tr-TR" altLang="tr-TR" sz="1800" smtClean="0"/>
          </a:p>
          <a:p>
            <a:r>
              <a:rPr lang="tr-TR" altLang="tr-TR" sz="1800" smtClean="0"/>
              <a:t>15% have small or medium enterprises   which have 1-5 employees.  </a:t>
            </a:r>
          </a:p>
          <a:p>
            <a:r>
              <a:rPr lang="tr-TR" altLang="tr-TR" sz="1800" smtClean="0"/>
              <a:t>30% of the householders’ spouses are working.</a:t>
            </a:r>
          </a:p>
          <a:p>
            <a:r>
              <a:rPr lang="tr-TR" altLang="tr-TR" sz="1800" smtClean="0"/>
              <a:t>13% of the houses are saving money.</a:t>
            </a:r>
          </a:p>
          <a:p>
            <a:r>
              <a:rPr lang="tr-TR" altLang="tr-TR" sz="1800" smtClean="0"/>
              <a:t>20% are spending their holidays by at the hotels. </a:t>
            </a:r>
          </a:p>
          <a:p>
            <a:r>
              <a:rPr lang="tr-TR" altLang="tr-TR" sz="1800" smtClean="0"/>
              <a:t>30% of the houses have bookcases/libraries.</a:t>
            </a:r>
          </a:p>
        </p:txBody>
      </p:sp>
      <p:pic>
        <p:nvPicPr>
          <p:cNvPr id="17412" name="Picture 2" descr="C:\Users\nur\Desktop\ses_clusters\Eğitimliişyerisahi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1"/>
          <a:stretch>
            <a:fillRect/>
          </a:stretch>
        </p:blipFill>
        <p:spPr bwMode="auto">
          <a:xfrm>
            <a:off x="4906963" y="1557338"/>
            <a:ext cx="40227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20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C1 SES 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0525" y="1508125"/>
            <a:ext cx="4114800" cy="4968875"/>
          </a:xfrm>
        </p:spPr>
        <p:txBody>
          <a:bodyPr>
            <a:normAutofit lnSpcReduction="10000"/>
          </a:bodyPr>
          <a:lstStyle/>
          <a:p>
            <a:r>
              <a:rPr lang="en-US" altLang="tr-TR" sz="1800" dirty="0" smtClean="0"/>
              <a:t>60% are high school graduates (20% are vocational school); 10% are university graduates or higher.</a:t>
            </a:r>
            <a:endParaRPr lang="tr-TR" altLang="tr-TR" sz="1800" dirty="0" smtClean="0"/>
          </a:p>
          <a:p>
            <a:r>
              <a:rPr lang="tr-TR" altLang="tr-TR" sz="1800" dirty="0" smtClean="0"/>
              <a:t>40%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shopkeepers</a:t>
            </a:r>
            <a:r>
              <a:rPr lang="tr-TR" altLang="tr-TR" sz="1800" dirty="0" smtClean="0"/>
              <a:t>, </a:t>
            </a:r>
            <a:r>
              <a:rPr lang="tr-TR" altLang="tr-TR" sz="1800" dirty="0" err="1" smtClean="0"/>
              <a:t>own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shops</a:t>
            </a:r>
            <a:r>
              <a:rPr lang="tr-TR" altLang="tr-TR" sz="1800" dirty="0" smtClean="0"/>
              <a:t>; 30%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qualified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workers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who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high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school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graduates</a:t>
            </a:r>
            <a:r>
              <a:rPr lang="tr-TR" altLang="tr-TR" sz="1800" dirty="0" smtClean="0"/>
              <a:t>.  </a:t>
            </a:r>
          </a:p>
          <a:p>
            <a:r>
              <a:rPr lang="tr-TR" altLang="tr-TR" sz="1800" dirty="0" err="1" smtClean="0"/>
              <a:t>Approximately</a:t>
            </a:r>
            <a:r>
              <a:rPr lang="tr-TR" altLang="tr-TR" sz="1800" dirty="0" smtClean="0"/>
              <a:t> 15%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working</a:t>
            </a:r>
            <a:r>
              <a:rPr lang="tr-TR" altLang="tr-TR" sz="1800" dirty="0" smtClean="0"/>
              <a:t> as </a:t>
            </a:r>
            <a:r>
              <a:rPr lang="tr-TR" altLang="tr-TR" sz="1800" dirty="0" err="1" smtClean="0"/>
              <a:t>officers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or</a:t>
            </a:r>
            <a:r>
              <a:rPr lang="tr-TR" altLang="tr-TR" sz="1800" dirty="0" smtClean="0"/>
              <a:t> </a:t>
            </a:r>
            <a:r>
              <a:rPr lang="en-US" altLang="tr-TR" sz="1800" dirty="0" smtClean="0"/>
              <a:t>technical staff.</a:t>
            </a:r>
            <a:endParaRPr lang="tr-TR" altLang="tr-TR" sz="1800" dirty="0" smtClean="0"/>
          </a:p>
          <a:p>
            <a:r>
              <a:rPr lang="tr-TR" altLang="tr-TR" sz="1800" dirty="0" err="1" smtClean="0"/>
              <a:t>Approximately</a:t>
            </a:r>
            <a:r>
              <a:rPr lang="tr-TR" altLang="tr-TR" sz="1800" dirty="0" smtClean="0"/>
              <a:t> 15%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retired</a:t>
            </a:r>
            <a:r>
              <a:rPr lang="tr-TR" altLang="tr-TR" sz="1800" dirty="0" smtClean="0"/>
              <a:t>.</a:t>
            </a:r>
          </a:p>
          <a:p>
            <a:r>
              <a:rPr lang="tr-TR" altLang="tr-TR" sz="1800" dirty="0" smtClean="0"/>
              <a:t>13% of </a:t>
            </a:r>
            <a:r>
              <a:rPr lang="tr-TR" altLang="tr-TR" sz="1800" dirty="0" err="1" smtClean="0"/>
              <a:t>the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householders</a:t>
            </a:r>
            <a:r>
              <a:rPr lang="tr-TR" altLang="tr-TR" sz="1800" dirty="0" smtClean="0"/>
              <a:t>’ </a:t>
            </a:r>
            <a:r>
              <a:rPr lang="tr-TR" altLang="tr-TR" sz="1800" dirty="0" err="1" smtClean="0"/>
              <a:t>spouses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working</a:t>
            </a:r>
            <a:r>
              <a:rPr lang="tr-TR" altLang="tr-TR" sz="1800" dirty="0" smtClean="0"/>
              <a:t>.</a:t>
            </a:r>
          </a:p>
          <a:p>
            <a:r>
              <a:rPr lang="tr-TR" altLang="tr-TR" sz="1800" dirty="0" smtClean="0"/>
              <a:t>5% of </a:t>
            </a:r>
            <a:r>
              <a:rPr lang="tr-TR" altLang="tr-TR" sz="1800" dirty="0" err="1" smtClean="0"/>
              <a:t>the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houses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saving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money</a:t>
            </a:r>
            <a:r>
              <a:rPr lang="tr-TR" altLang="tr-TR" sz="1800" dirty="0" smtClean="0"/>
              <a:t>.</a:t>
            </a:r>
          </a:p>
          <a:p>
            <a:r>
              <a:rPr lang="tr-TR" altLang="tr-TR" sz="1800" dirty="0" smtClean="0"/>
              <a:t>20% </a:t>
            </a:r>
            <a:r>
              <a:rPr lang="tr-TR" altLang="tr-TR" sz="1800" dirty="0" err="1" smtClean="0"/>
              <a:t>are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spending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their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holidays</a:t>
            </a:r>
            <a:r>
              <a:rPr lang="tr-TR" altLang="tr-TR" sz="1800" dirty="0" smtClean="0"/>
              <a:t> at </a:t>
            </a:r>
            <a:r>
              <a:rPr lang="tr-TR" altLang="tr-TR" sz="1800" dirty="0" err="1" smtClean="0"/>
              <a:t>the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hotels</a:t>
            </a:r>
            <a:r>
              <a:rPr lang="tr-TR" altLang="tr-TR" sz="1800" dirty="0" smtClean="0"/>
              <a:t>, 40% </a:t>
            </a:r>
            <a:r>
              <a:rPr lang="tr-TR" altLang="tr-TR" sz="1800" dirty="0" err="1" smtClean="0"/>
              <a:t>spend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their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holidays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by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visiting</a:t>
            </a:r>
            <a:r>
              <a:rPr lang="tr-TR" altLang="tr-TR" sz="1800" dirty="0" smtClean="0"/>
              <a:t>  </a:t>
            </a:r>
            <a:r>
              <a:rPr lang="tr-TR" altLang="tr-TR" sz="1800" dirty="0" err="1" smtClean="0"/>
              <a:t>their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relatives</a:t>
            </a:r>
            <a:r>
              <a:rPr lang="tr-TR" altLang="tr-TR" sz="1800" dirty="0" smtClean="0"/>
              <a:t>. </a:t>
            </a:r>
          </a:p>
          <a:p>
            <a:r>
              <a:rPr lang="tr-TR" altLang="tr-TR" sz="1800" dirty="0" err="1" smtClean="0"/>
              <a:t>Approximately</a:t>
            </a:r>
            <a:r>
              <a:rPr lang="tr-TR" altLang="tr-TR" sz="1800" dirty="0" smtClean="0"/>
              <a:t> 20% of </a:t>
            </a:r>
            <a:r>
              <a:rPr lang="tr-TR" altLang="tr-TR" sz="1800" dirty="0" err="1" smtClean="0"/>
              <a:t>the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houses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have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bookcases</a:t>
            </a:r>
            <a:r>
              <a:rPr lang="tr-TR" altLang="tr-TR" sz="1800" dirty="0" smtClean="0"/>
              <a:t>/</a:t>
            </a:r>
            <a:r>
              <a:rPr lang="tr-TR" altLang="tr-TR" sz="1800" dirty="0" err="1" smtClean="0"/>
              <a:t>libraries</a:t>
            </a:r>
            <a:r>
              <a:rPr lang="tr-TR" altLang="tr-TR" sz="1800" dirty="0" smtClean="0"/>
              <a:t>.</a:t>
            </a:r>
          </a:p>
          <a:p>
            <a:endParaRPr lang="tr-TR" altLang="tr-TR" sz="1800" dirty="0" smtClean="0"/>
          </a:p>
        </p:txBody>
      </p:sp>
      <p:pic>
        <p:nvPicPr>
          <p:cNvPr id="18436" name="Picture 2" descr="http://www.kocaeligazetesi.com.tr/newpics/11357/271220101708303746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306513"/>
            <a:ext cx="45212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5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2A6FDC-6623-4404-AEDC-D0C1CDD12DC4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8077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How Does Consumer Behavior Work?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mtClean="0"/>
              <a:t>Consumer behavior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Describes how individuals or groups select, purchase, use, or dispose of products – as well as describing the needs that motivate these behaviors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mtClean="0"/>
              <a:t>Consumer audience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People who buy or use products to satisfy their needs and wants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mtClean="0"/>
              <a:t>Customers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People who buy a particular brand or patronize a specific store</a:t>
            </a:r>
          </a:p>
        </p:txBody>
      </p:sp>
    </p:spTree>
    <p:extLst>
      <p:ext uri="{BB962C8B-B14F-4D97-AF65-F5344CB8AC3E}">
        <p14:creationId xmlns:p14="http://schemas.microsoft.com/office/powerpoint/2010/main" val="24932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C2 SES Group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48150" cy="4525963"/>
          </a:xfrm>
        </p:spPr>
        <p:txBody>
          <a:bodyPr>
            <a:normAutofit lnSpcReduction="10000"/>
          </a:bodyPr>
          <a:lstStyle/>
          <a:p>
            <a:r>
              <a:rPr lang="en-US" altLang="tr-TR" sz="1800" smtClean="0"/>
              <a:t>App. 20% are high school graduates, secondary and primary school graduates are 80%.</a:t>
            </a:r>
          </a:p>
          <a:p>
            <a:r>
              <a:rPr lang="en-US" altLang="tr-TR" sz="1800" smtClean="0"/>
              <a:t>Most of them are primary school graduates who are regular workers (%60).</a:t>
            </a:r>
          </a:p>
          <a:p>
            <a:r>
              <a:rPr lang="en-US" altLang="tr-TR" sz="1800" smtClean="0"/>
              <a:t>10% are working as individual costermongers or barrowmen. </a:t>
            </a:r>
          </a:p>
          <a:p>
            <a:r>
              <a:rPr lang="en-US" altLang="tr-TR" sz="1800" smtClean="0"/>
              <a:t>20% are retired, they are not working.</a:t>
            </a:r>
          </a:p>
          <a:p>
            <a:r>
              <a:rPr lang="en-US" altLang="tr-TR" sz="1800" smtClean="0"/>
              <a:t>The rate of working householders’ spouses is 10%. </a:t>
            </a:r>
          </a:p>
          <a:p>
            <a:r>
              <a:rPr lang="en-US" altLang="tr-TR" sz="1800" smtClean="0"/>
              <a:t>70% do not go on holidays, 25% visit their families or relatives. </a:t>
            </a:r>
          </a:p>
          <a:p>
            <a:r>
              <a:rPr lang="en-US" altLang="tr-TR" sz="1800" smtClean="0"/>
              <a:t>10% of the houses have bookcases/libraries.</a:t>
            </a:r>
          </a:p>
          <a:p>
            <a:endParaRPr lang="en-US" altLang="tr-TR" sz="1800" smtClean="0"/>
          </a:p>
          <a:p>
            <a:endParaRPr lang="tr-TR" altLang="tr-TR" sz="1800" smtClean="0"/>
          </a:p>
          <a:p>
            <a:pPr>
              <a:buFont typeface="Wingdings" pitchFamily="2" charset="2"/>
              <a:buNone/>
            </a:pPr>
            <a:endParaRPr lang="tr-TR" altLang="tr-TR" sz="1800" smtClean="0"/>
          </a:p>
        </p:txBody>
      </p:sp>
      <p:pic>
        <p:nvPicPr>
          <p:cNvPr id="19460" name="Picture 2" descr="http://t3.gstatic.com/images?q=tbn:ANd9GcRGUlGC98BwLJh1MwTy84fI4dde9bvUESEeHI76zxbV0PwnTc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590550"/>
            <a:ext cx="365601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82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D SES Group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4248150" cy="452596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altLang="tr-TR" sz="2200" smtClean="0"/>
              <a:t>•	The rate of primary school graduates and primary school drop-outs is above 70%. The rest are secondary school graduates. </a:t>
            </a:r>
          </a:p>
          <a:p>
            <a:pPr>
              <a:buFont typeface="Wingdings" pitchFamily="2" charset="2"/>
              <a:buNone/>
            </a:pPr>
            <a:r>
              <a:rPr lang="en-US" altLang="tr-TR" sz="2200" smtClean="0"/>
              <a:t>•	30% are retired, they are not working.</a:t>
            </a:r>
          </a:p>
          <a:p>
            <a:pPr>
              <a:buFont typeface="Wingdings" pitchFamily="2" charset="2"/>
              <a:buNone/>
            </a:pPr>
            <a:r>
              <a:rPr lang="en-US" altLang="tr-TR" sz="2200" smtClean="0"/>
              <a:t>•	20% are working as laborers  (they are not affiliated to any factory or company)</a:t>
            </a:r>
          </a:p>
          <a:p>
            <a:pPr>
              <a:buFont typeface="Wingdings" pitchFamily="2" charset="2"/>
              <a:buNone/>
            </a:pPr>
            <a:r>
              <a:rPr lang="en-US" altLang="tr-TR" sz="2200" smtClean="0"/>
              <a:t>•	30% are small-sized farmers.</a:t>
            </a:r>
          </a:p>
          <a:p>
            <a:pPr>
              <a:buFont typeface="Wingdings" pitchFamily="2" charset="2"/>
              <a:buNone/>
            </a:pPr>
            <a:r>
              <a:rPr lang="en-US" altLang="tr-TR" sz="2200" smtClean="0"/>
              <a:t>•	10% are housewives.</a:t>
            </a:r>
          </a:p>
          <a:p>
            <a:pPr>
              <a:buFont typeface="Wingdings" pitchFamily="2" charset="2"/>
              <a:buNone/>
            </a:pPr>
            <a:r>
              <a:rPr lang="en-US" altLang="tr-TR" sz="2200" smtClean="0"/>
              <a:t>•	80% do not go on a holiday, the rest are going to their hometowns.</a:t>
            </a:r>
          </a:p>
          <a:p>
            <a:pPr>
              <a:buFont typeface="Wingdings" pitchFamily="2" charset="2"/>
              <a:buNone/>
            </a:pPr>
            <a:endParaRPr lang="tr-TR" altLang="tr-TR" sz="22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844675"/>
            <a:ext cx="43672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3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tr-TR" altLang="tr-TR" smtClean="0"/>
              <a:t>E SES Group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1339850"/>
            <a:ext cx="4356100" cy="33845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200" dirty="0"/>
              <a:t>95% </a:t>
            </a:r>
            <a:r>
              <a:rPr lang="tr-TR" sz="2200" dirty="0" err="1"/>
              <a:t>primary</a:t>
            </a:r>
            <a:r>
              <a:rPr lang="tr-TR" sz="2200" dirty="0"/>
              <a:t> </a:t>
            </a:r>
            <a:r>
              <a:rPr lang="tr-TR" sz="2200" dirty="0" err="1"/>
              <a:t>school</a:t>
            </a:r>
            <a:r>
              <a:rPr lang="tr-TR" sz="2200" dirty="0"/>
              <a:t> </a:t>
            </a:r>
            <a:r>
              <a:rPr lang="tr-TR" sz="2200" dirty="0" err="1"/>
              <a:t>graduates</a:t>
            </a:r>
            <a:r>
              <a:rPr lang="tr-TR" sz="2200" dirty="0"/>
              <a:t> </a:t>
            </a:r>
            <a:r>
              <a:rPr lang="tr-TR" sz="2200" dirty="0" err="1"/>
              <a:t>or</a:t>
            </a:r>
            <a:r>
              <a:rPr lang="tr-TR" sz="2200" dirty="0"/>
              <a:t> </a:t>
            </a:r>
            <a:r>
              <a:rPr lang="tr-TR" sz="2200" dirty="0" err="1"/>
              <a:t>primary</a:t>
            </a:r>
            <a:r>
              <a:rPr lang="tr-TR" sz="2200" dirty="0"/>
              <a:t> </a:t>
            </a:r>
            <a:r>
              <a:rPr lang="tr-TR" sz="2200" dirty="0" err="1"/>
              <a:t>school</a:t>
            </a:r>
            <a:r>
              <a:rPr lang="tr-TR" sz="2200" dirty="0"/>
              <a:t> </a:t>
            </a:r>
            <a:r>
              <a:rPr lang="tr-TR" sz="2200" dirty="0" err="1"/>
              <a:t>drop-outs</a:t>
            </a:r>
            <a:r>
              <a:rPr lang="tr-TR" sz="2200" dirty="0"/>
              <a:t>.</a:t>
            </a:r>
          </a:p>
          <a:p>
            <a:pPr>
              <a:defRPr/>
            </a:pPr>
            <a:r>
              <a:rPr lang="tr-TR" sz="2200" dirty="0"/>
              <a:t>30%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unemployed</a:t>
            </a:r>
            <a:r>
              <a:rPr lang="tr-TR" sz="2200" dirty="0"/>
              <a:t>. (</a:t>
            </a:r>
            <a:r>
              <a:rPr lang="tr-TR" sz="2200" dirty="0" err="1"/>
              <a:t>Most</a:t>
            </a:r>
            <a:r>
              <a:rPr lang="tr-TR" sz="2200" dirty="0"/>
              <a:t> of </a:t>
            </a:r>
            <a:r>
              <a:rPr lang="tr-TR" sz="2200" dirty="0" err="1"/>
              <a:t>them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depending</a:t>
            </a:r>
            <a:r>
              <a:rPr lang="tr-TR" sz="2200" dirty="0"/>
              <a:t> on </a:t>
            </a:r>
            <a:r>
              <a:rPr lang="tr-TR" sz="2200" dirty="0" err="1"/>
              <a:t>help</a:t>
            </a:r>
            <a:r>
              <a:rPr lang="tr-TR" sz="2200" dirty="0"/>
              <a:t> </a:t>
            </a:r>
            <a:r>
              <a:rPr lang="tr-TR" sz="2200" dirty="0" err="1"/>
              <a:t>to</a:t>
            </a:r>
            <a:r>
              <a:rPr lang="tr-TR" sz="2200" dirty="0"/>
              <a:t> </a:t>
            </a:r>
            <a:r>
              <a:rPr lang="tr-TR" sz="2200" dirty="0" err="1"/>
              <a:t>survive</a:t>
            </a:r>
            <a:r>
              <a:rPr lang="tr-TR" sz="2200" dirty="0"/>
              <a:t>)</a:t>
            </a:r>
          </a:p>
          <a:p>
            <a:pPr>
              <a:defRPr/>
            </a:pPr>
            <a:r>
              <a:rPr lang="tr-TR" sz="2200" dirty="0"/>
              <a:t>40%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retired</a:t>
            </a:r>
            <a:r>
              <a:rPr lang="tr-TR" sz="2200" dirty="0"/>
              <a:t>, not </a:t>
            </a:r>
            <a:r>
              <a:rPr lang="tr-TR" sz="2200" dirty="0" err="1"/>
              <a:t>working</a:t>
            </a:r>
            <a:r>
              <a:rPr lang="tr-TR" sz="2200" dirty="0"/>
              <a:t>; 30%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retired</a:t>
            </a:r>
            <a:r>
              <a:rPr lang="tr-TR" sz="2200" dirty="0"/>
              <a:t> </a:t>
            </a:r>
            <a:r>
              <a:rPr lang="tr-TR" sz="2200" dirty="0" err="1"/>
              <a:t>adn</a:t>
            </a:r>
            <a:r>
              <a:rPr lang="tr-TR" sz="2200" dirty="0"/>
              <a:t> </a:t>
            </a:r>
            <a:r>
              <a:rPr lang="tr-TR" sz="2200" dirty="0" err="1"/>
              <a:t>working</a:t>
            </a:r>
            <a:r>
              <a:rPr lang="tr-TR" sz="2200" dirty="0"/>
              <a:t> as  </a:t>
            </a:r>
            <a:r>
              <a:rPr lang="tr-TR" sz="2200" dirty="0" err="1"/>
              <a:t>laborers</a:t>
            </a:r>
            <a:r>
              <a:rPr lang="tr-TR" sz="2200" dirty="0"/>
              <a:t>  </a:t>
            </a:r>
          </a:p>
          <a:p>
            <a:pPr>
              <a:defRPr/>
            </a:pP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other</a:t>
            </a:r>
            <a:r>
              <a:rPr lang="tr-TR" sz="2200" dirty="0"/>
              <a:t> 20% of </a:t>
            </a:r>
            <a:r>
              <a:rPr lang="tr-TR" sz="2200" dirty="0" err="1"/>
              <a:t>the</a:t>
            </a:r>
            <a:r>
              <a:rPr lang="tr-TR" sz="2200" dirty="0"/>
              <a:t> </a:t>
            </a:r>
            <a:r>
              <a:rPr lang="tr-TR" sz="2200" dirty="0" err="1"/>
              <a:t>houses</a:t>
            </a:r>
            <a:r>
              <a:rPr lang="tr-TR" sz="2200" dirty="0"/>
              <a:t>’ </a:t>
            </a:r>
            <a:r>
              <a:rPr lang="tr-TR" sz="2200" dirty="0" err="1"/>
              <a:t>householders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housewives</a:t>
            </a:r>
            <a:r>
              <a:rPr lang="tr-TR" sz="2200" dirty="0"/>
              <a:t> </a:t>
            </a:r>
            <a:r>
              <a:rPr lang="tr-TR" sz="2200" dirty="0" err="1"/>
              <a:t>who</a:t>
            </a:r>
            <a:r>
              <a:rPr lang="tr-TR" sz="2200" dirty="0"/>
              <a:t> do not </a:t>
            </a:r>
            <a:r>
              <a:rPr lang="tr-TR" sz="2200" dirty="0" err="1"/>
              <a:t>have</a:t>
            </a:r>
            <a:r>
              <a:rPr lang="tr-TR" sz="2200" dirty="0"/>
              <a:t> a </a:t>
            </a:r>
            <a:r>
              <a:rPr lang="tr-TR" sz="2200" dirty="0" err="1"/>
              <a:t>mothly</a:t>
            </a:r>
            <a:r>
              <a:rPr lang="tr-TR" sz="2200" dirty="0"/>
              <a:t> </a:t>
            </a:r>
            <a:r>
              <a:rPr lang="tr-TR" sz="2200" dirty="0" err="1"/>
              <a:t>salary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depend</a:t>
            </a:r>
            <a:r>
              <a:rPr lang="tr-TR" sz="2200" dirty="0"/>
              <a:t> on </a:t>
            </a:r>
            <a:r>
              <a:rPr lang="tr-TR" sz="2200" dirty="0" err="1"/>
              <a:t>help</a:t>
            </a:r>
            <a:r>
              <a:rPr lang="tr-TR" sz="2200" dirty="0"/>
              <a:t>.</a:t>
            </a:r>
          </a:p>
          <a:p>
            <a:pPr>
              <a:defRPr/>
            </a:pPr>
            <a:endParaRPr lang="tr-TR" sz="2200" dirty="0"/>
          </a:p>
          <a:p>
            <a:pPr marL="0" indent="0">
              <a:buFontTx/>
              <a:buNone/>
              <a:defRPr/>
            </a:pPr>
            <a:endParaRPr lang="en-US" sz="2200" dirty="0"/>
          </a:p>
        </p:txBody>
      </p:sp>
      <p:pic>
        <p:nvPicPr>
          <p:cNvPr id="21508" name="Picture 2" descr="http://www.medya73.com/images/contents/rahmeteli-derneginden-dul-ve-yetimlere-yardim-611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484313"/>
            <a:ext cx="43386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610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VC009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59" y="1749425"/>
            <a:ext cx="3736731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838201" y="685800"/>
            <a:ext cx="7578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tr-TR" sz="3200" b="1">
                <a:solidFill>
                  <a:srgbClr val="5D5DAE"/>
                </a:solidFill>
                <a:latin typeface="Helvetica" pitchFamily="34" charset="0"/>
              </a:rPr>
              <a:t>BİRAZ DAHA YAKINDAN TANIYALIM...</a:t>
            </a:r>
          </a:p>
        </p:txBody>
      </p:sp>
    </p:spTree>
    <p:extLst>
      <p:ext uri="{BB962C8B-B14F-4D97-AF65-F5344CB8AC3E}">
        <p14:creationId xmlns:p14="http://schemas.microsoft.com/office/powerpoint/2010/main" val="14265614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yazilimc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2852739"/>
            <a:ext cx="29967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kapt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12" y="2938463"/>
            <a:ext cx="21848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1332035" y="5516563"/>
            <a:ext cx="1816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Yazılımcı Berk</a:t>
            </a:r>
          </a:p>
        </p:txBody>
      </p:sp>
      <p:sp>
        <p:nvSpPr>
          <p:cNvPr id="66565" name="TextBox 8"/>
          <p:cNvSpPr txBox="1">
            <a:spLocks noChangeArrowheads="1"/>
          </p:cNvSpPr>
          <p:nvPr/>
        </p:nvSpPr>
        <p:spPr bwMode="auto">
          <a:xfrm>
            <a:off x="6012473" y="5570538"/>
            <a:ext cx="1795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Kaptan Necati</a:t>
            </a:r>
          </a:p>
        </p:txBody>
      </p:sp>
      <p:sp>
        <p:nvSpPr>
          <p:cNvPr id="66566" name="Rectangle 10"/>
          <p:cNvSpPr>
            <a:spLocks noChangeArrowheads="1"/>
          </p:cNvSpPr>
          <p:nvPr/>
        </p:nvSpPr>
        <p:spPr bwMode="auto">
          <a:xfrm>
            <a:off x="5076461" y="5857876"/>
            <a:ext cx="3410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1400" b="1">
                <a:solidFill>
                  <a:srgbClr val="0070C0"/>
                </a:solidFill>
              </a:rPr>
              <a:t>9 Eylül Üniversit</a:t>
            </a:r>
            <a:r>
              <a:rPr lang="en-US" sz="1400" b="1">
                <a:solidFill>
                  <a:srgbClr val="0070C0"/>
                </a:solidFill>
              </a:rPr>
              <a:t>e</a:t>
            </a:r>
            <a:r>
              <a:rPr lang="tr-TR" sz="1400" b="1">
                <a:solidFill>
                  <a:srgbClr val="0070C0"/>
                </a:solidFill>
              </a:rPr>
              <a:t>si </a:t>
            </a:r>
          </a:p>
          <a:p>
            <a:pPr algn="ctr"/>
            <a:r>
              <a:rPr lang="tr-TR" sz="1400" b="1">
                <a:solidFill>
                  <a:srgbClr val="0070C0"/>
                </a:solidFill>
              </a:rPr>
              <a:t>Deniz İşletmeciliği ve Yönetimi Yüksekokulu</a:t>
            </a:r>
          </a:p>
        </p:txBody>
      </p:sp>
      <p:sp>
        <p:nvSpPr>
          <p:cNvPr id="66567" name="Rectangle 11"/>
          <p:cNvSpPr>
            <a:spLocks noChangeArrowheads="1"/>
          </p:cNvSpPr>
          <p:nvPr/>
        </p:nvSpPr>
        <p:spPr bwMode="auto">
          <a:xfrm>
            <a:off x="134984" y="5805489"/>
            <a:ext cx="4014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1400" b="1">
                <a:solidFill>
                  <a:srgbClr val="0070C0"/>
                </a:solidFill>
              </a:rPr>
              <a:t>Selçuk Üniversitesi </a:t>
            </a:r>
          </a:p>
          <a:p>
            <a:pPr algn="ctr"/>
            <a:r>
              <a:rPr lang="tr-TR" sz="1400" b="1">
                <a:solidFill>
                  <a:srgbClr val="0070C0"/>
                </a:solidFill>
              </a:rPr>
              <a:t>Bozkır Meslek Yüksekokulu- Bilgisayar Programcılığı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113" y="22226"/>
            <a:ext cx="8940311" cy="2727325"/>
            <a:chOff x="109538" y="22895"/>
            <a:chExt cx="9685337" cy="2727201"/>
          </a:xfrm>
        </p:grpSpPr>
        <p:pic>
          <p:nvPicPr>
            <p:cNvPr id="6657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2895"/>
              <a:ext cx="9685337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6569" name="Straight Arrow Connector 3"/>
          <p:cNvCxnSpPr>
            <a:cxnSpLocks noChangeShapeType="1"/>
          </p:cNvCxnSpPr>
          <p:nvPr/>
        </p:nvCxnSpPr>
        <p:spPr bwMode="auto">
          <a:xfrm>
            <a:off x="-1409700" y="692150"/>
            <a:ext cx="2990850" cy="27368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575539" y="2822576"/>
            <a:ext cx="2857500" cy="89376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Freeform 14"/>
          <p:cNvSpPr>
            <a:spLocks/>
          </p:cNvSpPr>
          <p:nvPr/>
        </p:nvSpPr>
        <p:spPr bwMode="auto">
          <a:xfrm>
            <a:off x="7337181" y="2825751"/>
            <a:ext cx="1008185" cy="1528763"/>
          </a:xfrm>
          <a:custGeom>
            <a:avLst/>
            <a:gdLst>
              <a:gd name="T0" fmla="*/ 509155 w 1091046"/>
              <a:gd name="T1" fmla="*/ 1527464 h 1527464"/>
              <a:gd name="T2" fmla="*/ 1091046 w 1091046"/>
              <a:gd name="T3" fmla="*/ 654628 h 1527464"/>
              <a:gd name="T4" fmla="*/ 135082 w 1091046"/>
              <a:gd name="T5" fmla="*/ 0 h 1527464"/>
              <a:gd name="T6" fmla="*/ 0 w 1091046"/>
              <a:gd name="T7" fmla="*/ 51955 h 1527464"/>
              <a:gd name="T8" fmla="*/ 135082 w 1091046"/>
              <a:gd name="T9" fmla="*/ 10391 h 1527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1046" h="1527464">
                <a:moveTo>
                  <a:pt x="509155" y="1527464"/>
                </a:moveTo>
                <a:lnTo>
                  <a:pt x="1091046" y="654628"/>
                </a:lnTo>
                <a:lnTo>
                  <a:pt x="135082" y="0"/>
                </a:lnTo>
                <a:lnTo>
                  <a:pt x="0" y="51955"/>
                </a:lnTo>
                <a:lnTo>
                  <a:pt x="135082" y="10391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7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1" descr="cevir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3" y="2852738"/>
            <a:ext cx="267432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2"/>
          <p:cNvSpPr txBox="1">
            <a:spLocks noChangeArrowheads="1"/>
          </p:cNvSpPr>
          <p:nvPr/>
        </p:nvSpPr>
        <p:spPr bwMode="auto">
          <a:xfrm>
            <a:off x="1151793" y="5373688"/>
            <a:ext cx="26246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İngilizce Çevirmen Ali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296866" y="5786439"/>
            <a:ext cx="1983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 b="1">
                <a:solidFill>
                  <a:srgbClr val="0070C0"/>
                </a:solidFill>
              </a:rPr>
              <a:t>İstanbul Üniver</a:t>
            </a:r>
            <a:r>
              <a:rPr lang="en-US" sz="1400" b="1">
                <a:solidFill>
                  <a:srgbClr val="0070C0"/>
                </a:solidFill>
              </a:rPr>
              <a:t>si</a:t>
            </a:r>
            <a:r>
              <a:rPr lang="tr-TR" sz="1400" b="1">
                <a:solidFill>
                  <a:srgbClr val="0070C0"/>
                </a:solidFill>
              </a:rPr>
              <a:t>tesi </a:t>
            </a:r>
          </a:p>
          <a:p>
            <a:pPr eaLnBrk="1" hangingPunct="1"/>
            <a:r>
              <a:rPr lang="tr-TR" sz="1400" b="1">
                <a:solidFill>
                  <a:srgbClr val="0070C0"/>
                </a:solidFill>
              </a:rPr>
              <a:t>İngiliz Edebiyat Phd</a:t>
            </a:r>
          </a:p>
        </p:txBody>
      </p:sp>
      <p:pic>
        <p:nvPicPr>
          <p:cNvPr id="67589" name="Picture 14" descr="piyano öğretme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76575"/>
            <a:ext cx="241055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5"/>
          <p:cNvSpPr txBox="1">
            <a:spLocks noChangeArrowheads="1"/>
          </p:cNvSpPr>
          <p:nvPr/>
        </p:nvSpPr>
        <p:spPr bwMode="auto">
          <a:xfrm>
            <a:off x="5169878" y="5332413"/>
            <a:ext cx="2980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Piyano öğretmeni Nilgün</a:t>
            </a:r>
          </a:p>
        </p:txBody>
      </p:sp>
      <p:sp>
        <p:nvSpPr>
          <p:cNvPr id="67591" name="TextBox 16"/>
          <p:cNvSpPr txBox="1">
            <a:spLocks noChangeArrowheads="1"/>
          </p:cNvSpPr>
          <p:nvPr/>
        </p:nvSpPr>
        <p:spPr bwMode="auto">
          <a:xfrm>
            <a:off x="5848363" y="5786439"/>
            <a:ext cx="1378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400" b="1">
                <a:solidFill>
                  <a:srgbClr val="0070C0"/>
                </a:solidFill>
              </a:rPr>
              <a:t>Juliard</a:t>
            </a:r>
          </a:p>
          <a:p>
            <a:pPr algn="ctr" eaLnBrk="1" hangingPunct="1"/>
            <a:r>
              <a:rPr lang="tr-TR" sz="1400" b="1">
                <a:solidFill>
                  <a:srgbClr val="0070C0"/>
                </a:solidFill>
              </a:rPr>
              <a:t>Piano Degree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1113" y="25400"/>
            <a:ext cx="8940311" cy="2476500"/>
            <a:chOff x="109538" y="25946"/>
            <a:chExt cx="9685337" cy="2476500"/>
          </a:xfrm>
        </p:grpSpPr>
        <p:pic>
          <p:nvPicPr>
            <p:cNvPr id="675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3840774" y="1557338"/>
            <a:ext cx="3921369" cy="194310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7762143" y="1754189"/>
            <a:ext cx="731226" cy="160337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04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Farmers job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" y="2928939"/>
            <a:ext cx="332202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6"/>
          <p:cNvSpPr txBox="1">
            <a:spLocks noChangeArrowheads="1"/>
          </p:cNvSpPr>
          <p:nvPr/>
        </p:nvSpPr>
        <p:spPr bwMode="auto">
          <a:xfrm>
            <a:off x="511420" y="5589588"/>
            <a:ext cx="3365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Çiftçi, traktör kullanıcısı Hüsnü </a:t>
            </a:r>
          </a:p>
        </p:txBody>
      </p:sp>
      <p:sp>
        <p:nvSpPr>
          <p:cNvPr id="68612" name="TextBox 8"/>
          <p:cNvSpPr txBox="1">
            <a:spLocks noChangeArrowheads="1"/>
          </p:cNvSpPr>
          <p:nvPr/>
        </p:nvSpPr>
        <p:spPr bwMode="auto">
          <a:xfrm>
            <a:off x="1259681" y="5949951"/>
            <a:ext cx="15456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Ulukışla Ortaokulu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1113" y="25401"/>
            <a:ext cx="8940311" cy="2466975"/>
            <a:chOff x="109538" y="25946"/>
            <a:chExt cx="9685337" cy="2466975"/>
          </a:xfrm>
        </p:grpSpPr>
        <p:pic>
          <p:nvPicPr>
            <p:cNvPr id="686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Çiftç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2906714"/>
            <a:ext cx="244572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27027" y="5651500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Organik tarım yapan çiftçi Burak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57707" y="5949951"/>
            <a:ext cx="3377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İstanbul Üniversitesi, Mühendislik Fakültesi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Ziraat Mühendisi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3840774" y="1412876"/>
            <a:ext cx="1329103" cy="201612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"/>
          <p:cNvSpPr>
            <a:spLocks/>
          </p:cNvSpPr>
          <p:nvPr/>
        </p:nvSpPr>
        <p:spPr bwMode="auto">
          <a:xfrm>
            <a:off x="7877908" y="1344613"/>
            <a:ext cx="422031" cy="2590800"/>
          </a:xfrm>
          <a:custGeom>
            <a:avLst/>
            <a:gdLst>
              <a:gd name="T0" fmla="*/ 0 w 457200"/>
              <a:gd name="T1" fmla="*/ 2590800 h 2590800"/>
              <a:gd name="T2" fmla="*/ 360218 w 457200"/>
              <a:gd name="T3" fmla="*/ 2576944 h 2590800"/>
              <a:gd name="T4" fmla="*/ 457200 w 457200"/>
              <a:gd name="T5" fmla="*/ 2576944 h 2590800"/>
              <a:gd name="T6" fmla="*/ 332509 w 457200"/>
              <a:gd name="T7" fmla="*/ 0 h 2590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590800">
                <a:moveTo>
                  <a:pt x="0" y="2590800"/>
                </a:moveTo>
                <a:lnTo>
                  <a:pt x="360218" y="2576945"/>
                </a:lnTo>
                <a:lnTo>
                  <a:pt x="457200" y="2576945"/>
                </a:lnTo>
                <a:lnTo>
                  <a:pt x="332509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5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rad sahi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4416670" y="2781300"/>
            <a:ext cx="2880946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4608635" y="5421313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İrad sahibi Mehmet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4332150" y="5853113"/>
            <a:ext cx="2887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İstanbul Üniversitesi,İktisat Fakültesi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Ekonometri</a:t>
            </a:r>
          </a:p>
        </p:txBody>
      </p:sp>
      <p:pic>
        <p:nvPicPr>
          <p:cNvPr id="69637" name="Picture 8" descr="ev hanim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97" y="2924176"/>
            <a:ext cx="13906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9"/>
          <p:cNvSpPr txBox="1">
            <a:spLocks noChangeArrowheads="1"/>
          </p:cNvSpPr>
          <p:nvPr/>
        </p:nvSpPr>
        <p:spPr bwMode="auto">
          <a:xfrm>
            <a:off x="1927001" y="5240338"/>
            <a:ext cx="2198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Ev hanımı Sibel</a:t>
            </a:r>
          </a:p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Nafaka ile geçiniyor</a:t>
            </a:r>
          </a:p>
        </p:txBody>
      </p:sp>
      <p:sp>
        <p:nvSpPr>
          <p:cNvPr id="69639" name="TextBox 10"/>
          <p:cNvSpPr txBox="1">
            <a:spLocks noChangeArrowheads="1"/>
          </p:cNvSpPr>
          <p:nvPr/>
        </p:nvSpPr>
        <p:spPr bwMode="auto">
          <a:xfrm>
            <a:off x="2458121" y="5961064"/>
            <a:ext cx="114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Açık Öğretim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1113" y="25401"/>
            <a:ext cx="8940311" cy="2085975"/>
            <a:chOff x="109538" y="25946"/>
            <a:chExt cx="9685337" cy="2085975"/>
          </a:xfrm>
        </p:grpSpPr>
        <p:pic>
          <p:nvPicPr>
            <p:cNvPr id="696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Freeform 13"/>
          <p:cNvSpPr>
            <a:spLocks/>
          </p:cNvSpPr>
          <p:nvPr/>
        </p:nvSpPr>
        <p:spPr bwMode="auto">
          <a:xfrm rot="1034503">
            <a:off x="7164266" y="1344613"/>
            <a:ext cx="1135673" cy="2590800"/>
          </a:xfrm>
          <a:custGeom>
            <a:avLst/>
            <a:gdLst>
              <a:gd name="T0" fmla="*/ 0 w 457200"/>
              <a:gd name="T1" fmla="*/ 2590800 h 2590800"/>
              <a:gd name="T2" fmla="*/ 969317 w 457200"/>
              <a:gd name="T3" fmla="*/ 2576944 h 2590800"/>
              <a:gd name="T4" fmla="*/ 1230288 w 457200"/>
              <a:gd name="T5" fmla="*/ 2576944 h 2590800"/>
              <a:gd name="T6" fmla="*/ 894755 w 457200"/>
              <a:gd name="T7" fmla="*/ 0 h 2590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590800">
                <a:moveTo>
                  <a:pt x="0" y="2590800"/>
                </a:moveTo>
                <a:lnTo>
                  <a:pt x="360218" y="2576945"/>
                </a:lnTo>
                <a:lnTo>
                  <a:pt x="457200" y="2576945"/>
                </a:lnTo>
                <a:lnTo>
                  <a:pt x="332509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3308839" y="1700214"/>
            <a:ext cx="3921369" cy="194468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4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1079989" y="5589588"/>
            <a:ext cx="2846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Müşteri Temsilcisi Nazlı</a:t>
            </a:r>
          </a:p>
        </p:txBody>
      </p:sp>
      <p:sp>
        <p:nvSpPr>
          <p:cNvPr id="70659" name="TextBox 6"/>
          <p:cNvSpPr txBox="1">
            <a:spLocks noChangeArrowheads="1"/>
          </p:cNvSpPr>
          <p:nvPr/>
        </p:nvSpPr>
        <p:spPr bwMode="auto">
          <a:xfrm>
            <a:off x="982168" y="5949951"/>
            <a:ext cx="231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Ortadoğu Teknik Üniversitesi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İşletme Fakültesi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83520" y="5549900"/>
            <a:ext cx="3259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Müşteri Grup Müdürü Nazlı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9902" y="5949951"/>
            <a:ext cx="231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Ortadoğu Teknik Üniversitesi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İşletme Fakültesi</a:t>
            </a:r>
          </a:p>
        </p:txBody>
      </p:sp>
      <p:pic>
        <p:nvPicPr>
          <p:cNvPr id="70662" name="Picture 13" descr="genciskad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05" y="3141663"/>
            <a:ext cx="246477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yasli is kadi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62" y="2965451"/>
            <a:ext cx="210575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06766" y="4213225"/>
            <a:ext cx="174234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C00000"/>
                </a:solidFill>
              </a:rPr>
              <a:t>6 yıl ve 2 çocuk</a:t>
            </a:r>
          </a:p>
          <a:p>
            <a:pPr eaLnBrk="1" hangingPunct="1"/>
            <a:r>
              <a:rPr lang="tr-TR">
                <a:solidFill>
                  <a:srgbClr val="C00000"/>
                </a:solidFill>
              </a:rPr>
              <a:t>sonra... </a:t>
            </a:r>
            <a:r>
              <a:rPr lang="tr-TR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tr-TR">
              <a:solidFill>
                <a:srgbClr val="C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06008" y="3573464"/>
            <a:ext cx="1462454" cy="484187"/>
          </a:xfrm>
          <a:prstGeom prst="rightArrow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1113" y="25401"/>
            <a:ext cx="8940311" cy="2466975"/>
            <a:chOff x="109538" y="25946"/>
            <a:chExt cx="9685337" cy="2466975"/>
          </a:xfrm>
        </p:grpSpPr>
        <p:pic>
          <p:nvPicPr>
            <p:cNvPr id="7066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/>
          <p:cNvSpPr>
            <a:spLocks/>
          </p:cNvSpPr>
          <p:nvPr/>
        </p:nvSpPr>
        <p:spPr bwMode="auto">
          <a:xfrm>
            <a:off x="2992316" y="1289050"/>
            <a:ext cx="4680438" cy="1689100"/>
          </a:xfrm>
          <a:custGeom>
            <a:avLst/>
            <a:gdLst>
              <a:gd name="T0" fmla="*/ 0 w 5070763"/>
              <a:gd name="T1" fmla="*/ 1690254 h 1690254"/>
              <a:gd name="T2" fmla="*/ 2784764 w 5070763"/>
              <a:gd name="T3" fmla="*/ 0 h 1690254"/>
              <a:gd name="T4" fmla="*/ 5070763 w 5070763"/>
              <a:gd name="T5" fmla="*/ 360218 h 16902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70763" h="1690254">
                <a:moveTo>
                  <a:pt x="0" y="1690254"/>
                </a:moveTo>
                <a:lnTo>
                  <a:pt x="2784763" y="0"/>
                </a:lnTo>
                <a:lnTo>
                  <a:pt x="5070763" y="360218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8232531" y="2492376"/>
            <a:ext cx="0" cy="36036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378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ordu mensubu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4" y="3213100"/>
            <a:ext cx="194456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1437543" y="5589588"/>
            <a:ext cx="253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Uzman Çavuş Mehmet</a:t>
            </a:r>
          </a:p>
        </p:txBody>
      </p:sp>
      <p:pic>
        <p:nvPicPr>
          <p:cNvPr id="71684" name="Picture 6" descr="ordu mensub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5" y="3213101"/>
            <a:ext cx="244865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5940669" y="566102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Albay Osman</a:t>
            </a:r>
          </a:p>
        </p:txBody>
      </p:sp>
      <p:sp>
        <p:nvSpPr>
          <p:cNvPr id="71686" name="TextBox 10"/>
          <p:cNvSpPr txBox="1">
            <a:spLocks noChangeArrowheads="1"/>
          </p:cNvSpPr>
          <p:nvPr/>
        </p:nvSpPr>
        <p:spPr bwMode="auto">
          <a:xfrm>
            <a:off x="1751670" y="6021389"/>
            <a:ext cx="1435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Ortaokul Mezunu</a:t>
            </a:r>
          </a:p>
        </p:txBody>
      </p:sp>
      <p:sp>
        <p:nvSpPr>
          <p:cNvPr id="71687" name="TextBox 11"/>
          <p:cNvSpPr txBox="1">
            <a:spLocks noChangeArrowheads="1"/>
          </p:cNvSpPr>
          <p:nvPr/>
        </p:nvSpPr>
        <p:spPr bwMode="auto">
          <a:xfrm>
            <a:off x="5653246" y="6092826"/>
            <a:ext cx="2059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Harp Akademileri Mezunu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1113" y="25401"/>
            <a:ext cx="8940311" cy="2962275"/>
            <a:chOff x="109538" y="25946"/>
            <a:chExt cx="9685337" cy="2962275"/>
          </a:xfrm>
        </p:grpSpPr>
        <p:pic>
          <p:nvPicPr>
            <p:cNvPr id="7169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131528" y="3141664"/>
            <a:ext cx="1906465" cy="108743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eform 18"/>
          <p:cNvSpPr>
            <a:spLocks/>
          </p:cNvSpPr>
          <p:nvPr/>
        </p:nvSpPr>
        <p:spPr bwMode="auto">
          <a:xfrm>
            <a:off x="7877908" y="3141663"/>
            <a:ext cx="422031" cy="946150"/>
          </a:xfrm>
          <a:custGeom>
            <a:avLst/>
            <a:gdLst>
              <a:gd name="T0" fmla="*/ 0 w 457200"/>
              <a:gd name="T1" fmla="*/ 946470 h 2590800"/>
              <a:gd name="T2" fmla="*/ 360218 w 457200"/>
              <a:gd name="T3" fmla="*/ 941408 h 2590800"/>
              <a:gd name="T4" fmla="*/ 457200 w 457200"/>
              <a:gd name="T5" fmla="*/ 941408 h 2590800"/>
              <a:gd name="T6" fmla="*/ 332509 w 457200"/>
              <a:gd name="T7" fmla="*/ 0 h 2590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590800">
                <a:moveTo>
                  <a:pt x="0" y="2590800"/>
                </a:moveTo>
                <a:lnTo>
                  <a:pt x="360218" y="2576945"/>
                </a:lnTo>
                <a:lnTo>
                  <a:pt x="457200" y="2576945"/>
                </a:lnTo>
                <a:lnTo>
                  <a:pt x="332509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1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D4F877B-B673-4A90-BA01-1C3A2C2C5A3B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Consumer </a:t>
            </a:r>
            <a:r>
              <a:rPr lang="tr-TR" dirty="0" err="1" smtClean="0"/>
              <a:t>Audience</a:t>
            </a:r>
            <a:endParaRPr 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7848600" cy="41148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consumers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identify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, </a:t>
            </a:r>
            <a:r>
              <a:rPr lang="tr-TR" dirty="0" err="1" smtClean="0"/>
              <a:t>social</a:t>
            </a:r>
            <a:r>
              <a:rPr lang="tr-TR" dirty="0" smtClean="0"/>
              <a:t>,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behavioral</a:t>
            </a:r>
            <a:r>
              <a:rPr lang="tr-TR" dirty="0" smtClean="0"/>
              <a:t> </a:t>
            </a:r>
            <a:r>
              <a:rPr lang="tr-TR" dirty="0" err="1" smtClean="0"/>
              <a:t>influences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affect</a:t>
            </a:r>
            <a:r>
              <a:rPr lang="tr-TR" dirty="0" smtClean="0"/>
              <a:t> </a:t>
            </a:r>
            <a:r>
              <a:rPr lang="tr-TR" dirty="0" err="1" smtClean="0"/>
              <a:t>consumer</a:t>
            </a:r>
            <a:r>
              <a:rPr lang="tr-TR" dirty="0" smtClean="0"/>
              <a:t> </a:t>
            </a:r>
            <a:r>
              <a:rPr lang="tr-TR" dirty="0" err="1" smtClean="0"/>
              <a:t>audience’s</a:t>
            </a:r>
            <a:r>
              <a:rPr lang="tr-TR" dirty="0" smtClean="0"/>
              <a:t> </a:t>
            </a:r>
            <a:r>
              <a:rPr lang="tr-TR" dirty="0" err="1" smtClean="0"/>
              <a:t>behavior</a:t>
            </a:r>
            <a:r>
              <a:rPr lang="tr-TR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mali musav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5" y="2781301"/>
            <a:ext cx="272561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muhasebe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2924175"/>
            <a:ext cx="339969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1786304" y="5527675"/>
            <a:ext cx="1980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Muhasebeci Atilla</a:t>
            </a:r>
          </a:p>
        </p:txBody>
      </p:sp>
      <p:sp>
        <p:nvSpPr>
          <p:cNvPr id="72709" name="TextBox 6"/>
          <p:cNvSpPr txBox="1">
            <a:spLocks noChangeArrowheads="1"/>
          </p:cNvSpPr>
          <p:nvPr/>
        </p:nvSpPr>
        <p:spPr bwMode="auto">
          <a:xfrm>
            <a:off x="1700406" y="5876926"/>
            <a:ext cx="20782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Rize Ticaret Meslek Lisesi</a:t>
            </a:r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5218231" y="5516563"/>
            <a:ext cx="2586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Yıldız Teknik Ünivesitesi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İktisadi ve Ticari İlimler Fakültesi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İktisat Bölümü</a:t>
            </a:r>
          </a:p>
        </p:txBody>
      </p:sp>
      <p:sp>
        <p:nvSpPr>
          <p:cNvPr id="72711" name="TextBox 8"/>
          <p:cNvSpPr txBox="1">
            <a:spLocks noChangeArrowheads="1"/>
          </p:cNvSpPr>
          <p:nvPr/>
        </p:nvSpPr>
        <p:spPr bwMode="auto">
          <a:xfrm>
            <a:off x="5169878" y="5157788"/>
            <a:ext cx="2993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Serbest Mali Müşavir Murat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1113" y="25401"/>
            <a:ext cx="8940311" cy="2562225"/>
            <a:chOff x="109538" y="25946"/>
            <a:chExt cx="9685337" cy="2561828"/>
          </a:xfrm>
        </p:grpSpPr>
        <p:pic>
          <p:nvPicPr>
            <p:cNvPr id="727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1844824"/>
              <a:ext cx="9685337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3862754" y="1854200"/>
            <a:ext cx="2305050" cy="16462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16"/>
          <p:cNvSpPr>
            <a:spLocks/>
          </p:cNvSpPr>
          <p:nvPr/>
        </p:nvSpPr>
        <p:spPr bwMode="auto">
          <a:xfrm>
            <a:off x="7877908" y="2708275"/>
            <a:ext cx="422031" cy="947738"/>
          </a:xfrm>
          <a:custGeom>
            <a:avLst/>
            <a:gdLst>
              <a:gd name="T0" fmla="*/ 0 w 457200"/>
              <a:gd name="T1" fmla="*/ 946470 h 2590800"/>
              <a:gd name="T2" fmla="*/ 360218 w 457200"/>
              <a:gd name="T3" fmla="*/ 941408 h 2590800"/>
              <a:gd name="T4" fmla="*/ 457200 w 457200"/>
              <a:gd name="T5" fmla="*/ 941408 h 2590800"/>
              <a:gd name="T6" fmla="*/ 332509 w 457200"/>
              <a:gd name="T7" fmla="*/ 0 h 25908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7200" h="2590800">
                <a:moveTo>
                  <a:pt x="0" y="2590800"/>
                </a:moveTo>
                <a:lnTo>
                  <a:pt x="360218" y="2576945"/>
                </a:lnTo>
                <a:lnTo>
                  <a:pt x="457200" y="2576945"/>
                </a:lnTo>
                <a:lnTo>
                  <a:pt x="332509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2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ksi soforu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74" y="2997201"/>
            <a:ext cx="254830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ksi sofor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4" y="3441701"/>
            <a:ext cx="345684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243" y="5364163"/>
            <a:ext cx="475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Ba</a:t>
            </a:r>
            <a:r>
              <a:rPr lang="en-US" sz="1800">
                <a:solidFill>
                  <a:srgbClr val="C00000"/>
                </a:solidFill>
              </a:rPr>
              <a:t>şk</a:t>
            </a:r>
            <a:r>
              <a:rPr lang="tr-TR" sz="1800">
                <a:solidFill>
                  <a:srgbClr val="C00000"/>
                </a:solidFill>
              </a:rPr>
              <a:t>asının taksisinde şöförlük yapan Selami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23793" y="5589588"/>
            <a:ext cx="3634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800">
                <a:solidFill>
                  <a:srgbClr val="C00000"/>
                </a:solidFill>
              </a:rPr>
              <a:t>Kendi arabasında taksi şöförü Arif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4544" y="5857876"/>
            <a:ext cx="2355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Kastamonu Merkez Ortaokulu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3653" y="5949951"/>
            <a:ext cx="1183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Sarıyer Lisesi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1113" y="25400"/>
            <a:ext cx="8940311" cy="2508250"/>
            <a:chOff x="109538" y="25946"/>
            <a:chExt cx="9685337" cy="2507729"/>
          </a:xfrm>
        </p:grpSpPr>
        <p:pic>
          <p:nvPicPr>
            <p:cNvPr id="7374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25946"/>
              <a:ext cx="9685337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692696"/>
              <a:ext cx="96853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1628800"/>
              <a:ext cx="9685337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reeform 2"/>
          <p:cNvSpPr>
            <a:spLocks/>
          </p:cNvSpPr>
          <p:nvPr/>
        </p:nvSpPr>
        <p:spPr bwMode="auto">
          <a:xfrm>
            <a:off x="3282462" y="1268413"/>
            <a:ext cx="1688123" cy="2089150"/>
          </a:xfrm>
          <a:custGeom>
            <a:avLst/>
            <a:gdLst>
              <a:gd name="T0" fmla="*/ 27709 w 1828800"/>
              <a:gd name="T1" fmla="*/ 2088232 h 1745672"/>
              <a:gd name="T2" fmla="*/ 0 w 1828800"/>
              <a:gd name="T3" fmla="*/ 0 h 1745672"/>
              <a:gd name="T4" fmla="*/ 1828800 w 1828800"/>
              <a:gd name="T5" fmla="*/ 33146 h 1745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8800" h="1745672">
                <a:moveTo>
                  <a:pt x="27709" y="1745672"/>
                </a:moveTo>
                <a:lnTo>
                  <a:pt x="0" y="0"/>
                </a:lnTo>
                <a:lnTo>
                  <a:pt x="1828800" y="27709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8" name="Freeform 12"/>
          <p:cNvSpPr>
            <a:spLocks/>
          </p:cNvSpPr>
          <p:nvPr/>
        </p:nvSpPr>
        <p:spPr bwMode="auto">
          <a:xfrm>
            <a:off x="6433038" y="1468438"/>
            <a:ext cx="165589" cy="1801812"/>
          </a:xfrm>
          <a:custGeom>
            <a:avLst/>
            <a:gdLst>
              <a:gd name="T0" fmla="*/ 180109 w 180109"/>
              <a:gd name="T1" fmla="*/ 1801091 h 1801091"/>
              <a:gd name="T2" fmla="*/ 0 w 180109"/>
              <a:gd name="T3" fmla="*/ 0 h 18010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109" h="1801091">
                <a:moveTo>
                  <a:pt x="180109" y="1801091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735515" y="2565400"/>
            <a:ext cx="763466" cy="839788"/>
          </a:xfrm>
          <a:custGeom>
            <a:avLst/>
            <a:gdLst>
              <a:gd name="T0" fmla="*/ 827793 w 249381"/>
              <a:gd name="T1" fmla="*/ 840579 h 1995055"/>
              <a:gd name="T2" fmla="*/ 0 w 249381"/>
              <a:gd name="T3" fmla="*/ 0 h 19950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9381" h="1995055">
                <a:moveTo>
                  <a:pt x="249381" y="1995055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6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emekli mem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58" y="2857501"/>
            <a:ext cx="27241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 descr="emek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66" y="2833689"/>
            <a:ext cx="2587869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1491762" y="5300663"/>
            <a:ext cx="274759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Emekli memur Hulki</a:t>
            </a:r>
          </a:p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Çalışıyor</a:t>
            </a:r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1478315" y="5949951"/>
            <a:ext cx="2435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Eskişehir Anadolu Ünive</a:t>
            </a:r>
            <a:r>
              <a:rPr lang="en-US" sz="1200" b="1">
                <a:solidFill>
                  <a:srgbClr val="0070C0"/>
                </a:solidFill>
              </a:rPr>
              <a:t>rs</a:t>
            </a:r>
            <a:r>
              <a:rPr lang="tr-TR" sz="1200" b="1">
                <a:solidFill>
                  <a:srgbClr val="0070C0"/>
                </a:solidFill>
              </a:rPr>
              <a:t>itesi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Açık Öğretim</a:t>
            </a:r>
          </a:p>
        </p:txBody>
      </p:sp>
      <p:sp>
        <p:nvSpPr>
          <p:cNvPr id="74758" name="TextBox 9"/>
          <p:cNvSpPr txBox="1">
            <a:spLocks noChangeArrowheads="1"/>
          </p:cNvSpPr>
          <p:nvPr/>
        </p:nvSpPr>
        <p:spPr bwMode="auto">
          <a:xfrm>
            <a:off x="5572467" y="5300663"/>
            <a:ext cx="2377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Emekli memur Ahmet</a:t>
            </a:r>
          </a:p>
          <a:p>
            <a:pPr algn="ctr" eaLnBrk="1" hangingPunct="1"/>
            <a:r>
              <a:rPr lang="tr-TR" sz="1800">
                <a:solidFill>
                  <a:srgbClr val="C00000"/>
                </a:solidFill>
              </a:rPr>
              <a:t>Çalışmıyor</a:t>
            </a:r>
          </a:p>
        </p:txBody>
      </p:sp>
      <p:sp>
        <p:nvSpPr>
          <p:cNvPr id="74759" name="TextBox 10"/>
          <p:cNvSpPr txBox="1">
            <a:spLocks noChangeArrowheads="1"/>
          </p:cNvSpPr>
          <p:nvPr/>
        </p:nvSpPr>
        <p:spPr bwMode="auto">
          <a:xfrm>
            <a:off x="5576995" y="5949951"/>
            <a:ext cx="2435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Eskişehir Anadolu Ünivesritesi</a:t>
            </a:r>
          </a:p>
          <a:p>
            <a:pPr algn="ctr" eaLnBrk="1" hangingPunct="1"/>
            <a:r>
              <a:rPr lang="tr-TR" sz="1200" b="1">
                <a:solidFill>
                  <a:srgbClr val="0070C0"/>
                </a:solidFill>
              </a:rPr>
              <a:t>Açık Öğretim</a:t>
            </a:r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" y="25400"/>
            <a:ext cx="894031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" y="692151"/>
            <a:ext cx="8940311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" y="1125538"/>
            <a:ext cx="894031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Freeform 1"/>
          <p:cNvSpPr>
            <a:spLocks/>
          </p:cNvSpPr>
          <p:nvPr/>
        </p:nvSpPr>
        <p:spPr bwMode="auto">
          <a:xfrm>
            <a:off x="3108081" y="1177926"/>
            <a:ext cx="4564673" cy="1579563"/>
          </a:xfrm>
          <a:custGeom>
            <a:avLst/>
            <a:gdLst>
              <a:gd name="T0" fmla="*/ 0 w 4946072"/>
              <a:gd name="T1" fmla="*/ 1579419 h 1579419"/>
              <a:gd name="T2" fmla="*/ 3879271 w 4946072"/>
              <a:gd name="T3" fmla="*/ 0 h 1579419"/>
              <a:gd name="T4" fmla="*/ 4946072 w 4946072"/>
              <a:gd name="T5" fmla="*/ 706582 h 15794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46072" h="1579419">
                <a:moveTo>
                  <a:pt x="0" y="1579419"/>
                </a:moveTo>
                <a:lnTo>
                  <a:pt x="3879272" y="0"/>
                </a:lnTo>
                <a:lnTo>
                  <a:pt x="4946072" y="706582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6498982" y="2349500"/>
            <a:ext cx="465992" cy="1055688"/>
          </a:xfrm>
          <a:custGeom>
            <a:avLst/>
            <a:gdLst>
              <a:gd name="T0" fmla="*/ 504056 w 249381"/>
              <a:gd name="T1" fmla="*/ 1056603 h 1995055"/>
              <a:gd name="T2" fmla="*/ 0 w 249381"/>
              <a:gd name="T3" fmla="*/ 0 h 19950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9381" h="1995055">
                <a:moveTo>
                  <a:pt x="249381" y="1995055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1C66943-B8B5-475D-9DC7-DEB198C466D1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and Social Influences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3814763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b="1" smtClean="0"/>
              <a:t>Reference Groups</a:t>
            </a:r>
          </a:p>
          <a:p>
            <a:pPr marL="342900" indent="-342900" eaLnBrk="1" hangingPunct="1"/>
            <a:r>
              <a:rPr lang="en-US" smtClean="0"/>
              <a:t>A group of people who are used as a guide for behavior in specific situations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4438" y="2101850"/>
            <a:ext cx="3814762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b="1" smtClean="0"/>
              <a:t>Family</a:t>
            </a:r>
          </a:p>
          <a:p>
            <a:pPr marL="342900" indent="-342900" eaLnBrk="1" hangingPunct="1"/>
            <a:r>
              <a:rPr lang="en-US" smtClean="0"/>
              <a:t>Two or more people who are related by blood, marriage, or adoption and live in the same household</a:t>
            </a:r>
          </a:p>
        </p:txBody>
      </p:sp>
    </p:spTree>
    <p:extLst>
      <p:ext uri="{BB962C8B-B14F-4D97-AF65-F5344CB8AC3E}">
        <p14:creationId xmlns:p14="http://schemas.microsoft.com/office/powerpoint/2010/main" val="4028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3C50832-FF91-4C41-B500-47B42E26DF24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and Social Influences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3814763" cy="4114800"/>
          </a:xfrm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Demographics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The statistical, personal, social, and economic characteristics that describe a population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1850"/>
            <a:ext cx="3594100" cy="3689350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/>
              <a:t>Characteristics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Age</a:t>
            </a:r>
            <a:endParaRPr lang="tr-TR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400" smtClean="0"/>
              <a:t>Gender</a:t>
            </a:r>
            <a:endParaRPr lang="en-US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Sexual orientation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Race and ethnicity</a:t>
            </a:r>
            <a:endParaRPr lang="tr-TR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400" smtClean="0"/>
              <a:t>Education</a:t>
            </a:r>
            <a:endParaRPr lang="en-US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Occupation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Income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4092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5F3A329-6D18-4540-BFA0-CA29C9F200CC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Psychological Influences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814763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b="1" smtClean="0"/>
              <a:t>Perception/State of Mind</a:t>
            </a:r>
          </a:p>
          <a:p>
            <a:pPr marL="342900" indent="-342900" eaLnBrk="1" hangingPunct="1"/>
            <a:r>
              <a:rPr lang="tr-TR" smtClean="0"/>
              <a:t>Past experiences with a brand</a:t>
            </a:r>
          </a:p>
          <a:p>
            <a:pPr marL="342900" indent="-342900" eaLnBrk="1" hangingPunct="1"/>
            <a:r>
              <a:rPr lang="tr-TR" smtClean="0"/>
              <a:t>Mental states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tr-TR" smtClean="0"/>
              <a:t>affect perception of consumers</a:t>
            </a:r>
            <a:endParaRPr lang="en-US" smtClean="0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5334000" y="2620963"/>
            <a:ext cx="3352800" cy="3429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562600" y="566896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6096000" y="44497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6477000" y="37639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791200" y="505936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6248400" y="574040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1800">
                <a:latin typeface="Comic Sans MS" pitchFamily="66" charset="0"/>
              </a:rPr>
              <a:t>Phsiological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6629400" y="2924175"/>
            <a:ext cx="990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1800">
                <a:latin typeface="Comic Sans MS" pitchFamily="66" charset="0"/>
              </a:rPr>
              <a:t>Self-actualization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400800" y="39163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1800">
                <a:latin typeface="Comic Sans MS" pitchFamily="66" charset="0"/>
              </a:rPr>
              <a:t>Ego Needs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172200" y="4673600"/>
            <a:ext cx="1406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1800">
                <a:latin typeface="Comic Sans MS" pitchFamily="66" charset="0"/>
              </a:rPr>
              <a:t>Belonginess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6445250" y="5283200"/>
            <a:ext cx="928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1800">
                <a:latin typeface="Comic Sans MS" pitchFamily="66" charset="0"/>
              </a:rPr>
              <a:t>Safety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546725" y="6324600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>
                <a:latin typeface="Comic Sans MS" pitchFamily="66" charset="0"/>
              </a:rPr>
              <a:t>Moslow’s Hierarchy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00638" y="1981200"/>
            <a:ext cx="38147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r-TR" sz="2800" b="1">
                <a:latin typeface="Comic Sans MS" pitchFamily="66" charset="0"/>
              </a:rPr>
              <a:t>Needs and Wants</a:t>
            </a:r>
            <a:endParaRPr lang="en-US" sz="2800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DD707C8-DAB3-443B-84CF-F35ED9F9ACC1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Psychological Influences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2101850"/>
            <a:ext cx="6400800" cy="4114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b="1" smtClean="0"/>
              <a:t>Motivations</a:t>
            </a:r>
            <a:endParaRPr lang="tr-TR" b="1" smtClean="0"/>
          </a:p>
          <a:p>
            <a:pPr marL="0" indent="0" eaLnBrk="1" hangingPunct="1"/>
            <a:r>
              <a:rPr lang="tr-TR" smtClean="0"/>
              <a:t> Incentive to take an action</a:t>
            </a:r>
          </a:p>
          <a:p>
            <a:pPr marL="0" indent="0" eaLnBrk="1" hangingPunct="1"/>
            <a:r>
              <a:rPr lang="tr-TR" smtClean="0"/>
              <a:t> I</a:t>
            </a:r>
            <a:r>
              <a:rPr lang="en-US" smtClean="0"/>
              <a:t>nternal forces that stimulate people to behave in a particular manner</a:t>
            </a:r>
            <a:endParaRPr lang="tr-TR" smtClean="0"/>
          </a:p>
          <a:p>
            <a:pPr marL="0" indent="0" eaLnBrk="1" hangingPunct="1"/>
            <a:r>
              <a:rPr lang="tr-TR" smtClean="0"/>
              <a:t> </a:t>
            </a:r>
            <a:r>
              <a:rPr lang="en-US" smtClean="0"/>
              <a:t>Produced by the tension caused by an unfulfilled need</a:t>
            </a:r>
            <a:endParaRPr lang="tr-TR" smtClean="0"/>
          </a:p>
          <a:p>
            <a:pPr marL="0" indent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7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EED3FC3-F1A3-4767-B0AD-4838985F6D0B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Psychological Influences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3814763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b="1" smtClean="0"/>
              <a:t>Attitudes and Values</a:t>
            </a:r>
          </a:p>
          <a:p>
            <a:pPr marL="342900" indent="-342900" eaLnBrk="1" hangingPunct="1"/>
            <a:r>
              <a:rPr lang="en-US" smtClean="0"/>
              <a:t>Attitudes impact motivations</a:t>
            </a:r>
          </a:p>
          <a:p>
            <a:pPr marL="342900" indent="-342900" eaLnBrk="1" hangingPunct="1"/>
            <a:r>
              <a:rPr lang="en-US" smtClean="0"/>
              <a:t>Influence how consumers evaluate products, institutions, retail stores, and advertising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4438" y="2101850"/>
            <a:ext cx="3814762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b="1" smtClean="0"/>
              <a:t>Personality</a:t>
            </a:r>
          </a:p>
          <a:p>
            <a:pPr marL="342900" indent="-342900" eaLnBrk="1" hangingPunct="1"/>
            <a:r>
              <a:rPr lang="en-US" smtClean="0"/>
              <a:t>Distinctive characteristics that make people or brands individual</a:t>
            </a:r>
          </a:p>
          <a:p>
            <a:pPr marL="342900" indent="-342900" eaLnBrk="1" hangingPunct="1"/>
            <a:r>
              <a:rPr lang="en-US" smtClean="0"/>
              <a:t>Brand personalities make them distinctive from their competitors</a:t>
            </a:r>
          </a:p>
        </p:txBody>
      </p:sp>
    </p:spTree>
    <p:extLst>
      <p:ext uri="{BB962C8B-B14F-4D97-AF65-F5344CB8AC3E}">
        <p14:creationId xmlns:p14="http://schemas.microsoft.com/office/powerpoint/2010/main" val="18005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AB37458-ECDD-4178-8991-745E6C538F3E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Psychological Influences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3814763" cy="4114800"/>
          </a:xfrm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sz="2700" b="1" smtClean="0"/>
              <a:t>Psychographic Influences</a:t>
            </a:r>
          </a:p>
          <a:p>
            <a:pPr marL="342900" indent="-342900" eaLnBrk="1" hangingPunct="1"/>
            <a:r>
              <a:rPr lang="en-US" smtClean="0"/>
              <a:t>Lifestyle and psychological characteristics that have a bearing on how people make decisions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441700" cy="5105400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buFont typeface="Wingdings" pitchFamily="2" charset="2"/>
              <a:buNone/>
            </a:pPr>
            <a:r>
              <a:rPr lang="en-US" sz="2400" u="sng" smtClean="0"/>
              <a:t>Psychographics</a:t>
            </a:r>
          </a:p>
          <a:p>
            <a:pPr marL="342900" indent="-342900" eaLnBrk="1" hangingPunct="1"/>
            <a:r>
              <a:rPr lang="en-US" sz="2400" smtClean="0"/>
              <a:t>Lifestyles</a:t>
            </a:r>
          </a:p>
          <a:p>
            <a:pPr marL="742950" lvl="1" indent="-285750" eaLnBrk="1" hangingPunct="1"/>
            <a:r>
              <a:rPr lang="en-US" smtClean="0"/>
              <a:t>Looks at the ways people allocate time, energy, and money</a:t>
            </a:r>
          </a:p>
          <a:p>
            <a:pPr marL="342900" indent="-342900" eaLnBrk="1" hangingPunct="1"/>
            <a:r>
              <a:rPr lang="en-US" sz="2400" smtClean="0"/>
              <a:t>The VALS system</a:t>
            </a:r>
          </a:p>
          <a:p>
            <a:pPr marL="742950" lvl="1" indent="-285750" eaLnBrk="1" hangingPunct="1"/>
            <a:r>
              <a:rPr lang="en-US" smtClean="0"/>
              <a:t>Lifestyle profiles that collectively reflect a whole culture</a:t>
            </a:r>
          </a:p>
          <a:p>
            <a:pPr marL="342900" indent="-342900" eaLnBrk="1" hangingPunct="1"/>
            <a:r>
              <a:rPr lang="en-US" sz="2400" smtClean="0"/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41811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3464A58-7983-42A6-BFE7-E051C5B7B18F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39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Behavioral Influences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Usage behavior</a:t>
            </a:r>
          </a:p>
          <a:p>
            <a:pPr marL="742950" lvl="1" indent="-285750" eaLnBrk="1" hangingPunct="1"/>
            <a:r>
              <a:rPr lang="en-US" smtClean="0"/>
              <a:t>How much of a product category or brand customers buy</a:t>
            </a:r>
          </a:p>
          <a:p>
            <a:pPr marL="342900" indent="-342900" eaLnBrk="1" hangingPunct="1"/>
            <a:r>
              <a:rPr lang="en-US" smtClean="0"/>
              <a:t>Innovation and adoption</a:t>
            </a:r>
          </a:p>
          <a:p>
            <a:pPr marL="742950" lvl="1" indent="-285750" eaLnBrk="1" hangingPunct="1"/>
            <a:r>
              <a:rPr lang="en-US" smtClean="0"/>
              <a:t>How willing people are to be innovative and try something new</a:t>
            </a:r>
            <a:endParaRPr lang="tr-TR" smtClean="0"/>
          </a:p>
          <a:p>
            <a:pPr marL="742950" lvl="1" indent="-285750" eaLnBrk="1" hangingPunct="1"/>
            <a:r>
              <a:rPr lang="tr-TR" smtClean="0"/>
              <a:t> Innovators, early adopters, early majority, late majority, laggards</a:t>
            </a:r>
          </a:p>
        </p:txBody>
      </p:sp>
    </p:spTree>
    <p:extLst>
      <p:ext uri="{BB962C8B-B14F-4D97-AF65-F5344CB8AC3E}">
        <p14:creationId xmlns:p14="http://schemas.microsoft.com/office/powerpoint/2010/main" val="30388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EFF18E-BA89-4459-A0AC-C204C3B951B6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Cultural and Social Influences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3814763" cy="4114800"/>
          </a:xfrm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Culture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Tangible items</a:t>
            </a:r>
            <a:r>
              <a:rPr lang="tr-TR" sz="2400" smtClean="0"/>
              <a:t> (furniture, clothing, buildings…)</a:t>
            </a:r>
            <a:r>
              <a:rPr lang="en-US" sz="2400" smtClean="0"/>
              <a:t> and intangible concepts </a:t>
            </a:r>
            <a:r>
              <a:rPr lang="tr-TR" sz="2400" smtClean="0"/>
              <a:t>(laws, morals, customs…) </a:t>
            </a:r>
            <a:r>
              <a:rPr lang="en-US" sz="2400" smtClean="0"/>
              <a:t>that together define a group of people or a way of life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4438" y="2101850"/>
            <a:ext cx="3814762" cy="4114800"/>
          </a:xfrm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Social Class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400" smtClean="0"/>
              <a:t>The position a person and his/her family hold within society</a:t>
            </a:r>
            <a:endParaRPr lang="tr-TR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tr-TR" sz="2400" smtClean="0"/>
              <a:t>I</a:t>
            </a:r>
            <a:r>
              <a:rPr lang="en-US" sz="2400" smtClean="0"/>
              <a:t>ncome, wealth, education, occupation, family prestige, value of home, and neighborhood</a:t>
            </a:r>
            <a:r>
              <a:rPr lang="tr-TR" sz="2400" smtClean="0"/>
              <a:t> are the main factors that determine social class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6230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E38C4C8-9811-41CF-81DB-8CC050BA4282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Segmenting and Targeting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Segmenting</a:t>
            </a:r>
          </a:p>
          <a:p>
            <a:pPr marL="742950" lvl="1" indent="-285750" eaLnBrk="1" hangingPunct="1"/>
            <a:r>
              <a:rPr lang="en-US" smtClean="0"/>
              <a:t>Dividing the market into groups of people who have similar characteristics in certain key product-related areas</a:t>
            </a:r>
          </a:p>
          <a:p>
            <a:pPr marL="342900" indent="-342900" eaLnBrk="1" hangingPunct="1"/>
            <a:r>
              <a:rPr lang="en-US" smtClean="0"/>
              <a:t>Targeting</a:t>
            </a:r>
          </a:p>
          <a:p>
            <a:pPr marL="742950" lvl="1" indent="-285750" eaLnBrk="1" hangingPunct="1"/>
            <a:r>
              <a:rPr lang="en-US" smtClean="0"/>
              <a:t>Identifying the group that might be the most profitable audience</a:t>
            </a:r>
          </a:p>
        </p:txBody>
      </p:sp>
    </p:spTree>
    <p:extLst>
      <p:ext uri="{BB962C8B-B14F-4D97-AF65-F5344CB8AC3E}">
        <p14:creationId xmlns:p14="http://schemas.microsoft.com/office/powerpoint/2010/main" val="19599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930A9DD-736A-4884-8AEC-F9BAA6B4615B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41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Segmenting and Targeting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239000" cy="4114800"/>
          </a:xfrm>
        </p:spPr>
        <p:txBody>
          <a:bodyPr/>
          <a:lstStyle/>
          <a:p>
            <a:pPr marL="342900" indent="-342900" eaLnBrk="1" hangingPunct="1"/>
            <a:r>
              <a:rPr lang="en-US" smtClean="0"/>
              <a:t>Types of segmentation</a:t>
            </a:r>
          </a:p>
          <a:p>
            <a:pPr marL="742950" lvl="1" indent="-285750" eaLnBrk="1" hangingPunct="1"/>
            <a:r>
              <a:rPr lang="en-US" smtClean="0"/>
              <a:t>Demographic </a:t>
            </a:r>
            <a:endParaRPr lang="tr-TR" smtClean="0"/>
          </a:p>
          <a:p>
            <a:pPr marL="742950" lvl="1" indent="-285750" eaLnBrk="1" hangingPunct="1"/>
            <a:r>
              <a:rPr lang="tr-TR" smtClean="0"/>
              <a:t>Life stage</a:t>
            </a:r>
            <a:endParaRPr lang="en-US" smtClean="0"/>
          </a:p>
          <a:p>
            <a:pPr marL="742950" lvl="1" indent="-285750" eaLnBrk="1" hangingPunct="1"/>
            <a:r>
              <a:rPr lang="en-US" smtClean="0"/>
              <a:t>Geographic </a:t>
            </a:r>
            <a:endParaRPr lang="tr-TR" smtClean="0"/>
          </a:p>
          <a:p>
            <a:pPr marL="742950" lvl="1" indent="-285750" eaLnBrk="1" hangingPunct="1"/>
            <a:r>
              <a:rPr lang="en-US" smtClean="0"/>
              <a:t>Psychographic</a:t>
            </a:r>
          </a:p>
          <a:p>
            <a:pPr marL="742950" lvl="1" indent="-285750" eaLnBrk="1" hangingPunct="1"/>
            <a:r>
              <a:rPr lang="en-US" smtClean="0"/>
              <a:t>Behavioral</a:t>
            </a:r>
          </a:p>
          <a:p>
            <a:pPr marL="742950" lvl="1" indent="-285750" eaLnBrk="1" hangingPunct="1"/>
            <a:r>
              <a:rPr lang="en-US" smtClean="0"/>
              <a:t>Benefits</a:t>
            </a: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983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2A0BBFB-9128-4CCB-842D-A6F3EF60EBFB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Segmenting and Targeting</a:t>
            </a:r>
          </a:p>
        </p:txBody>
      </p:sp>
      <p:pic>
        <p:nvPicPr>
          <p:cNvPr id="20484" name="Picture 3" descr="p1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2193925"/>
            <a:ext cx="1527175" cy="2819400"/>
          </a:xfrm>
        </p:spPr>
      </p:pic>
      <p:pic>
        <p:nvPicPr>
          <p:cNvPr id="20485" name="Picture 4" descr="generation-x-wedd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65325"/>
            <a:ext cx="2209800" cy="1577975"/>
          </a:xfrm>
        </p:spPr>
      </p:pic>
      <p:pic>
        <p:nvPicPr>
          <p:cNvPr id="20486" name="Picture 5" descr="GenYcoll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4251325"/>
            <a:ext cx="3013075" cy="1981200"/>
          </a:xfrm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09600" y="5218113"/>
            <a:ext cx="1833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2000">
                <a:latin typeface="Comic Sans MS" pitchFamily="66" charset="0"/>
              </a:rPr>
              <a:t>Baby boomers</a:t>
            </a:r>
          </a:p>
          <a:p>
            <a:pPr eaLnBrk="1" hangingPunct="1"/>
            <a:r>
              <a:rPr lang="tr-TR" sz="2000">
                <a:latin typeface="Comic Sans MS" pitchFamily="66" charset="0"/>
              </a:rPr>
              <a:t>(1939-1964)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3352800" y="3565525"/>
            <a:ext cx="1739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2000">
                <a:latin typeface="Comic Sans MS" pitchFamily="66" charset="0"/>
              </a:rPr>
              <a:t>Generation X</a:t>
            </a:r>
          </a:p>
          <a:p>
            <a:pPr eaLnBrk="1" hangingPunct="1"/>
            <a:r>
              <a:rPr lang="tr-TR" sz="2000">
                <a:latin typeface="Comic Sans MS" pitchFamily="66" charset="0"/>
              </a:rPr>
              <a:t>(1965-1979)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810000" y="6232525"/>
            <a:ext cx="171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2000">
                <a:latin typeface="Comic Sans MS" pitchFamily="66" charset="0"/>
              </a:rPr>
              <a:t>Generation Y</a:t>
            </a:r>
          </a:p>
          <a:p>
            <a:pPr eaLnBrk="1" hangingPunct="1"/>
            <a:r>
              <a:rPr lang="tr-TR" sz="2000">
                <a:latin typeface="Comic Sans MS" pitchFamily="66" charset="0"/>
              </a:rPr>
              <a:t>(1980-1999)</a:t>
            </a:r>
          </a:p>
        </p:txBody>
      </p:sp>
      <p:pic>
        <p:nvPicPr>
          <p:cNvPr id="20490" name="Picture 9" descr="h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74925"/>
            <a:ext cx="2994025" cy="1981200"/>
          </a:xfrm>
        </p:spPr>
      </p:pic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400800" y="478472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tr-TR" sz="2000">
                <a:latin typeface="Comic Sans MS" pitchFamily="66" charset="0"/>
              </a:rPr>
              <a:t>The Millenium Generation (2000- )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1371600" y="1128713"/>
            <a:ext cx="75438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r-TR"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</a:rPr>
              <a:t>Sociodemographic segments</a:t>
            </a:r>
            <a:endParaRPr lang="tr-TR">
              <a:latin typeface="Comic Sans MS" pitchFamily="66" charset="0"/>
            </a:endParaRPr>
          </a:p>
          <a:p>
            <a:pPr lvl="1">
              <a:spcBef>
                <a:spcPct val="1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tr-TR">
                <a:latin typeface="Comic Sans MS" pitchFamily="66" charset="0"/>
              </a:rPr>
              <a:t> Segmenting according to the year born:</a:t>
            </a:r>
          </a:p>
        </p:txBody>
      </p:sp>
    </p:spTree>
    <p:extLst>
      <p:ext uri="{BB962C8B-B14F-4D97-AF65-F5344CB8AC3E}">
        <p14:creationId xmlns:p14="http://schemas.microsoft.com/office/powerpoint/2010/main" val="15048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E67AEFE-02F8-433E-99BA-E1348439928F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Segmenting and Targeting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600200"/>
            <a:ext cx="6096000" cy="4114800"/>
          </a:xfrm>
        </p:spPr>
        <p:txBody>
          <a:bodyPr/>
          <a:lstStyle/>
          <a:p>
            <a:pPr marL="342900" indent="-342900" eaLnBrk="1" hangingPunct="1"/>
            <a:r>
              <a:rPr lang="en-US" sz="2800" smtClean="0"/>
              <a:t>Niche markets</a:t>
            </a:r>
          </a:p>
          <a:p>
            <a:pPr marL="742950" lvl="1" indent="-285750" eaLnBrk="1" hangingPunct="1"/>
            <a:r>
              <a:rPr lang="tr-TR" sz="2400" smtClean="0"/>
              <a:t>Group of people d</a:t>
            </a:r>
            <a:r>
              <a:rPr lang="en-US" sz="2400" smtClean="0"/>
              <a:t>efined by some distinctive trait</a:t>
            </a:r>
            <a:endParaRPr lang="tr-TR" sz="2400" smtClean="0"/>
          </a:p>
          <a:p>
            <a:pPr marL="1085850" lvl="2" indent="-285750" eaLnBrk="1" hangingPunct="1"/>
            <a:r>
              <a:rPr lang="tr-TR" smtClean="0"/>
              <a:t>Antique collectors</a:t>
            </a:r>
          </a:p>
          <a:p>
            <a:pPr marL="1085850" lvl="2" indent="-285750" eaLnBrk="1" hangingPunct="1"/>
            <a:r>
              <a:rPr lang="tr-TR" smtClean="0"/>
              <a:t>Pregnant women</a:t>
            </a:r>
          </a:p>
          <a:p>
            <a:pPr marL="1085850" lvl="2" indent="-285750" eaLnBrk="1" hangingPunct="1"/>
            <a:r>
              <a:rPr lang="tr-TR" smtClean="0"/>
              <a:t>New mothers...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5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F47423D-1E36-4351-ADEC-C7AF48DEF5B8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Segmenting and Targeting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marL="342900" indent="-342900" eaLnBrk="1" hangingPunct="1"/>
            <a:r>
              <a:rPr lang="en-US" smtClean="0"/>
              <a:t>Targeting the right audience</a:t>
            </a:r>
          </a:p>
          <a:p>
            <a:pPr marL="742950" lvl="1" indent="-285750" eaLnBrk="1" hangingPunct="1"/>
            <a:r>
              <a:rPr lang="en-US" smtClean="0"/>
              <a:t>The target is described using the variables that separate this prospective consumer group from others who are not in the market</a:t>
            </a:r>
          </a:p>
          <a:p>
            <a:pPr marL="342900" indent="-342900" eaLnBrk="1" hangingPunct="1"/>
            <a:r>
              <a:rPr lang="en-US" smtClean="0"/>
              <a:t>Profiling the target audience</a:t>
            </a:r>
          </a:p>
          <a:p>
            <a:pPr marL="742950" lvl="1" indent="-285750" eaLnBrk="1" hangingPunct="1"/>
            <a:r>
              <a:rPr lang="en-US" smtClean="0"/>
              <a:t>Describing the target audience as if they are people you know</a:t>
            </a:r>
          </a:p>
          <a:p>
            <a:pPr marL="742950" lvl="1" indent="-285750" eaLnBrk="1" hangingPunct="1"/>
            <a:r>
              <a:rPr lang="en-US" smtClean="0"/>
              <a:t>Used in developing media and message decisions</a:t>
            </a:r>
          </a:p>
        </p:txBody>
      </p:sp>
    </p:spTree>
    <p:extLst>
      <p:ext uri="{BB962C8B-B14F-4D97-AF65-F5344CB8AC3E}">
        <p14:creationId xmlns:p14="http://schemas.microsoft.com/office/powerpoint/2010/main" val="20473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919D61B-CF45-4CAF-B40B-872FF1EDA299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tr-TR" sz="3400" smtClean="0"/>
              <a:t>Target Audience Profile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686800" cy="541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</a:rPr>
              <a:t>TecWare</a:t>
            </a:r>
            <a:r>
              <a:rPr lang="en-US" dirty="0">
                <a:latin typeface="+mn-lt"/>
              </a:rPr>
              <a:t> Teens: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Are girls and boys ages 14 – 17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Come from households with incomes $100,000+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Are interested in technology, the Internet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Frequent chat rooms, use email daily, and play computer video games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May hold a part-time job or volunteer as a web-master, computer teacher or similar</a:t>
            </a:r>
            <a:r>
              <a:rPr lang="tr-TR" dirty="0">
                <a:latin typeface="+mn-lt"/>
              </a:rPr>
              <a:t> </a:t>
            </a:r>
            <a:r>
              <a:rPr lang="en-US" dirty="0">
                <a:latin typeface="+mn-lt"/>
              </a:rPr>
              <a:t>high-tech entry level position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Have allowances of $20 a week in addition to their jobs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 Whose parents purchase at least $500 in “back to school” clothing</a:t>
            </a:r>
          </a:p>
        </p:txBody>
      </p:sp>
    </p:spTree>
    <p:extLst>
      <p:ext uri="{BB962C8B-B14F-4D97-AF65-F5344CB8AC3E}">
        <p14:creationId xmlns:p14="http://schemas.microsoft.com/office/powerpoint/2010/main" val="16515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CB107A0-0C53-41A1-90D8-C43B8D88066D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tr-TR" sz="2800" smtClean="0"/>
              <a:t>Target Audience Profile contd.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839200" cy="2917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1800">
                <a:latin typeface="Comic Sans MS" pitchFamily="66" charset="0"/>
              </a:rPr>
              <a:t>Alexis and Ryan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1800">
                <a:latin typeface="Comic Sans MS" pitchFamily="66" charset="0"/>
              </a:rPr>
              <a:t>Alexis, 16, and Ryan, 14, are brother and sister. They live in the city’s best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neighborhood, in a three-story modern home from the pages of Architectural Digest. In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their free time, they volunteer to maintain web sites for the family’s church, the local fire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department and their high school. There is one television but 3 computers in the home –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Dad’s laptop for work, the “family computer” and Ryan’s personal computer that he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bought with money earned teaching senior citizens computer skills. Dad is Vice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President of eCommerce for a national bank and Mom is a reporter for the online version</a:t>
            </a:r>
            <a:r>
              <a:rPr lang="tr-TR" sz="1800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of the city’s newspaper.</a:t>
            </a:r>
            <a:endParaRPr lang="tr-TR" sz="1800">
              <a:latin typeface="Comic Sans MS" pitchFamily="66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13300"/>
            <a:ext cx="990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43425"/>
            <a:ext cx="1857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495800"/>
            <a:ext cx="19558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5715000"/>
            <a:ext cx="2143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5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8265FDC-92DA-4E22-9075-4A1F4AC2B8E3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Useful Questions for Defining the Target Audience</a:t>
            </a:r>
            <a:endParaRPr lang="en-US" smtClean="0"/>
          </a:p>
        </p:txBody>
      </p:sp>
      <p:sp>
        <p:nvSpPr>
          <p:cNvPr id="25604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7772400" cy="5048250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2300" smtClean="0"/>
              <a:t>	</a:t>
            </a:r>
            <a:r>
              <a:rPr lang="en-US" sz="2300" smtClean="0"/>
              <a:t>1. Who is your target audience?</a:t>
            </a:r>
            <a:br>
              <a:rPr lang="en-US" sz="2300" smtClean="0"/>
            </a:br>
            <a:r>
              <a:rPr lang="en-US" sz="2300" smtClean="0"/>
              <a:t>2. Where is your target audience located?</a:t>
            </a:r>
            <a:br>
              <a:rPr lang="en-US" sz="2300" smtClean="0"/>
            </a:br>
            <a:r>
              <a:rPr lang="en-US" sz="2300" smtClean="0"/>
              <a:t>3. What is the age range and median age?</a:t>
            </a:r>
            <a:br>
              <a:rPr lang="en-US" sz="2300" smtClean="0"/>
            </a:br>
            <a:r>
              <a:rPr lang="en-US" sz="2300" smtClean="0"/>
              <a:t>4. Is the group primarily male or female?</a:t>
            </a:r>
            <a:br>
              <a:rPr lang="en-US" sz="2300" smtClean="0"/>
            </a:br>
            <a:r>
              <a:rPr lang="en-US" sz="2300" smtClean="0"/>
              <a:t>5. What do they do for a living?</a:t>
            </a:r>
            <a:br>
              <a:rPr lang="en-US" sz="2300" smtClean="0"/>
            </a:br>
            <a:r>
              <a:rPr lang="en-US" sz="2300" smtClean="0"/>
              <a:t>6. What level of education do they have?</a:t>
            </a:r>
            <a:br>
              <a:rPr lang="en-US" sz="2300" smtClean="0"/>
            </a:br>
            <a:r>
              <a:rPr lang="en-US" sz="2300" smtClean="0"/>
              <a:t>7. How do they spend their extra cash?</a:t>
            </a:r>
            <a:br>
              <a:rPr lang="en-US" sz="2300" smtClean="0"/>
            </a:br>
            <a:r>
              <a:rPr lang="en-US" sz="2300" smtClean="0"/>
              <a:t>8. Are they married, single, or divorced?</a:t>
            </a:r>
            <a:br>
              <a:rPr lang="en-US" sz="2300" smtClean="0"/>
            </a:br>
            <a:r>
              <a:rPr lang="en-US" sz="2300" smtClean="0"/>
              <a:t>9. Do they have children? What ages?</a:t>
            </a:r>
            <a:br>
              <a:rPr lang="en-US" sz="2300" smtClean="0"/>
            </a:br>
            <a:r>
              <a:rPr lang="en-US" sz="2300" smtClean="0"/>
              <a:t>10. What kind of lifestyle do they lead?</a:t>
            </a:r>
            <a:br>
              <a:rPr lang="en-US" sz="2300" smtClean="0"/>
            </a:br>
            <a:r>
              <a:rPr lang="en-US" sz="2300" smtClean="0"/>
              <a:t>11. What are their attitudes and beliefs?</a:t>
            </a:r>
            <a:br>
              <a:rPr lang="en-US" sz="2300" smtClean="0"/>
            </a:br>
            <a:r>
              <a:rPr lang="en-US" sz="2300" smtClean="0"/>
              <a:t>12. Are they urban dwellers or suburbanites?</a:t>
            </a:r>
            <a:br>
              <a:rPr lang="en-US" sz="2300" smtClean="0"/>
            </a:br>
            <a:r>
              <a:rPr lang="en-US" sz="2300" smtClean="0"/>
              <a:t>13. What are their special interests or hobbies?</a:t>
            </a:r>
            <a:br>
              <a:rPr lang="en-US" sz="2300" smtClean="0"/>
            </a:br>
            <a:r>
              <a:rPr lang="en-US" sz="2300" smtClean="0"/>
              <a:t>14. What is their income range?</a:t>
            </a:r>
            <a:endParaRPr lang="tr-TR" sz="2300" smtClean="0"/>
          </a:p>
        </p:txBody>
      </p:sp>
    </p:spTree>
    <p:extLst>
      <p:ext uri="{BB962C8B-B14F-4D97-AF65-F5344CB8AC3E}">
        <p14:creationId xmlns:p14="http://schemas.microsoft.com/office/powerpoint/2010/main" val="3088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461F12B-D7BB-45F4-8643-1DE16CF96349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tr-TR" smtClean="0"/>
              <a:t>Target Audience?</a:t>
            </a:r>
            <a:endParaRPr lang="en-US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219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61FD413-A1A6-4CE6-8CDA-93C5A0B4C530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49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533400"/>
            <a:ext cx="449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tr-TR" sz="3600">
                <a:solidFill>
                  <a:schemeClr val="tx2"/>
                </a:solidFill>
                <a:latin typeface="Arial" charset="0"/>
              </a:rPr>
              <a:t>Target Audience?</a:t>
            </a:r>
            <a:endParaRPr lang="en-US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17738"/>
            <a:ext cx="7620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latin typeface="+mn-lt"/>
                <a:cs typeface="Arial" pitchFamily="34" charset="0"/>
              </a:rPr>
              <a:t>Axe commercial: http://www.youtube.com/watch?v=IeNNFoIMhQU</a:t>
            </a:r>
          </a:p>
        </p:txBody>
      </p:sp>
    </p:spTree>
    <p:extLst>
      <p:ext uri="{BB962C8B-B14F-4D97-AF65-F5344CB8AC3E}">
        <p14:creationId xmlns:p14="http://schemas.microsoft.com/office/powerpoint/2010/main" val="386366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6000" dirty="0"/>
              <a:t>SES </a:t>
            </a:r>
            <a:r>
              <a:rPr lang="tr-TR" sz="6000" dirty="0" err="1"/>
              <a:t>Groups</a:t>
            </a:r>
            <a:r>
              <a:rPr lang="tr-TR" sz="6000" dirty="0"/>
              <a:t> in </a:t>
            </a:r>
            <a:r>
              <a:rPr lang="tr-TR" sz="6000" dirty="0" err="1"/>
              <a:t>Turkey</a:t>
            </a:r>
            <a:endParaRPr lang="tr-TR" sz="60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08325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tr-TR" sz="1800"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66800" y="2101850"/>
            <a:ext cx="78486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22EEE39-3262-4629-9D39-20BB2A1F06C1}" type="slidenum">
              <a:rPr lang="en-US">
                <a:solidFill>
                  <a:schemeClr val="tx2"/>
                </a:solidFill>
                <a:latin typeface="Arial" charset="0"/>
              </a:rPr>
              <a:pPr eaLnBrk="1" hangingPunct="1"/>
              <a:t>50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04088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err="1" smtClean="0"/>
              <a:t>Weekly</a:t>
            </a:r>
            <a:r>
              <a:rPr lang="tr-TR" sz="4000" dirty="0" smtClean="0"/>
              <a:t> </a:t>
            </a:r>
            <a:r>
              <a:rPr lang="tr-TR" sz="4000" dirty="0" err="1" smtClean="0"/>
              <a:t>Assignment</a:t>
            </a: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dirty="0" smtClean="0"/>
              <a:t>(</a:t>
            </a:r>
            <a:r>
              <a:rPr lang="tr-TR" sz="4000" dirty="0" err="1" smtClean="0"/>
              <a:t>Individual</a:t>
            </a:r>
            <a:r>
              <a:rPr lang="tr-TR" sz="4000" dirty="0" smtClean="0"/>
              <a:t> </a:t>
            </a:r>
            <a:r>
              <a:rPr lang="tr-TR" sz="4000" dirty="0" err="1" smtClean="0"/>
              <a:t>Assignment</a:t>
            </a:r>
            <a:r>
              <a:rPr lang="tr-TR" sz="4000" dirty="0" smtClean="0"/>
              <a:t>)</a:t>
            </a:r>
            <a:endParaRPr lang="en-US" sz="40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406650"/>
            <a:ext cx="7620000" cy="292735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tr-TR" b="1" dirty="0" smtClean="0"/>
              <a:t>Define </a:t>
            </a:r>
            <a:r>
              <a:rPr lang="tr-TR" b="1" dirty="0" err="1" smtClean="0"/>
              <a:t>and</a:t>
            </a:r>
            <a:r>
              <a:rPr lang="tr-TR" b="1" dirty="0" smtClean="0"/>
              <a:t> profile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audience</a:t>
            </a:r>
            <a:r>
              <a:rPr lang="tr-TR" dirty="0" smtClean="0"/>
              <a:t> of </a:t>
            </a:r>
            <a:r>
              <a:rPr lang="tr-TR" dirty="0" smtClean="0"/>
              <a:t>mesir </a:t>
            </a:r>
            <a:r>
              <a:rPr lang="tr-TR" dirty="0" err="1" smtClean="0"/>
              <a:t>paste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, </a:t>
            </a:r>
            <a:r>
              <a:rPr lang="tr-TR" dirty="0" err="1" smtClean="0"/>
              <a:t>social</a:t>
            </a:r>
            <a:r>
              <a:rPr lang="tr-TR" dirty="0" smtClean="0"/>
              <a:t>, </a:t>
            </a:r>
            <a:r>
              <a:rPr lang="tr-TR" dirty="0" err="1" smtClean="0"/>
              <a:t>psychographic</a:t>
            </a:r>
            <a:r>
              <a:rPr lang="tr-TR" dirty="0" smtClean="0"/>
              <a:t>, </a:t>
            </a:r>
            <a:r>
              <a:rPr lang="tr-TR" dirty="0" err="1" smtClean="0"/>
              <a:t>demographic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behavoural</a:t>
            </a:r>
            <a:r>
              <a:rPr lang="tr-TR" dirty="0" smtClean="0"/>
              <a:t> </a:t>
            </a:r>
            <a:r>
              <a:rPr lang="tr-TR" dirty="0" err="1" smtClean="0"/>
              <a:t>influences</a:t>
            </a:r>
            <a:r>
              <a:rPr lang="tr-TR" dirty="0" smtClean="0"/>
              <a:t> in </a:t>
            </a:r>
            <a:r>
              <a:rPr lang="tr-TR" dirty="0" err="1" smtClean="0"/>
              <a:t>details</a:t>
            </a:r>
            <a:r>
              <a:rPr lang="tr-TR" dirty="0" smtClean="0"/>
              <a:t>. </a:t>
            </a:r>
            <a:r>
              <a:rPr lang="tr-TR" dirty="0" smtClean="0"/>
              <a:t>Write </a:t>
            </a:r>
            <a:r>
              <a:rPr lang="tr-TR" dirty="0" smtClean="0"/>
              <a:t>a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page</a:t>
            </a:r>
            <a:r>
              <a:rPr lang="tr-TR" dirty="0" smtClean="0"/>
              <a:t> </a:t>
            </a:r>
            <a:r>
              <a:rPr lang="tr-TR" dirty="0" err="1" smtClean="0"/>
              <a:t>report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individually</a:t>
            </a:r>
            <a:r>
              <a:rPr lang="tr-TR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tr-TR" dirty="0"/>
          </a:p>
          <a:p>
            <a:pPr marL="0" indent="0">
              <a:buFont typeface="Wingdings" pitchFamily="2" charset="2"/>
              <a:buNone/>
            </a:pPr>
            <a:r>
              <a:rPr lang="tr-TR" dirty="0" err="1" smtClean="0"/>
              <a:t>Deadline</a:t>
            </a:r>
            <a:r>
              <a:rPr lang="tr-TR" dirty="0" smtClean="0"/>
              <a:t>: 16th April </a:t>
            </a:r>
            <a:r>
              <a:rPr lang="tr-TR" dirty="0" err="1" smtClean="0"/>
              <a:t>Thursday</a:t>
            </a:r>
            <a:r>
              <a:rPr lang="tr-TR" dirty="0" smtClean="0"/>
              <a:t>, </a:t>
            </a:r>
            <a:r>
              <a:rPr lang="tr-TR" dirty="0" err="1" smtClean="0"/>
              <a:t>class</a:t>
            </a:r>
            <a:r>
              <a:rPr lang="tr-TR" dirty="0" smtClean="0"/>
              <a:t> time.</a:t>
            </a:r>
          </a:p>
          <a:p>
            <a:pPr marL="0" indent="0">
              <a:buFont typeface="Wingdings" pitchFamily="2" charset="2"/>
              <a:buNone/>
            </a:pPr>
            <a:r>
              <a:rPr lang="tr-TR" dirty="0" err="1" smtClean="0"/>
              <a:t>Please</a:t>
            </a:r>
            <a:r>
              <a:rPr lang="tr-TR" dirty="0" smtClean="0"/>
              <a:t> do not </a:t>
            </a:r>
            <a:r>
              <a:rPr lang="tr-TR" dirty="0" err="1" smtClean="0"/>
              <a:t>forget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sign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handing</a:t>
            </a:r>
            <a:r>
              <a:rPr lang="tr-TR" dirty="0" smtClean="0"/>
              <a:t> 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4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7" y="222250"/>
            <a:ext cx="796290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Footer Placeholder 1"/>
          <p:cNvSpPr>
            <a:spLocks noGrp="1"/>
          </p:cNvSpPr>
          <p:nvPr>
            <p:ph type="ftr" sz="quarter" idx="12"/>
          </p:nvPr>
        </p:nvSpPr>
        <p:spPr bwMode="auto">
          <a:xfrm>
            <a:off x="6324600" y="6356350"/>
            <a:ext cx="236220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1400" dirty="0" err="1">
                <a:solidFill>
                  <a:schemeClr val="tx1"/>
                </a:solidFill>
              </a:rPr>
              <a:t>Tüad</a:t>
            </a:r>
            <a:r>
              <a:rPr lang="tr-TR" sz="1400" dirty="0">
                <a:solidFill>
                  <a:schemeClr val="tx1"/>
                </a:solidFill>
              </a:rPr>
              <a:t>  www.</a:t>
            </a:r>
            <a:r>
              <a:rPr lang="en-US" sz="1400" dirty="0">
                <a:solidFill>
                  <a:schemeClr val="tx1"/>
                </a:solidFill>
              </a:rPr>
              <a:t>tuad.org.tr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37188" y="2536825"/>
            <a:ext cx="2014537" cy="2227263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1725" y="3008313"/>
            <a:ext cx="660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?</a:t>
            </a:r>
          </a:p>
        </p:txBody>
      </p:sp>
      <p:sp>
        <p:nvSpPr>
          <p:cNvPr id="6" name="Freeform 5"/>
          <p:cNvSpPr/>
          <p:nvPr/>
        </p:nvSpPr>
        <p:spPr>
          <a:xfrm>
            <a:off x="2967038" y="1933575"/>
            <a:ext cx="1389062" cy="685800"/>
          </a:xfrm>
          <a:custGeom>
            <a:avLst/>
            <a:gdLst>
              <a:gd name="connsiteX0" fmla="*/ 0 w 1389184"/>
              <a:gd name="connsiteY0" fmla="*/ 0 h 685800"/>
              <a:gd name="connsiteX1" fmla="*/ 1389184 w 1389184"/>
              <a:gd name="connsiteY1" fmla="*/ 0 h 685800"/>
              <a:gd name="connsiteX2" fmla="*/ 1389184 w 1389184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184" h="685800">
                <a:moveTo>
                  <a:pt x="0" y="0"/>
                </a:moveTo>
                <a:lnTo>
                  <a:pt x="1389184" y="0"/>
                </a:lnTo>
                <a:lnTo>
                  <a:pt x="1389184" y="68580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16"/>
          <p:cNvSpPr txBox="1">
            <a:spLocks noChangeArrowheads="1"/>
          </p:cNvSpPr>
          <p:nvPr/>
        </p:nvSpPr>
        <p:spPr bwMode="auto">
          <a:xfrm>
            <a:off x="2339975" y="692150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r-TR" sz="2400" b="1">
                <a:latin typeface="Calibri" pitchFamily="34" charset="0"/>
              </a:rPr>
              <a:t>2012 H</a:t>
            </a:r>
            <a:r>
              <a:rPr lang="tr-TR" altLang="tr-TR" sz="2400" b="1">
                <a:latin typeface="Calibri" pitchFamily="34" charset="0"/>
              </a:rPr>
              <a:t>ousehold</a:t>
            </a:r>
            <a:r>
              <a:rPr lang="en-US" altLang="tr-TR" sz="2400" b="1">
                <a:latin typeface="Calibri" pitchFamily="34" charset="0"/>
              </a:rPr>
              <a:t> </a:t>
            </a:r>
            <a:r>
              <a:rPr lang="tr-TR" altLang="tr-TR" sz="2400" b="1">
                <a:latin typeface="Calibri" pitchFamily="34" charset="0"/>
              </a:rPr>
              <a:t>Socioeconomic Status</a:t>
            </a:r>
            <a:endParaRPr lang="en-US" altLang="tr-TR" sz="2400" b="1">
              <a:latin typeface="Calibri" pitchFamily="34" charset="0"/>
            </a:endParaRPr>
          </a:p>
        </p:txBody>
      </p:sp>
      <p:pic>
        <p:nvPicPr>
          <p:cNvPr id="1030" name="Picture 6" descr="http://www.google.com.tr/url?source=imglanding&amp;ct=img&amp;q=http://www.kamudanhaber.com/images/haberler/2011_yili_gelir_vergisi_dilimleri_belirlendi.jpg&amp;sa=X&amp;ei=LIFWT_j9OPOa1AXYm5DlCQ&amp;ved=0CAsQ8wc&amp;usg=AFQjCNECdBW4RZNoI6AqgiERpMrp_Yfx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27150"/>
            <a:ext cx="12668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20"/>
          <p:cNvSpPr txBox="1">
            <a:spLocks noChangeArrowheads="1"/>
          </p:cNvSpPr>
          <p:nvPr/>
        </p:nvSpPr>
        <p:spPr bwMode="auto">
          <a:xfrm>
            <a:off x="4725988" y="4076700"/>
            <a:ext cx="353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tr-TR" sz="2000" b="1">
                <a:latin typeface="Calibri" pitchFamily="34" charset="0"/>
              </a:rPr>
              <a:t>AGG’nin</a:t>
            </a:r>
          </a:p>
          <a:p>
            <a:pPr algn="ctr" eaLnBrk="1" hangingPunct="1"/>
            <a:r>
              <a:rPr lang="en-US" altLang="tr-TR" sz="2000" b="1">
                <a:latin typeface="Calibri" pitchFamily="34" charset="0"/>
              </a:rPr>
              <a:t>EŞİ</a:t>
            </a:r>
            <a:endParaRPr lang="tr-TR" altLang="tr-TR" sz="2000" b="1">
              <a:latin typeface="Calibri" pitchFamily="34" charset="0"/>
            </a:endParaRPr>
          </a:p>
          <a:p>
            <a:pPr algn="ctr" eaLnBrk="1" hangingPunct="1"/>
            <a:r>
              <a:rPr lang="tr-TR" altLang="tr-TR" sz="2000" b="1">
                <a:latin typeface="Calibri" pitchFamily="34" charset="0"/>
              </a:rPr>
              <a:t>SPOUSE OF THE HOUSEHOLDER</a:t>
            </a:r>
            <a:endParaRPr lang="en-US" altLang="tr-TR" sz="2000" b="1">
              <a:latin typeface="Calibri" pitchFamily="34" charset="0"/>
            </a:endParaRPr>
          </a:p>
        </p:txBody>
      </p:sp>
      <p:sp>
        <p:nvSpPr>
          <p:cNvPr id="15368" name="TextBox 24"/>
          <p:cNvSpPr txBox="1">
            <a:spLocks noChangeArrowheads="1"/>
          </p:cNvSpPr>
          <p:nvPr/>
        </p:nvSpPr>
        <p:spPr bwMode="auto">
          <a:xfrm>
            <a:off x="1924050" y="4221163"/>
            <a:ext cx="31321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tr-TR" sz="2000" b="1">
                <a:latin typeface="Calibri" pitchFamily="34" charset="0"/>
              </a:rPr>
              <a:t>ASIL GELİRİ </a:t>
            </a:r>
          </a:p>
          <a:p>
            <a:pPr eaLnBrk="1" hangingPunct="1"/>
            <a:r>
              <a:rPr lang="en-US" altLang="tr-TR" sz="2000" b="1">
                <a:latin typeface="Calibri" pitchFamily="34" charset="0"/>
              </a:rPr>
              <a:t>GETİREN KİŞİ</a:t>
            </a:r>
            <a:endParaRPr lang="tr-TR" altLang="tr-TR" sz="2000" b="1">
              <a:latin typeface="Calibri" pitchFamily="34" charset="0"/>
            </a:endParaRPr>
          </a:p>
          <a:p>
            <a:pPr eaLnBrk="1" hangingPunct="1"/>
            <a:r>
              <a:rPr lang="tr-TR" altLang="tr-TR" sz="2000" b="1">
                <a:latin typeface="Calibri" pitchFamily="34" charset="0"/>
              </a:rPr>
              <a:t>HOUSEHOLDER </a:t>
            </a:r>
          </a:p>
          <a:p>
            <a:pPr eaLnBrk="1" hangingPunct="1"/>
            <a:r>
              <a:rPr lang="tr-TR" altLang="tr-TR" sz="2000" b="1">
                <a:latin typeface="Calibri" pitchFamily="34" charset="0"/>
              </a:rPr>
              <a:t>(THE PERSON WHO EARNS </a:t>
            </a:r>
          </a:p>
          <a:p>
            <a:pPr eaLnBrk="1" hangingPunct="1"/>
            <a:r>
              <a:rPr lang="tr-TR" altLang="tr-TR" sz="2000" b="1">
                <a:latin typeface="Calibri" pitchFamily="34" charset="0"/>
              </a:rPr>
              <a:t>THE MONEY IN THE HOUSE)</a:t>
            </a:r>
            <a:endParaRPr lang="en-US" altLang="tr-TR" sz="2000" b="1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08363" y="3684588"/>
            <a:ext cx="3508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897313" y="3035300"/>
            <a:ext cx="1281112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342900" indent="-34290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1600" b="1">
                <a:latin typeface="Tahoma" pitchFamily="34" charset="0"/>
                <a:cs typeface="Tahoma" pitchFamily="34" charset="0"/>
              </a:rPr>
              <a:t>Meslek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97313" y="4086225"/>
            <a:ext cx="1289050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342900" indent="-34290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tr-TR" sz="1600" b="1" dirty="0">
                <a:latin typeface="Tahoma" pitchFamily="34" charset="0"/>
                <a:cs typeface="Tahoma" pitchFamily="34" charset="0"/>
              </a:rPr>
              <a:t>Eğitim</a:t>
            </a:r>
          </a:p>
          <a:p>
            <a:pPr marL="342900" indent="-34290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tr-TR" sz="1600" b="1" dirty="0" err="1">
                <a:latin typeface="Tahoma" pitchFamily="34" charset="0"/>
                <a:cs typeface="Tahoma" pitchFamily="34" charset="0"/>
              </a:rPr>
              <a:t>Education</a:t>
            </a:r>
            <a:endParaRPr lang="en-GB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2" name="Text Box 5"/>
          <p:cNvSpPr txBox="1">
            <a:spLocks noChangeArrowheads="1"/>
          </p:cNvSpPr>
          <p:nvPr/>
        </p:nvSpPr>
        <p:spPr bwMode="auto">
          <a:xfrm>
            <a:off x="4371975" y="3684588"/>
            <a:ext cx="43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tr-TR" altLang="tr-TR" sz="2400" b="1">
                <a:latin typeface="Tahoma" pitchFamily="34" charset="0"/>
                <a:cs typeface="Tahoma" pitchFamily="34" charset="0"/>
              </a:rPr>
              <a:t>+</a:t>
            </a:r>
            <a:endParaRPr lang="en-GB" altLang="tr-TR" sz="2400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186363" y="3756025"/>
            <a:ext cx="4651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924175"/>
            <a:ext cx="1552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24163"/>
            <a:ext cx="1219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897313" y="2819400"/>
            <a:ext cx="1281112" cy="792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342900" indent="-34290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latin typeface="Tahoma" pitchFamily="34" charset="0"/>
                <a:cs typeface="Tahoma" pitchFamily="34" charset="0"/>
              </a:rPr>
              <a:t>Meslek</a:t>
            </a:r>
          </a:p>
          <a:p>
            <a:pPr marL="342900" indent="-342900" algn="ctr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tr-TR" sz="2400" b="1" dirty="0" err="1">
                <a:latin typeface="Tahoma" pitchFamily="34" charset="0"/>
                <a:cs typeface="Tahoma" pitchFamily="34" charset="0"/>
              </a:rPr>
              <a:t>Occupation</a:t>
            </a:r>
            <a:endParaRPr lang="en-GB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66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971551" y="158751"/>
            <a:ext cx="792186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006666"/>
                </a:solidFill>
              </a:rPr>
              <a:t>Meslek Boyutunda:</a:t>
            </a:r>
            <a:endParaRPr lang="tr-TR" sz="2400" b="1">
              <a:solidFill>
                <a:srgbClr val="006666"/>
              </a:solidFill>
            </a:endParaRPr>
          </a:p>
        </p:txBody>
      </p:sp>
      <p:sp>
        <p:nvSpPr>
          <p:cNvPr id="16" name="Rectangle 4"/>
          <p:cNvSpPr txBox="1">
            <a:spLocks/>
          </p:cNvSpPr>
          <p:nvPr/>
        </p:nvSpPr>
        <p:spPr bwMode="auto">
          <a:xfrm>
            <a:off x="650631" y="620714"/>
            <a:ext cx="3780692" cy="1512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ts val="1500"/>
              </a:spcBef>
              <a:buClr>
                <a:srgbClr val="7F7F7F"/>
              </a:buClr>
              <a:buSzPct val="80000"/>
              <a:buFont typeface="Wingdings" pitchFamily="2" charset="2"/>
              <a:buChar char="Ø"/>
            </a:pPr>
            <a:r>
              <a:rPr lang="en-US" sz="1600">
                <a:solidFill>
                  <a:schemeClr val="tx1"/>
                </a:solidFill>
                <a:latin typeface="Arial Narrow" pitchFamily="34" charset="0"/>
              </a:rPr>
              <a:t>Bedensel / Zihinsel ve Eğitimli / Eğitimsiz tanımlaması yerine  “daha anlaşılır” meslek gruplamalarına gidildi ve gelirle orantılı ölçeklere oturt</a:t>
            </a:r>
            <a:r>
              <a:rPr lang="tr-TR" sz="1600">
                <a:solidFill>
                  <a:schemeClr val="tx1"/>
                </a:solidFill>
                <a:latin typeface="Arial Narrow" pitchFamily="34" charset="0"/>
              </a:rPr>
              <a:t>ul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</a:rPr>
              <a:t>du.</a:t>
            </a:r>
            <a:endParaRPr lang="tr-TR" sz="16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3641482" y="3328988"/>
            <a:ext cx="841131" cy="5842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2311401"/>
            <a:ext cx="225962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8360020" y="3357563"/>
            <a:ext cx="841131" cy="582612"/>
          </a:xfrm>
          <a:prstGeom prst="rightArrow">
            <a:avLst>
              <a:gd name="adj1" fmla="val 50000"/>
              <a:gd name="adj2" fmla="val 5015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Font typeface="Wingdings" pitchFamily="2" charset="2"/>
              <a:buChar char="q"/>
            </a:pPr>
            <a:endParaRPr lang="tr-TR"/>
          </a:p>
        </p:txBody>
      </p:sp>
      <p:sp>
        <p:nvSpPr>
          <p:cNvPr id="46087" name="Rectangle 2"/>
          <p:cNvSpPr txBox="1">
            <a:spLocks/>
          </p:cNvSpPr>
          <p:nvPr/>
        </p:nvSpPr>
        <p:spPr bwMode="auto">
          <a:xfrm rot="-5400000">
            <a:off x="-2781300" y="2905492"/>
            <a:ext cx="6248400" cy="84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C00000"/>
                </a:solidFill>
              </a:rPr>
              <a:t>2012 SES OLUŞUMU</a:t>
            </a:r>
            <a:endParaRPr lang="en-GB" sz="2800" b="1">
              <a:solidFill>
                <a:srgbClr val="C00000"/>
              </a:solidFill>
            </a:endParaRP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58" y="620713"/>
            <a:ext cx="378948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26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517281" y="4365625"/>
            <a:ext cx="7577503" cy="39528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tr-TR" sz="120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Baz: 5000 örneklemli Türkiye geneli saha çalışması – ağırlıklandırılmış olarak.</a:t>
            </a:r>
            <a:endParaRPr lang="en-US" sz="120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1518139" y="900113"/>
            <a:ext cx="3740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C00000"/>
                </a:solidFill>
                <a:latin typeface="Helvetica" pitchFamily="34" charset="0"/>
              </a:rPr>
              <a:t>2012 SES Dağılım</a:t>
            </a:r>
            <a:r>
              <a:rPr lang="tr-TR" sz="3200" b="1">
                <a:solidFill>
                  <a:srgbClr val="C00000"/>
                </a:solidFill>
                <a:latin typeface="Helvetica" pitchFamily="34" charset="0"/>
              </a:rPr>
              <a:t>ı</a:t>
            </a:r>
            <a:endParaRPr lang="tr-TR" sz="2800" b="1">
              <a:solidFill>
                <a:schemeClr val="tx1"/>
              </a:solidFill>
              <a:latin typeface="Helvetic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3223" y="2133601"/>
          <a:ext cx="7485182" cy="2016125"/>
        </p:xfrm>
        <a:graphic>
          <a:graphicData uri="http://schemas.openxmlformats.org/drawingml/2006/table">
            <a:tbl>
              <a:tblPr/>
              <a:tblGrid>
                <a:gridCol w="936381"/>
                <a:gridCol w="934915"/>
                <a:gridCol w="936380"/>
                <a:gridCol w="934915"/>
                <a:gridCol w="936381"/>
                <a:gridCol w="934915"/>
                <a:gridCol w="936380"/>
                <a:gridCol w="934915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ABC1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C1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C2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34%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Base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29%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28%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39%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KENT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24%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31%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8%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F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14%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KIR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11%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3305" marR="63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E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5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13515</TotalTime>
  <Words>1938</Words>
  <Application>Microsoft Office PowerPoint</Application>
  <PresentationFormat>On-screen Show (4:3)</PresentationFormat>
  <Paragraphs>351</Paragraphs>
  <Slides>50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Flow</vt:lpstr>
      <vt:lpstr>CHAPTER 5 THE CONSUMER AUDIENCE</vt:lpstr>
      <vt:lpstr>How Does Consumer Behavior Work?</vt:lpstr>
      <vt:lpstr>Consumer Audience</vt:lpstr>
      <vt:lpstr>Cultural and Social Influences</vt:lpstr>
      <vt:lpstr>SES Groups in Turkey</vt:lpstr>
      <vt:lpstr>PowerPoint Presentation</vt:lpstr>
      <vt:lpstr>PowerPoint Presentation</vt:lpstr>
      <vt:lpstr>PowerPoint Presentation</vt:lpstr>
      <vt:lpstr>PowerPoint Presentation</vt:lpstr>
      <vt:lpstr>AGG, Eşi - Eğitim &amp; Çalışma Durumu</vt:lpstr>
      <vt:lpstr>AGG - Meslek Dağılımı...</vt:lpstr>
      <vt:lpstr>MESLEK ODAKLILIK- Gelir endeksi...</vt:lpstr>
      <vt:lpstr>Gelir Dağılımı</vt:lpstr>
      <vt:lpstr>ÜST ORTA SINIF    ALT ORTA SINIF ....</vt:lpstr>
      <vt:lpstr>SONSÖZ: 2012 SES’in getirdikleri….</vt:lpstr>
      <vt:lpstr>PowerPoint Presentation</vt:lpstr>
      <vt:lpstr> A SES Group</vt:lpstr>
      <vt:lpstr>B SES Group</vt:lpstr>
      <vt:lpstr>C1 SES Group</vt:lpstr>
      <vt:lpstr>C2 SES Group</vt:lpstr>
      <vt:lpstr>D SES Group</vt:lpstr>
      <vt:lpstr>E SES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Cultural and Social Influences</vt:lpstr>
      <vt:lpstr>Cultural and Social Influences</vt:lpstr>
      <vt:lpstr>Psychological Influences</vt:lpstr>
      <vt:lpstr>Psychological Influences</vt:lpstr>
      <vt:lpstr>Psychological Influences</vt:lpstr>
      <vt:lpstr>Psychological Influences</vt:lpstr>
      <vt:lpstr>Behavioral Influences</vt:lpstr>
      <vt:lpstr>Segmenting and Targeting</vt:lpstr>
      <vt:lpstr>Segmenting and Targeting</vt:lpstr>
      <vt:lpstr>Segmenting and Targeting</vt:lpstr>
      <vt:lpstr>Segmenting and Targeting</vt:lpstr>
      <vt:lpstr>Segmenting and Targeting</vt:lpstr>
      <vt:lpstr>Target Audience Profile</vt:lpstr>
      <vt:lpstr>Target Audience Profile contd.</vt:lpstr>
      <vt:lpstr>Useful Questions for Defining the Target Audience</vt:lpstr>
      <vt:lpstr>Target Audience?</vt:lpstr>
      <vt:lpstr>PowerPoint Presentation</vt:lpstr>
      <vt:lpstr>Weekly Assignment  (Individual Assignment)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Sercin Sun</dc:creator>
  <cp:lastModifiedBy>Sema Misci Kip</cp:lastModifiedBy>
  <cp:revision>45</cp:revision>
  <dcterms:created xsi:type="dcterms:W3CDTF">2006-08-16T00:00:00Z</dcterms:created>
  <dcterms:modified xsi:type="dcterms:W3CDTF">2015-04-07T08:21:22Z</dcterms:modified>
</cp:coreProperties>
</file>