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40"/>
  </p:notesMasterIdLst>
  <p:sldIdLst>
    <p:sldId id="311" r:id="rId2"/>
    <p:sldId id="312" r:id="rId3"/>
    <p:sldId id="313" r:id="rId4"/>
    <p:sldId id="314" r:id="rId5"/>
    <p:sldId id="315" r:id="rId6"/>
    <p:sldId id="316" r:id="rId7"/>
    <p:sldId id="317" r:id="rId8"/>
    <p:sldId id="318" r:id="rId9"/>
    <p:sldId id="319" r:id="rId10"/>
    <p:sldId id="353" r:id="rId11"/>
    <p:sldId id="320" r:id="rId12"/>
    <p:sldId id="321" r:id="rId13"/>
    <p:sldId id="354" r:id="rId14"/>
    <p:sldId id="322" r:id="rId15"/>
    <p:sldId id="325" r:id="rId16"/>
    <p:sldId id="328" r:id="rId17"/>
    <p:sldId id="355" r:id="rId18"/>
    <p:sldId id="356" r:id="rId19"/>
    <p:sldId id="323" r:id="rId20"/>
    <p:sldId id="332" r:id="rId21"/>
    <p:sldId id="333" r:id="rId22"/>
    <p:sldId id="334" r:id="rId23"/>
    <p:sldId id="335" r:id="rId24"/>
    <p:sldId id="336" r:id="rId25"/>
    <p:sldId id="337" r:id="rId26"/>
    <p:sldId id="338" r:id="rId27"/>
    <p:sldId id="339" r:id="rId28"/>
    <p:sldId id="340" r:id="rId29"/>
    <p:sldId id="357" r:id="rId30"/>
    <p:sldId id="341" r:id="rId31"/>
    <p:sldId id="360" r:id="rId32"/>
    <p:sldId id="361" r:id="rId33"/>
    <p:sldId id="383" r:id="rId34"/>
    <p:sldId id="346" r:id="rId35"/>
    <p:sldId id="347" r:id="rId36"/>
    <p:sldId id="348" r:id="rId37"/>
    <p:sldId id="349" r:id="rId38"/>
    <p:sldId id="35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5133" autoAdjust="0"/>
  </p:normalViewPr>
  <p:slideViewPr>
    <p:cSldViewPr>
      <p:cViewPr varScale="1">
        <p:scale>
          <a:sx n="54" d="100"/>
          <a:sy n="54" d="100"/>
        </p:scale>
        <p:origin x="-183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0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1530A-DC1C-46DB-B961-E4BA5EF6D2CE}" type="datetimeFigureOut">
              <a:rPr lang="tr-TR" smtClean="0"/>
              <a:pPr/>
              <a:t>16.03.2015</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313DF-B060-4C5B-90CA-4E8ABD4F3A5C}" type="slidenum">
              <a:rPr lang="tr-TR" smtClean="0"/>
              <a:pPr/>
              <a:t>‹#›</a:t>
            </a:fld>
            <a:endParaRPr lang="tr-TR"/>
          </a:p>
        </p:txBody>
      </p:sp>
    </p:spTree>
    <p:extLst>
      <p:ext uri="{BB962C8B-B14F-4D97-AF65-F5344CB8AC3E}">
        <p14:creationId xmlns:p14="http://schemas.microsoft.com/office/powerpoint/2010/main" val="386407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Richard_E._Pett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en.wikipedia.org/wiki/John_Cacioppo"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788122B2-85FD-4A92-861D-BF0AFF0E7C13}" type="slidenum">
              <a:rPr lang="en-US" sz="1200">
                <a:latin typeface="Arial" pitchFamily="34" charset="0"/>
              </a:rPr>
              <a:pPr eaLnBrk="1" hangingPunct="1"/>
              <a:t>1</a:t>
            </a:fld>
            <a:endParaRPr lang="en-US" sz="120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latin typeface="Comic Sans MS" pitchFamily="66" charset="0"/>
              </a:rPr>
              <a:t>Think-feel-do model: exposure to ads causes changes in cognition, emotions and behaviour.</a:t>
            </a:r>
            <a:endParaRPr lang="tr-TR" smtClean="0">
              <a:latin typeface="Arial" pitchFamily="34" charset="0"/>
            </a:endParaRPr>
          </a:p>
        </p:txBody>
      </p:sp>
      <p:sp>
        <p:nvSpPr>
          <p:cNvPr id="37892"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2548A722-8FBC-4DCD-8E96-971E01F8DDD7}" type="slidenum">
              <a:rPr lang="en-US" sz="1200">
                <a:latin typeface="Arial" pitchFamily="34" charset="0"/>
              </a:rPr>
              <a:pPr eaLnBrk="1" hangingPunct="1"/>
              <a:t>30</a:t>
            </a:fld>
            <a:endParaRPr lang="en-US" sz="120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tr-TR" dirty="0" err="1" smtClean="0"/>
              <a:t>Elaboration</a:t>
            </a:r>
            <a:r>
              <a:rPr lang="tr-TR" dirty="0" smtClean="0"/>
              <a:t> </a:t>
            </a:r>
            <a:r>
              <a:rPr lang="tr-TR" dirty="0" err="1" smtClean="0"/>
              <a:t>Likelihood</a:t>
            </a:r>
            <a:r>
              <a:rPr lang="tr-TR" dirty="0" smtClean="0"/>
              <a:t> Model</a:t>
            </a:r>
            <a:endParaRPr lang="tr-TR"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hlinkClick r:id="rId3" tooltip="Richard E. Petty"/>
              </a:rPr>
              <a:t>Richard E. Petty</a:t>
            </a:r>
            <a:r>
              <a:rPr lang="en-US" sz="1200" b="0" i="0" kern="1200" dirty="0" smtClean="0">
                <a:solidFill>
                  <a:schemeClr val="tx1"/>
                </a:solidFill>
                <a:effectLst/>
                <a:latin typeface="+mn-lt"/>
                <a:ea typeface="+mn-ea"/>
                <a:cs typeface="+mn-cs"/>
              </a:rPr>
              <a:t> and </a:t>
            </a:r>
            <a:r>
              <a:rPr lang="en-US" sz="1200" b="0" i="0" u="sng" kern="1200" dirty="0" smtClean="0">
                <a:solidFill>
                  <a:schemeClr val="tx1"/>
                </a:solidFill>
                <a:effectLst/>
                <a:latin typeface="+mn-lt"/>
                <a:ea typeface="+mn-ea"/>
                <a:cs typeface="+mn-cs"/>
                <a:hlinkClick r:id="rId4" tooltip="John Cacioppo"/>
              </a:rPr>
              <a:t>John </a:t>
            </a:r>
            <a:r>
              <a:rPr lang="en-US" sz="1200" b="0" i="0" u="sng" kern="1200" dirty="0" err="1" smtClean="0">
                <a:solidFill>
                  <a:schemeClr val="tx1"/>
                </a:solidFill>
                <a:effectLst/>
                <a:latin typeface="+mn-lt"/>
                <a:ea typeface="+mn-ea"/>
                <a:cs typeface="+mn-cs"/>
                <a:hlinkClick r:id="rId4" tooltip="John Cacioppo"/>
              </a:rPr>
              <a:t>Cacioppo</a:t>
            </a:r>
            <a:r>
              <a:rPr lang="tr-TR" sz="1200" b="0" i="0" u="sng" kern="1200" dirty="0" smtClean="0">
                <a:solidFill>
                  <a:schemeClr val="tx1"/>
                </a:solidFill>
                <a:effectLst/>
                <a:latin typeface="+mn-lt"/>
                <a:ea typeface="+mn-ea"/>
                <a:cs typeface="+mn-cs"/>
              </a:rPr>
              <a:t> in 1980s.</a:t>
            </a:r>
            <a:endParaRPr lang="tr-TR"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are two ways we make decisions and hence get persuaded:</a:t>
            </a:r>
          </a:p>
          <a:p>
            <a:r>
              <a:rPr lang="en-US" sz="1200" b="0" i="0" kern="1200" dirty="0" smtClean="0">
                <a:solidFill>
                  <a:schemeClr val="tx1"/>
                </a:solidFill>
                <a:effectLst/>
                <a:latin typeface="+mn-lt"/>
                <a:ea typeface="+mn-ea"/>
                <a:cs typeface="+mn-cs"/>
              </a:rPr>
              <a:t>When we are motivated </a:t>
            </a:r>
            <a:r>
              <a:rPr lang="en-US" sz="1200" b="0" i="1" kern="1200" dirty="0" smtClean="0">
                <a:solidFill>
                  <a:schemeClr val="tx1"/>
                </a:solidFill>
                <a:effectLst/>
                <a:latin typeface="+mn-lt"/>
                <a:ea typeface="+mn-ea"/>
                <a:cs typeface="+mn-cs"/>
              </a:rPr>
              <a:t>and</a:t>
            </a:r>
            <a:r>
              <a:rPr lang="en-US" sz="1200" b="0" i="0" kern="1200" dirty="0" smtClean="0">
                <a:solidFill>
                  <a:schemeClr val="tx1"/>
                </a:solidFill>
                <a:effectLst/>
                <a:latin typeface="+mn-lt"/>
                <a:ea typeface="+mn-ea"/>
                <a:cs typeface="+mn-cs"/>
              </a:rPr>
              <a:t> able to pay attention, we take a logical, conscious thinking, </a:t>
            </a:r>
            <a:r>
              <a:rPr lang="en-US" sz="1200" b="0" i="1" kern="1200" dirty="0" smtClean="0">
                <a:solidFill>
                  <a:schemeClr val="tx1"/>
                </a:solidFill>
                <a:effectLst/>
                <a:latin typeface="+mn-lt"/>
                <a:ea typeface="+mn-ea"/>
                <a:cs typeface="+mn-cs"/>
              </a:rPr>
              <a:t>central route </a:t>
            </a:r>
            <a:r>
              <a:rPr lang="en-US" sz="1200" b="0" i="0" kern="1200" dirty="0" smtClean="0">
                <a:solidFill>
                  <a:schemeClr val="tx1"/>
                </a:solidFill>
                <a:effectLst/>
                <a:latin typeface="+mn-lt"/>
                <a:ea typeface="+mn-ea"/>
                <a:cs typeface="+mn-cs"/>
              </a:rPr>
              <a:t>to decision-making. This can lead to permanent change in our attitude as we adopt and elaborate upon the speaker’s arguments.</a:t>
            </a:r>
          </a:p>
          <a:p>
            <a:r>
              <a:rPr lang="en-US" sz="1200" b="0" i="0" kern="1200" dirty="0" smtClean="0">
                <a:solidFill>
                  <a:schemeClr val="tx1"/>
                </a:solidFill>
                <a:effectLst/>
                <a:latin typeface="+mn-lt"/>
                <a:ea typeface="+mn-ea"/>
                <a:cs typeface="+mn-cs"/>
              </a:rPr>
              <a:t>In other cases, we take the </a:t>
            </a:r>
            <a:r>
              <a:rPr lang="en-US" sz="1200" b="0" i="1" kern="1200" dirty="0" smtClean="0">
                <a:solidFill>
                  <a:schemeClr val="tx1"/>
                </a:solidFill>
                <a:effectLst/>
                <a:latin typeface="+mn-lt"/>
                <a:ea typeface="+mn-ea"/>
                <a:cs typeface="+mn-cs"/>
              </a:rPr>
              <a:t>peripheral route</a:t>
            </a:r>
            <a:r>
              <a:rPr lang="en-US" sz="1200" b="0" i="0" kern="1200" dirty="0" smtClean="0">
                <a:solidFill>
                  <a:schemeClr val="tx1"/>
                </a:solidFill>
                <a:effectLst/>
                <a:latin typeface="+mn-lt"/>
                <a:ea typeface="+mn-ea"/>
                <a:cs typeface="+mn-cs"/>
              </a:rPr>
              <a:t>. Here we do not pay attention to persuasive arguments but are swayed instead by surface characteristics such as whether we like the speaker. In this case although we do change, it is only temporary (although it is to a state where we may be susceptible to further change).</a:t>
            </a:r>
          </a:p>
          <a:p>
            <a:r>
              <a:rPr lang="en-US" sz="1200" b="0" i="0" kern="1200" dirty="0" smtClean="0">
                <a:solidFill>
                  <a:schemeClr val="tx1"/>
                </a:solidFill>
                <a:effectLst/>
                <a:latin typeface="+mn-lt"/>
                <a:ea typeface="+mn-ea"/>
                <a:cs typeface="+mn-cs"/>
              </a:rPr>
              <a:t>One of the best ways motivating people to take the central route is to make the message personally relevant to them. Fear can also be effective in making them pay attention, but only if it is moderate and a solution is also offered. Strong fear will just lead to fight-or-flight reactions.</a:t>
            </a:r>
          </a:p>
          <a:p>
            <a:r>
              <a:rPr lang="en-US" sz="1200" b="0" i="0" kern="1200" dirty="0" smtClean="0">
                <a:solidFill>
                  <a:schemeClr val="tx1"/>
                </a:solidFill>
                <a:effectLst/>
                <a:latin typeface="+mn-lt"/>
                <a:ea typeface="+mn-ea"/>
                <a:cs typeface="+mn-cs"/>
              </a:rPr>
              <a:t>The central route leads to consideration of both arguments for and against and a choice is carefully considered.</a:t>
            </a:r>
          </a:p>
          <a:p>
            <a:r>
              <a:rPr lang="en-US" sz="1200" b="0" i="0" kern="1200" dirty="0" smtClean="0">
                <a:solidFill>
                  <a:schemeClr val="tx1"/>
                </a:solidFill>
                <a:effectLst/>
                <a:latin typeface="+mn-lt"/>
                <a:ea typeface="+mn-ea"/>
                <a:cs typeface="+mn-cs"/>
              </a:rPr>
              <a:t>People are more motivated to use the central route when the issue has personal relevance to them. Some people have a higher need for cognition, deliberately thinking about more things than people with a lower need. These people with a higher need for cognition are more likely to choose the central route.</a:t>
            </a:r>
          </a:p>
          <a:p>
            <a:r>
              <a:rPr lang="en-US" sz="1200" b="0" i="0" kern="1200" dirty="0" smtClean="0">
                <a:solidFill>
                  <a:schemeClr val="tx1"/>
                </a:solidFill>
                <a:effectLst/>
                <a:latin typeface="+mn-lt"/>
                <a:ea typeface="+mn-ea"/>
                <a:cs typeface="+mn-cs"/>
              </a:rPr>
              <a:t>When they are feeling good, they will want to sustain this and will avoid focusing on things that might bring them down again, so they take a more cursory, peripheral route. People in a negative or neutral mood are more likely to take the central route.</a:t>
            </a:r>
          </a:p>
          <a:p>
            <a:r>
              <a:rPr lang="en-US" sz="1200" b="0" i="0" kern="1200" dirty="0" smtClean="0">
                <a:solidFill>
                  <a:schemeClr val="tx1"/>
                </a:solidFill>
                <a:effectLst/>
                <a:latin typeface="+mn-lt"/>
                <a:ea typeface="+mn-ea"/>
                <a:cs typeface="+mn-cs"/>
              </a:rPr>
              <a:t>In practice, this is more of a spectrum than a bipolar model. We may increasingly notice and consider evidence or steadily let events act simply as cues to automatic responses.</a:t>
            </a:r>
          </a:p>
          <a:p>
            <a:r>
              <a:rPr lang="en-US" sz="1200" b="1" i="0" kern="1200" dirty="0" smtClean="0">
                <a:solidFill>
                  <a:schemeClr val="tx1"/>
                </a:solidFill>
                <a:effectLst/>
                <a:latin typeface="+mn-lt"/>
                <a:ea typeface="+mn-ea"/>
                <a:cs typeface="+mn-cs"/>
              </a:rPr>
              <a:t>So what?</a:t>
            </a:r>
          </a:p>
          <a:p>
            <a:r>
              <a:rPr lang="en-US" sz="1200" b="1" i="0" kern="1200" dirty="0" smtClean="0">
                <a:solidFill>
                  <a:schemeClr val="tx1"/>
                </a:solidFill>
                <a:effectLst/>
                <a:latin typeface="+mn-lt"/>
                <a:ea typeface="+mn-ea"/>
                <a:cs typeface="+mn-cs"/>
              </a:rPr>
              <a:t>Using it</a:t>
            </a:r>
          </a:p>
          <a:p>
            <a:r>
              <a:rPr lang="en-US" sz="1200" b="0" i="0" kern="1200" dirty="0" smtClean="0">
                <a:solidFill>
                  <a:schemeClr val="tx1"/>
                </a:solidFill>
                <a:effectLst/>
                <a:latin typeface="+mn-lt"/>
                <a:ea typeface="+mn-ea"/>
                <a:cs typeface="+mn-cs"/>
              </a:rPr>
              <a:t>To effect longer-term changes in attitude, use the central route. For simple compliance, use the peripheral route.</a:t>
            </a:r>
          </a:p>
          <a:p>
            <a:r>
              <a:rPr lang="en-US" sz="1200" b="0" i="0" kern="1200" dirty="0" smtClean="0">
                <a:solidFill>
                  <a:schemeClr val="tx1"/>
                </a:solidFill>
                <a:effectLst/>
                <a:latin typeface="+mn-lt"/>
                <a:ea typeface="+mn-ea"/>
                <a:cs typeface="+mn-cs"/>
              </a:rPr>
              <a:t>If you have their attention, be logical and present a compelling argument. If, however, they are not really paying attention to you (and you can deliberately distract them), put them in a good mood (</a:t>
            </a:r>
            <a:r>
              <a:rPr lang="en-US" sz="1200" b="0" i="0" kern="1200" dirty="0" err="1" smtClean="0">
                <a:solidFill>
                  <a:schemeClr val="tx1"/>
                </a:solidFill>
                <a:effectLst/>
                <a:latin typeface="+mn-lt"/>
                <a:ea typeface="+mn-ea"/>
                <a:cs typeface="+mn-cs"/>
              </a:rPr>
              <a:t>eg</a:t>
            </a:r>
            <a:r>
              <a:rPr lang="en-US" sz="1200" b="0" i="0" kern="1200" dirty="0" smtClean="0">
                <a:solidFill>
                  <a:schemeClr val="tx1"/>
                </a:solidFill>
                <a:effectLst/>
                <a:latin typeface="+mn-lt"/>
                <a:ea typeface="+mn-ea"/>
                <a:cs typeface="+mn-cs"/>
              </a:rPr>
              <a:t>. with a joke) then use subtle cues such as attractive clothes and leading statement. Then quickly lead them one more step at a time to where you want them to be.</a:t>
            </a:r>
          </a:p>
          <a:p>
            <a:r>
              <a:rPr lang="en-US" sz="1200" b="1" i="0" kern="1200" dirty="0" smtClean="0">
                <a:solidFill>
                  <a:schemeClr val="tx1"/>
                </a:solidFill>
                <a:effectLst/>
                <a:latin typeface="+mn-lt"/>
                <a:ea typeface="+mn-ea"/>
                <a:cs typeface="+mn-cs"/>
              </a:rPr>
              <a:t>Defending</a:t>
            </a:r>
          </a:p>
          <a:p>
            <a:r>
              <a:rPr lang="en-US" sz="1200" b="0" i="0" kern="1200" dirty="0" smtClean="0">
                <a:solidFill>
                  <a:schemeClr val="tx1"/>
                </a:solidFill>
                <a:effectLst/>
                <a:latin typeface="+mn-lt"/>
                <a:ea typeface="+mn-ea"/>
                <a:cs typeface="+mn-cs"/>
              </a:rPr>
              <a:t>Learn to pay attention to how you are making decisions. In particular, pause when you are about to make a commitment (and especially if it means signing a legal document). Think back about how you made your decision. Was it reasoned, or did you somehow seem to arrive at the point of commitment without much conscious thought (perhaps being distracted by the other person)?</a:t>
            </a:r>
          </a:p>
          <a:p>
            <a:r>
              <a:rPr lang="tr-TR" dirty="0" smtClean="0"/>
              <a:t>Kaynak:</a:t>
            </a:r>
            <a:r>
              <a:rPr lang="tr-TR" baseline="0" dirty="0" smtClean="0"/>
              <a:t> http://changingminds.org/explanations/theories/elaboration_likelihood.htm</a:t>
            </a:r>
          </a:p>
          <a:p>
            <a:endParaRPr lang="tr-TR" dirty="0"/>
          </a:p>
        </p:txBody>
      </p:sp>
      <p:sp>
        <p:nvSpPr>
          <p:cNvPr id="4" name="Slide Number Placeholder 3"/>
          <p:cNvSpPr>
            <a:spLocks noGrp="1"/>
          </p:cNvSpPr>
          <p:nvPr>
            <p:ph type="sldNum" sz="quarter" idx="10"/>
          </p:nvPr>
        </p:nvSpPr>
        <p:spPr/>
        <p:txBody>
          <a:bodyPr/>
          <a:lstStyle/>
          <a:p>
            <a:fld id="{731313DF-B060-4C5B-90CA-4E8ABD4F3A5C}" type="slidenum">
              <a:rPr lang="tr-TR" smtClean="0"/>
              <a:pPr/>
              <a:t>31</a:t>
            </a:fld>
            <a:endParaRPr lang="tr-TR"/>
          </a:p>
        </p:txBody>
      </p:sp>
    </p:spTree>
    <p:extLst>
      <p:ext uri="{BB962C8B-B14F-4D97-AF65-F5344CB8AC3E}">
        <p14:creationId xmlns:p14="http://schemas.microsoft.com/office/powerpoint/2010/main" val="310658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effectLst/>
                <a:latin typeface="+mn-lt"/>
                <a:ea typeface="+mn-ea"/>
                <a:cs typeface="+mn-cs"/>
              </a:rPr>
              <a:t>“FCB grid,” </a:t>
            </a:r>
            <a:r>
              <a:rPr lang="en-US" sz="1200" b="0" i="0" kern="1200" dirty="0" smtClean="0">
                <a:solidFill>
                  <a:schemeClr val="tx1"/>
                </a:solidFill>
                <a:effectLst/>
                <a:latin typeface="+mn-lt"/>
                <a:ea typeface="+mn-ea"/>
                <a:cs typeface="+mn-cs"/>
              </a:rPr>
              <a:t>is suggested by Dave Berger and Richard Vaughn. This </a:t>
            </a:r>
            <a:r>
              <a:rPr lang="en-US" sz="1200" b="1" i="0" kern="1200" dirty="0" smtClean="0">
                <a:solidFill>
                  <a:schemeClr val="tx1"/>
                </a:solidFill>
                <a:effectLst/>
                <a:latin typeface="+mn-lt"/>
                <a:ea typeface="+mn-ea"/>
                <a:cs typeface="+mn-cs"/>
              </a:rPr>
              <a:t>model </a:t>
            </a:r>
            <a:r>
              <a:rPr lang="en-US" sz="1200" b="0" i="0" kern="1200" dirty="0" smtClean="0">
                <a:solidFill>
                  <a:schemeClr val="tx1"/>
                </a:solidFill>
                <a:effectLst/>
                <a:latin typeface="+mn-lt"/>
                <a:ea typeface="+mn-ea"/>
                <a:cs typeface="+mn-cs"/>
              </a:rPr>
              <a:t>combines high and low involvement, and left and right brain specialization. It shows a visually coherent matrix which has four quadrants with two factors—high and low involvement, and feeling and thinking.</a:t>
            </a:r>
          </a:p>
          <a:p>
            <a:r>
              <a:rPr lang="en-US" sz="1200" b="0" i="0" kern="1200" dirty="0" smtClean="0">
                <a:solidFill>
                  <a:schemeClr val="tx1"/>
                </a:solidFill>
                <a:effectLst/>
                <a:latin typeface="+mn-lt"/>
                <a:ea typeface="+mn-ea"/>
                <a:cs typeface="+mn-cs"/>
              </a:rPr>
              <a:t>The communication response would certainly be different for high versus low involvement products and those which required mainly thinking (left brain) and feeling (right brain) information processing. To define involvement and think / feel, eight scales are used:</a:t>
            </a:r>
          </a:p>
          <a:p>
            <a:r>
              <a:rPr lang="en-US" sz="1200" b="1" i="0" kern="1200" dirty="0" smtClean="0">
                <a:solidFill>
                  <a:schemeClr val="tx1"/>
                </a:solidFill>
                <a:effectLst/>
                <a:latin typeface="+mn-lt"/>
                <a:ea typeface="+mn-ea"/>
                <a:cs typeface="+mn-cs"/>
              </a:rPr>
              <a:t>High Involvement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Very important decision</a:t>
            </a:r>
          </a:p>
          <a:p>
            <a:r>
              <a:rPr lang="en-US" sz="1200" b="0" i="0" kern="1200" dirty="0" smtClean="0">
                <a:solidFill>
                  <a:schemeClr val="tx1"/>
                </a:solidFill>
                <a:effectLst/>
                <a:latin typeface="+mn-lt"/>
                <a:ea typeface="+mn-ea"/>
                <a:cs typeface="+mn-cs"/>
              </a:rPr>
              <a:t>Lot to lose if you choose the wrong brand</a:t>
            </a:r>
          </a:p>
          <a:p>
            <a:r>
              <a:rPr lang="en-US" sz="1200" b="0" i="0" kern="1200" dirty="0" smtClean="0">
                <a:solidFill>
                  <a:schemeClr val="tx1"/>
                </a:solidFill>
                <a:effectLst/>
                <a:latin typeface="+mn-lt"/>
                <a:ea typeface="+mn-ea"/>
                <a:cs typeface="+mn-cs"/>
              </a:rPr>
              <a:t>Decision requires lot</a:t>
            </a:r>
          </a:p>
          <a:p>
            <a:r>
              <a:rPr lang="en-US" sz="1200" b="1" i="0" kern="1200" dirty="0" smtClean="0">
                <a:solidFill>
                  <a:schemeClr val="tx1"/>
                </a:solidFill>
                <a:effectLst/>
                <a:latin typeface="+mn-lt"/>
                <a:ea typeface="+mn-ea"/>
                <a:cs typeface="+mn-cs"/>
              </a:rPr>
              <a:t>Low involvement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Unimportant decision.</a:t>
            </a:r>
          </a:p>
          <a:p>
            <a:r>
              <a:rPr lang="en-US" sz="1200" b="0" i="0" kern="1200" dirty="0" smtClean="0">
                <a:solidFill>
                  <a:schemeClr val="tx1"/>
                </a:solidFill>
                <a:effectLst/>
                <a:latin typeface="+mn-lt"/>
                <a:ea typeface="+mn-ea"/>
                <a:cs typeface="+mn-cs"/>
              </a:rPr>
              <a:t>Little to lose if you choose the wrong brand.</a:t>
            </a:r>
          </a:p>
          <a:p>
            <a:r>
              <a:rPr lang="en-US" sz="1200" b="0" i="0" kern="1200" dirty="0" smtClean="0">
                <a:solidFill>
                  <a:schemeClr val="tx1"/>
                </a:solidFill>
                <a:effectLst/>
                <a:latin typeface="+mn-lt"/>
                <a:ea typeface="+mn-ea"/>
                <a:cs typeface="+mn-cs"/>
              </a:rPr>
              <a:t>Decision requires little thought</a:t>
            </a:r>
          </a:p>
          <a:p>
            <a:r>
              <a:rPr lang="en-US" sz="1200" b="0" i="0" kern="1200" dirty="0" smtClean="0">
                <a:solidFill>
                  <a:schemeClr val="tx1"/>
                </a:solidFill>
                <a:effectLst/>
                <a:latin typeface="+mn-lt"/>
                <a:ea typeface="+mn-ea"/>
                <a:cs typeface="+mn-cs"/>
              </a:rPr>
              <a:t>Think or rational approach</a:t>
            </a:r>
          </a:p>
          <a:p>
            <a:r>
              <a:rPr lang="en-US" sz="1200" b="0" i="0" kern="1200" dirty="0" smtClean="0">
                <a:solidFill>
                  <a:schemeClr val="tx1"/>
                </a:solidFill>
                <a:effectLst/>
                <a:latin typeface="+mn-lt"/>
                <a:ea typeface="+mn-ea"/>
                <a:cs typeface="+mn-cs"/>
              </a:rPr>
              <a:t>Decision is / is not mainly logical or objective</a:t>
            </a:r>
          </a:p>
          <a:p>
            <a:r>
              <a:rPr lang="en-US" sz="1200" b="0" i="0" kern="1200" dirty="0" smtClean="0">
                <a:solidFill>
                  <a:schemeClr val="tx1"/>
                </a:solidFill>
                <a:effectLst/>
                <a:latin typeface="+mn-lt"/>
                <a:ea typeface="+mn-ea"/>
                <a:cs typeface="+mn-cs"/>
              </a:rPr>
              <a:t>Decision is / is not based mainly on functional facts</a:t>
            </a:r>
          </a:p>
          <a:p>
            <a:r>
              <a:rPr lang="en-US" sz="1200" b="0" i="0" kern="1200" dirty="0" smtClean="0">
                <a:solidFill>
                  <a:schemeClr val="tx1"/>
                </a:solidFill>
                <a:effectLst/>
                <a:latin typeface="+mn-lt"/>
                <a:ea typeface="+mn-ea"/>
                <a:cs typeface="+mn-cs"/>
              </a:rPr>
              <a:t>Feel or emotional approach</a:t>
            </a:r>
          </a:p>
          <a:p>
            <a:r>
              <a:rPr lang="en-US" sz="1200" b="0" i="0" kern="1200" dirty="0" smtClean="0">
                <a:solidFill>
                  <a:schemeClr val="tx1"/>
                </a:solidFill>
                <a:effectLst/>
                <a:latin typeface="+mn-lt"/>
                <a:ea typeface="+mn-ea"/>
                <a:cs typeface="+mn-cs"/>
              </a:rPr>
              <a:t>Decision is / is not based on a lot of feeling</a:t>
            </a:r>
          </a:p>
          <a:p>
            <a:r>
              <a:rPr lang="en-US" sz="1200" b="0" i="0" kern="1200" dirty="0" smtClean="0">
                <a:solidFill>
                  <a:schemeClr val="tx1"/>
                </a:solidFill>
                <a:effectLst/>
                <a:latin typeface="+mn-lt"/>
                <a:ea typeface="+mn-ea"/>
                <a:cs typeface="+mn-cs"/>
              </a:rPr>
              <a:t>Decision does / does not express one’s personality</a:t>
            </a:r>
          </a:p>
          <a:p>
            <a:r>
              <a:rPr lang="en-US" sz="1200" b="0" i="0" kern="1200" dirty="0" smtClean="0">
                <a:solidFill>
                  <a:schemeClr val="tx1"/>
                </a:solidFill>
                <a:effectLst/>
                <a:latin typeface="+mn-lt"/>
                <a:ea typeface="+mn-ea"/>
                <a:cs typeface="+mn-cs"/>
              </a:rPr>
              <a:t>Decision is / is not based on looks, tastes, touch, smell, or sound (sensory effects)</a:t>
            </a:r>
          </a:p>
          <a:p>
            <a:r>
              <a:rPr lang="tr-TR" dirty="0" smtClean="0"/>
              <a:t>Kaynak: http://drypen.in/advertising/fcb-grid-model-to-convey-communication-objectives.html</a:t>
            </a:r>
            <a:endParaRPr lang="tr-TR" dirty="0"/>
          </a:p>
        </p:txBody>
      </p:sp>
      <p:sp>
        <p:nvSpPr>
          <p:cNvPr id="4" name="Slide Number Placeholder 3"/>
          <p:cNvSpPr>
            <a:spLocks noGrp="1"/>
          </p:cNvSpPr>
          <p:nvPr>
            <p:ph type="sldNum" sz="quarter" idx="10"/>
          </p:nvPr>
        </p:nvSpPr>
        <p:spPr/>
        <p:txBody>
          <a:bodyPr/>
          <a:lstStyle/>
          <a:p>
            <a:fld id="{731313DF-B060-4C5B-90CA-4E8ABD4F3A5C}" type="slidenum">
              <a:rPr lang="tr-TR" smtClean="0"/>
              <a:pPr/>
              <a:t>32</a:t>
            </a:fld>
            <a:endParaRPr lang="tr-TR"/>
          </a:p>
        </p:txBody>
      </p:sp>
    </p:spTree>
    <p:extLst>
      <p:ext uri="{BB962C8B-B14F-4D97-AF65-F5344CB8AC3E}">
        <p14:creationId xmlns:p14="http://schemas.microsoft.com/office/powerpoint/2010/main" val="44442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kern="1200" dirty="0" smtClean="0">
                <a:solidFill>
                  <a:schemeClr val="tx1"/>
                </a:solidFill>
                <a:effectLst/>
                <a:latin typeface="+mn-lt"/>
                <a:ea typeface="+mn-ea"/>
                <a:cs typeface="+mn-cs"/>
              </a:rPr>
              <a:t>“FCB grid,” </a:t>
            </a:r>
            <a:r>
              <a:rPr lang="en-US" sz="1200" b="0" i="0" kern="1200" dirty="0" smtClean="0">
                <a:solidFill>
                  <a:schemeClr val="tx1"/>
                </a:solidFill>
                <a:effectLst/>
                <a:latin typeface="+mn-lt"/>
                <a:ea typeface="+mn-ea"/>
                <a:cs typeface="+mn-cs"/>
              </a:rPr>
              <a:t>is suggested by Dave Berger and Richard Vaughn. This </a:t>
            </a:r>
            <a:r>
              <a:rPr lang="en-US" sz="1200" b="1" i="0" kern="1200" dirty="0" smtClean="0">
                <a:solidFill>
                  <a:schemeClr val="tx1"/>
                </a:solidFill>
                <a:effectLst/>
                <a:latin typeface="+mn-lt"/>
                <a:ea typeface="+mn-ea"/>
                <a:cs typeface="+mn-cs"/>
              </a:rPr>
              <a:t>model </a:t>
            </a:r>
            <a:r>
              <a:rPr lang="en-US" sz="1200" b="0" i="0" kern="1200" dirty="0" smtClean="0">
                <a:solidFill>
                  <a:schemeClr val="tx1"/>
                </a:solidFill>
                <a:effectLst/>
                <a:latin typeface="+mn-lt"/>
                <a:ea typeface="+mn-ea"/>
                <a:cs typeface="+mn-cs"/>
              </a:rPr>
              <a:t>combines high and low involvement, and left and right brain specialization. It shows a visually coherent matrix which has four quadrants with two factors—high and low involvement, and feeling and thinking.</a:t>
            </a:r>
          </a:p>
          <a:p>
            <a:r>
              <a:rPr lang="en-US" sz="1200" b="0" i="0" kern="1200" dirty="0" smtClean="0">
                <a:solidFill>
                  <a:schemeClr val="tx1"/>
                </a:solidFill>
                <a:effectLst/>
                <a:latin typeface="+mn-lt"/>
                <a:ea typeface="+mn-ea"/>
                <a:cs typeface="+mn-cs"/>
              </a:rPr>
              <a:t>The communication response would certainly be different for high versus low involvement products and those which required mainly thinking (left brain) and feeling (right brain) information processing. To define involvement and think / feel, eight scales are used:</a:t>
            </a:r>
          </a:p>
          <a:p>
            <a:r>
              <a:rPr lang="en-US" sz="1200" b="1" i="0" kern="1200" dirty="0" smtClean="0">
                <a:solidFill>
                  <a:schemeClr val="tx1"/>
                </a:solidFill>
                <a:effectLst/>
                <a:latin typeface="+mn-lt"/>
                <a:ea typeface="+mn-ea"/>
                <a:cs typeface="+mn-cs"/>
              </a:rPr>
              <a:t>High Involvement</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Very important decision</a:t>
            </a:r>
          </a:p>
          <a:p>
            <a:r>
              <a:rPr lang="en-US" sz="1200" b="0" i="0" kern="1200" dirty="0" smtClean="0">
                <a:solidFill>
                  <a:schemeClr val="tx1"/>
                </a:solidFill>
                <a:effectLst/>
                <a:latin typeface="+mn-lt"/>
                <a:ea typeface="+mn-ea"/>
                <a:cs typeface="+mn-cs"/>
              </a:rPr>
              <a:t>Lot to lose if you choose the wrong brand</a:t>
            </a:r>
          </a:p>
          <a:p>
            <a:r>
              <a:rPr lang="en-US" sz="1200" b="0" i="0" kern="1200" dirty="0" smtClean="0">
                <a:solidFill>
                  <a:schemeClr val="tx1"/>
                </a:solidFill>
                <a:effectLst/>
                <a:latin typeface="+mn-lt"/>
                <a:ea typeface="+mn-ea"/>
                <a:cs typeface="+mn-cs"/>
              </a:rPr>
              <a:t>Decision requires lot</a:t>
            </a:r>
          </a:p>
          <a:p>
            <a:r>
              <a:rPr lang="en-US" sz="1200" b="1" i="0" kern="1200" dirty="0" smtClean="0">
                <a:solidFill>
                  <a:schemeClr val="tx1"/>
                </a:solidFill>
                <a:effectLst/>
                <a:latin typeface="+mn-lt"/>
                <a:ea typeface="+mn-ea"/>
                <a:cs typeface="+mn-cs"/>
              </a:rPr>
              <a:t>Low involvement</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Unimportant decision.</a:t>
            </a:r>
          </a:p>
          <a:p>
            <a:r>
              <a:rPr lang="en-US" sz="1200" b="0" i="0" kern="1200" dirty="0" smtClean="0">
                <a:solidFill>
                  <a:schemeClr val="tx1"/>
                </a:solidFill>
                <a:effectLst/>
                <a:latin typeface="+mn-lt"/>
                <a:ea typeface="+mn-ea"/>
                <a:cs typeface="+mn-cs"/>
              </a:rPr>
              <a:t>Little to lose if you choose the wrong brand.</a:t>
            </a:r>
          </a:p>
          <a:p>
            <a:r>
              <a:rPr lang="en-US" sz="1200" b="0" i="0" kern="1200" dirty="0" smtClean="0">
                <a:solidFill>
                  <a:schemeClr val="tx1"/>
                </a:solidFill>
                <a:effectLst/>
                <a:latin typeface="+mn-lt"/>
                <a:ea typeface="+mn-ea"/>
                <a:cs typeface="+mn-cs"/>
              </a:rPr>
              <a:t>Decision requires little thought</a:t>
            </a:r>
          </a:p>
          <a:p>
            <a:r>
              <a:rPr lang="en-US" sz="1200" b="0" i="0" kern="1200" dirty="0" smtClean="0">
                <a:solidFill>
                  <a:schemeClr val="tx1"/>
                </a:solidFill>
                <a:effectLst/>
                <a:latin typeface="+mn-lt"/>
                <a:ea typeface="+mn-ea"/>
                <a:cs typeface="+mn-cs"/>
              </a:rPr>
              <a:t>Think or rational approach</a:t>
            </a:r>
          </a:p>
          <a:p>
            <a:r>
              <a:rPr lang="en-US" sz="1200" b="0" i="0" kern="1200" dirty="0" smtClean="0">
                <a:solidFill>
                  <a:schemeClr val="tx1"/>
                </a:solidFill>
                <a:effectLst/>
                <a:latin typeface="+mn-lt"/>
                <a:ea typeface="+mn-ea"/>
                <a:cs typeface="+mn-cs"/>
              </a:rPr>
              <a:t>Decision is / is not mainly logical or objective</a:t>
            </a:r>
          </a:p>
          <a:p>
            <a:r>
              <a:rPr lang="en-US" sz="1200" b="0" i="0" kern="1200" dirty="0" smtClean="0">
                <a:solidFill>
                  <a:schemeClr val="tx1"/>
                </a:solidFill>
                <a:effectLst/>
                <a:latin typeface="+mn-lt"/>
                <a:ea typeface="+mn-ea"/>
                <a:cs typeface="+mn-cs"/>
              </a:rPr>
              <a:t>Decision is / is not based mainly on functional facts</a:t>
            </a:r>
          </a:p>
          <a:p>
            <a:r>
              <a:rPr lang="en-US" sz="1200" b="0" i="0" kern="1200" dirty="0" smtClean="0">
                <a:solidFill>
                  <a:schemeClr val="tx1"/>
                </a:solidFill>
                <a:effectLst/>
                <a:latin typeface="+mn-lt"/>
                <a:ea typeface="+mn-ea"/>
                <a:cs typeface="+mn-cs"/>
              </a:rPr>
              <a:t>Feel or emotional approach</a:t>
            </a:r>
          </a:p>
          <a:p>
            <a:r>
              <a:rPr lang="en-US" sz="1200" b="0" i="0" kern="1200" dirty="0" smtClean="0">
                <a:solidFill>
                  <a:schemeClr val="tx1"/>
                </a:solidFill>
                <a:effectLst/>
                <a:latin typeface="+mn-lt"/>
                <a:ea typeface="+mn-ea"/>
                <a:cs typeface="+mn-cs"/>
              </a:rPr>
              <a:t>Decision is / is not based on a lot of feeling</a:t>
            </a:r>
          </a:p>
          <a:p>
            <a:r>
              <a:rPr lang="en-US" sz="1200" b="0" i="0" kern="1200" dirty="0" smtClean="0">
                <a:solidFill>
                  <a:schemeClr val="tx1"/>
                </a:solidFill>
                <a:effectLst/>
                <a:latin typeface="+mn-lt"/>
                <a:ea typeface="+mn-ea"/>
                <a:cs typeface="+mn-cs"/>
              </a:rPr>
              <a:t>Decision does / does not express one’s personality</a:t>
            </a:r>
          </a:p>
          <a:p>
            <a:r>
              <a:rPr lang="en-US" sz="1200" b="0" i="0" kern="1200" dirty="0" smtClean="0">
                <a:solidFill>
                  <a:schemeClr val="tx1"/>
                </a:solidFill>
                <a:effectLst/>
                <a:latin typeface="+mn-lt"/>
                <a:ea typeface="+mn-ea"/>
                <a:cs typeface="+mn-cs"/>
              </a:rPr>
              <a:t>Decision is / is not based on looks, tastes, touch, smell, or sound (sensory effects)</a:t>
            </a:r>
          </a:p>
          <a:p>
            <a:r>
              <a:rPr lang="tr-TR" dirty="0" smtClean="0"/>
              <a:t>Kaynak: http://drypen.in/advertising/fcb-grid-model-to-convey-communication-objectives.html</a:t>
            </a:r>
            <a:endParaRPr lang="tr-TR" dirty="0"/>
          </a:p>
        </p:txBody>
      </p:sp>
      <p:sp>
        <p:nvSpPr>
          <p:cNvPr id="4" name="Slide Number Placeholder 3"/>
          <p:cNvSpPr>
            <a:spLocks noGrp="1"/>
          </p:cNvSpPr>
          <p:nvPr>
            <p:ph type="sldNum" sz="quarter" idx="10"/>
          </p:nvPr>
        </p:nvSpPr>
        <p:spPr/>
        <p:txBody>
          <a:bodyPr/>
          <a:lstStyle/>
          <a:p>
            <a:fld id="{731313DF-B060-4C5B-90CA-4E8ABD4F3A5C}" type="slidenum">
              <a:rPr lang="tr-TR" smtClean="0"/>
              <a:pPr/>
              <a:t>33</a:t>
            </a:fld>
            <a:endParaRPr lang="tr-TR"/>
          </a:p>
        </p:txBody>
      </p:sp>
    </p:spTree>
    <p:extLst>
      <p:ext uri="{BB962C8B-B14F-4D97-AF65-F5344CB8AC3E}">
        <p14:creationId xmlns:p14="http://schemas.microsoft.com/office/powerpoint/2010/main" val="44442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Hierarchy of effects model</a:t>
            </a:r>
          </a:p>
          <a:p>
            <a:pPr eaLnBrk="1" hangingPunct="1"/>
            <a:r>
              <a:rPr lang="en-US" dirty="0" smtClean="0">
                <a:latin typeface="Arial" pitchFamily="34" charset="0"/>
              </a:rPr>
              <a:t>It clarifies the objectives of an advertising campaign and for each individual advertisement. The model suggests that there are six steps a consumer or a business buyer moves through when making a purchase</a:t>
            </a:r>
            <a:endParaRPr lang="tr-TR" dirty="0" smtClean="0">
              <a:latin typeface="Arial" pitchFamily="34" charset="0"/>
            </a:endParaRPr>
          </a:p>
          <a:p>
            <a:pPr eaLnBrk="1" hangingPunct="1"/>
            <a:endParaRPr lang="en-US" dirty="0" smtClean="0">
              <a:latin typeface="Arial" pitchFamily="34" charset="0"/>
            </a:endParaRPr>
          </a:p>
        </p:txBody>
      </p:sp>
      <p:sp>
        <p:nvSpPr>
          <p:cNvPr id="38916"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CB65187D-5893-46F1-92D1-D84AC1E63463}" type="slidenum">
              <a:rPr lang="en-US" sz="1200">
                <a:latin typeface="Arial" pitchFamily="34" charset="0"/>
              </a:rPr>
              <a:pPr eaLnBrk="1" hangingPunct="1"/>
              <a:t>34</a:t>
            </a:fld>
            <a:endParaRPr lang="en-US" sz="120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Means-End Theory</a:t>
            </a:r>
          </a:p>
          <a:p>
            <a:pPr eaLnBrk="1" hangingPunct="1"/>
            <a:r>
              <a:rPr lang="en-US" smtClean="0">
                <a:latin typeface="Arial" pitchFamily="34" charset="0"/>
              </a:rPr>
              <a:t>This approach suggests that an advertisement should contain a message or means that leads the consumer to a desired end state.</a:t>
            </a:r>
          </a:p>
          <a:p>
            <a:pPr eaLnBrk="1" hangingPunct="1"/>
            <a:r>
              <a:rPr lang="en-US" smtClean="0">
                <a:latin typeface="Arial" pitchFamily="34" charset="0"/>
              </a:rPr>
              <a:t>Leverage Points</a:t>
            </a:r>
          </a:p>
          <a:p>
            <a:pPr eaLnBrk="1" hangingPunct="1"/>
            <a:r>
              <a:rPr lang="en-US" smtClean="0">
                <a:latin typeface="Arial" pitchFamily="34" charset="0"/>
              </a:rPr>
              <a:t>It is designed to move the consumer from understanding a product's benefits to linking those benefits with personal values.</a:t>
            </a:r>
          </a:p>
          <a:p>
            <a:pPr eaLnBrk="1" hangingPunct="1"/>
            <a:endParaRPr lang="tr-TR" smtClean="0">
              <a:latin typeface="Arial" pitchFamily="34" charset="0"/>
            </a:endParaRPr>
          </a:p>
        </p:txBody>
      </p:sp>
      <p:sp>
        <p:nvSpPr>
          <p:cNvPr id="39940"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D6FFD15-4269-48FA-A773-91890679F725}" type="slidenum">
              <a:rPr lang="en-US" sz="1200">
                <a:latin typeface="Arial" pitchFamily="34" charset="0"/>
              </a:rPr>
              <a:pPr eaLnBrk="1" hangingPunct="1"/>
              <a:t>36</a:t>
            </a:fld>
            <a:endParaRPr lang="en-US" sz="120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
        <p:nvSpPr>
          <p:cNvPr id="4096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8F226FC5-7525-4A02-8CD7-F9591A2DFC64}" type="slidenum">
              <a:rPr lang="en-US" sz="1200">
                <a:latin typeface="Arial" pitchFamily="34" charset="0"/>
              </a:rPr>
              <a:pPr eaLnBrk="1" hangingPunct="1"/>
              <a:t>37</a:t>
            </a:fld>
            <a:endParaRPr lang="en-US" sz="120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
        <p:nvSpPr>
          <p:cNvPr id="41988"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2BC2B2D7-9C32-40EC-B13A-C4564BD2DF75}" type="slidenum">
              <a:rPr lang="en-US" sz="1200">
                <a:latin typeface="Arial" pitchFamily="34" charset="0"/>
              </a:rPr>
              <a:pPr eaLnBrk="1" hangingPunct="1"/>
              <a:t>38</a:t>
            </a:fld>
            <a:endParaRPr lang="en-US" sz="120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B6EF19BD-8D7E-40D3-BA20-F1C432BC05C1}" type="slidenum">
              <a:rPr lang="en-US" sz="1200">
                <a:latin typeface="Arial" pitchFamily="34" charset="0"/>
              </a:rPr>
              <a:pPr eaLnBrk="1" hangingPunct="1"/>
              <a:t>3</a:t>
            </a:fld>
            <a:endParaRPr lang="en-US" sz="1200">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C3CC5C66-3961-472A-A3B5-8B6B9C207DF6}" type="slidenum">
              <a:rPr lang="en-US" sz="1200">
                <a:latin typeface="Arial" pitchFamily="34" charset="0"/>
              </a:rPr>
              <a:pPr eaLnBrk="1" hangingPunct="1"/>
              <a:t>4</a:t>
            </a:fld>
            <a:endParaRPr lang="en-US" sz="120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B8A896F-3015-4DF3-AC4E-F7020A75F008}" type="slidenum">
              <a:rPr lang="en-US" sz="1200">
                <a:latin typeface="Arial" pitchFamily="34" charset="0"/>
              </a:rPr>
              <a:pPr eaLnBrk="1" hangingPunct="1"/>
              <a:t>5</a:t>
            </a:fld>
            <a:endParaRPr lang="en-US" sz="1200">
              <a:latin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tr-TR" smtClean="0">
                <a:latin typeface="Arial" pitchFamily="34" charset="0"/>
              </a:rPr>
              <a:t>Self discipline: Organization’s norms</a:t>
            </a:r>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latin typeface="Arial" pitchFamily="34" charset="0"/>
              </a:rPr>
              <a:t>Natan Bijoux and BMW</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B0E1E541-F73A-403C-948F-CC365A7F3472}" type="slidenum">
              <a:rPr lang="en-US" sz="1200">
                <a:latin typeface="Arial" pitchFamily="34" charset="0"/>
              </a:rPr>
              <a:pPr eaLnBrk="1" hangingPunct="1"/>
              <a:t>13</a:t>
            </a:fld>
            <a:endParaRPr lang="en-US" sz="12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latin typeface="Arial" pitchFamily="34" charset="0"/>
              </a:rPr>
              <a:t>No drink campaign</a:t>
            </a:r>
          </a:p>
          <a:p>
            <a:endParaRPr lang="tr-TR" smtClean="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55B0A60-CB89-4F98-B2AD-C9A84B7DF341}" type="slidenum">
              <a:rPr lang="en-US" sz="1200">
                <a:latin typeface="Arial" pitchFamily="34" charset="0"/>
              </a:rPr>
              <a:pPr eaLnBrk="1" hangingPunct="1"/>
              <a:t>16</a:t>
            </a:fld>
            <a:endParaRPr lang="en-US" sz="120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latin typeface="Arial" pitchFamily="34" charset="0"/>
              </a:rPr>
              <a:t>Before/After ads</a:t>
            </a:r>
          </a:p>
          <a:p>
            <a:endParaRPr lang="tr-TR" smtClean="0">
              <a:latin typeface="Arial" pitchFamily="34"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09D7714C-401D-4727-B4E1-6588618F51BC}" type="slidenum">
              <a:rPr lang="en-US" sz="1200">
                <a:latin typeface="Arial" pitchFamily="34" charset="0"/>
              </a:rPr>
              <a:pPr eaLnBrk="1" hangingPunct="1"/>
              <a:t>17</a:t>
            </a:fld>
            <a:endParaRPr lang="en-US" sz="120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tr-TR" smtClean="0">
                <a:latin typeface="Arial" pitchFamily="34" charset="0"/>
              </a:rPr>
              <a:t>Burger King vs Mc Donald’s</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F389E92F-C0EF-46F7-B532-4497A18CEEE7}" type="slidenum">
              <a:rPr lang="en-US" sz="1200">
                <a:latin typeface="Arial" pitchFamily="34" charset="0"/>
              </a:rPr>
              <a:pPr eaLnBrk="1" hangingPunct="1"/>
              <a:t>18</a:t>
            </a:fld>
            <a:endParaRPr lang="en-US" sz="120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err="1" smtClean="0"/>
              <a:t>Engagement</a:t>
            </a:r>
            <a:r>
              <a:rPr lang="tr-TR" dirty="0" smtClean="0"/>
              <a:t>: </a:t>
            </a:r>
            <a:r>
              <a:rPr lang="tr-TR" dirty="0" err="1" smtClean="0"/>
              <a:t>Interaction</a:t>
            </a:r>
            <a:r>
              <a:rPr lang="tr-TR" dirty="0" smtClean="0"/>
              <a:t>,</a:t>
            </a:r>
            <a:r>
              <a:rPr lang="tr-TR" baseline="0" dirty="0" smtClean="0"/>
              <a:t> </a:t>
            </a:r>
            <a:r>
              <a:rPr lang="tr-TR" baseline="0" dirty="0" err="1" smtClean="0"/>
              <a:t>gamification</a:t>
            </a:r>
            <a:r>
              <a:rPr lang="tr-TR" baseline="0" dirty="0" smtClean="0"/>
              <a:t>…</a:t>
            </a:r>
            <a:endParaRPr lang="tr-TR" dirty="0"/>
          </a:p>
        </p:txBody>
      </p:sp>
      <p:sp>
        <p:nvSpPr>
          <p:cNvPr id="4" name="Slide Number Placeholder 3"/>
          <p:cNvSpPr>
            <a:spLocks noGrp="1"/>
          </p:cNvSpPr>
          <p:nvPr>
            <p:ph type="sldNum" sz="quarter" idx="10"/>
          </p:nvPr>
        </p:nvSpPr>
        <p:spPr/>
        <p:txBody>
          <a:bodyPr/>
          <a:lstStyle/>
          <a:p>
            <a:fld id="{731313DF-B060-4C5B-90CA-4E8ABD4F3A5C}" type="slidenum">
              <a:rPr lang="tr-TR" smtClean="0"/>
              <a:pPr/>
              <a:t>29</a:t>
            </a:fld>
            <a:endParaRPr lang="tr-TR"/>
          </a:p>
        </p:txBody>
      </p:sp>
    </p:spTree>
    <p:extLst>
      <p:ext uri="{BB962C8B-B14F-4D97-AF65-F5344CB8AC3E}">
        <p14:creationId xmlns:p14="http://schemas.microsoft.com/office/powerpoint/2010/main" val="40015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endParaRPr lang="en-US">
              <a:solidFill>
                <a:srgbClr val="2A3D7A"/>
              </a:solidFill>
            </a:endParaRPr>
          </a:p>
        </p:txBody>
      </p:sp>
      <p:sp>
        <p:nvSpPr>
          <p:cNvPr id="19" name="Footer Placeholder 18"/>
          <p:cNvSpPr>
            <a:spLocks noGrp="1"/>
          </p:cNvSpPr>
          <p:nvPr>
            <p:ph type="ftr" sz="quarter" idx="11"/>
          </p:nvPr>
        </p:nvSpPr>
        <p:spPr/>
        <p:txBody>
          <a:bodyPr/>
          <a:lstStyle/>
          <a:p>
            <a:pPr fontAlgn="base">
              <a:spcBef>
                <a:spcPct val="0"/>
              </a:spcBef>
              <a:spcAft>
                <a:spcPct val="0"/>
              </a:spcAft>
              <a:defRPr/>
            </a:pPr>
            <a:r>
              <a:rPr lang="en-US" smtClean="0">
                <a:solidFill>
                  <a:srgbClr val="2A3D7A"/>
                </a:solidFill>
                <a:latin typeface="Times New Roman" pitchFamily="18" charset="0"/>
              </a:rPr>
              <a:t>Chapter 1:  Introduction to Advertising</a:t>
            </a:r>
            <a:endParaRPr lang="en-US">
              <a:solidFill>
                <a:srgbClr val="2A3D7A"/>
              </a:solidFill>
              <a:latin typeface="Times New Roman" pitchFamily="18" charset="0"/>
            </a:endParaRPr>
          </a:p>
        </p:txBody>
      </p:sp>
      <p:sp>
        <p:nvSpPr>
          <p:cNvPr id="27" name="Slide Number Placeholder 26"/>
          <p:cNvSpPr>
            <a:spLocks noGrp="1"/>
          </p:cNvSpPr>
          <p:nvPr>
            <p:ph type="sldNum" sz="quarter" idx="12"/>
          </p:nvPr>
        </p:nvSpPr>
        <p:spPr/>
        <p:txBody>
          <a:bodyPr/>
          <a:lstStyle/>
          <a:p>
            <a:pPr>
              <a:defRPr/>
            </a:pPr>
            <a:fld id="{0571A1AF-04AB-435E-9E34-375C34D5C838}" type="slidenum">
              <a:rPr lang="en-US" smtClean="0">
                <a:solidFill>
                  <a:srgbClr val="2A3D7A"/>
                </a:solidFill>
              </a:rPr>
              <a:pPr>
                <a:defRPr/>
              </a:pPr>
              <a:t>‹#›</a:t>
            </a:fld>
            <a:endParaRPr lang="en-US">
              <a:solidFill>
                <a:srgbClr val="2A3D7A"/>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2A3D7A"/>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EAE88B4E-418E-4454-9A77-E8A1D40EC404}"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2A3D7A"/>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3B76881-E3AF-48D6-815F-FFB0C16D899C}"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0292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1"/>
          </p:nvPr>
        </p:nvSpPr>
        <p:spPr>
          <a:ln/>
        </p:spPr>
        <p:txBody>
          <a:bodyPr/>
          <a:lstStyle>
            <a:lvl1pPr>
              <a:defRPr/>
            </a:lvl1pPr>
          </a:lstStyle>
          <a:p>
            <a:pPr>
              <a:defRPr/>
            </a:pPr>
            <a:fld id="{8861788E-D84F-4AB9-9EDA-6B5BD4EC0D5A}" type="slidenum">
              <a:rPr lang="en-US">
                <a:solidFill>
                  <a:srgbClr val="2A3D7A"/>
                </a:solidFill>
              </a:rPr>
              <a:pPr>
                <a:defRPr/>
              </a:pPr>
              <a:t>‹#›</a:t>
            </a:fld>
            <a:endParaRPr lang="en-US" sz="1400">
              <a:solidFill>
                <a:srgbClr val="2A3D7A"/>
              </a:solidFill>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066800" y="21018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hart Placeholder 3"/>
          <p:cNvSpPr>
            <a:spLocks noGrp="1"/>
          </p:cNvSpPr>
          <p:nvPr>
            <p:ph type="chart" sz="half" idx="2"/>
          </p:nvPr>
        </p:nvSpPr>
        <p:spPr>
          <a:xfrm>
            <a:off x="5029200" y="2101850"/>
            <a:ext cx="3810000" cy="4114800"/>
          </a:xfrm>
        </p:spPr>
        <p:txBody>
          <a:bodyPr/>
          <a:lstStyle/>
          <a:p>
            <a:pPr lvl="0"/>
            <a:endParaRPr lang="tr-TR" noProof="0"/>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2A3D7A"/>
              </a:solidFill>
            </a:endParaRPr>
          </a:p>
        </p:txBody>
      </p:sp>
      <p:sp>
        <p:nvSpPr>
          <p:cNvPr id="6" name="Rectangle 11"/>
          <p:cNvSpPr>
            <a:spLocks noGrp="1" noChangeArrowheads="1"/>
          </p:cNvSpPr>
          <p:nvPr>
            <p:ph type="sldNum" sz="quarter" idx="11"/>
          </p:nvPr>
        </p:nvSpPr>
        <p:spPr>
          <a:ln/>
        </p:spPr>
        <p:txBody>
          <a:bodyPr/>
          <a:lstStyle>
            <a:lvl1pPr>
              <a:defRPr/>
            </a:lvl1pPr>
          </a:lstStyle>
          <a:p>
            <a:pPr>
              <a:defRPr/>
            </a:pPr>
            <a:fld id="{2550DC45-8E7E-467C-98E7-C48D03C348BA}" type="slidenum">
              <a:rPr lang="en-US">
                <a:solidFill>
                  <a:srgbClr val="2A3D7A"/>
                </a:solidFill>
              </a:rPr>
              <a:pPr>
                <a:defRPr/>
              </a:pPr>
              <a:t>‹#›</a:t>
            </a:fld>
            <a:endParaRPr lang="en-US" sz="1400">
              <a:solidFill>
                <a:srgbClr val="2A3D7A"/>
              </a:solidFil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solidFill>
                <a:srgbClr val="2A3D7A"/>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588F3830-0DCA-40E5-A02D-7BD76F4D5004}"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2A3D7A"/>
              </a:solidFill>
            </a:endParaRP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D3CE0E5-9F85-41FE-822B-B37E835C3EC6}" type="slidenum">
              <a:rPr lang="en-US" smtClean="0">
                <a:solidFill>
                  <a:srgbClr val="2A3D7A"/>
                </a:solidFill>
              </a:rPr>
              <a:pPr>
                <a:defRPr/>
              </a:pPr>
              <a:t>‹#›</a:t>
            </a:fld>
            <a:endParaRPr lang="en-US" sz="1400">
              <a:solidFill>
                <a:srgbClr val="2A3D7A"/>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2A3D7A"/>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883D519-9CD3-4909-B447-8646EFD70FF4}"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solidFill>
                <a:srgbClr val="2A3D7A"/>
              </a:solidFill>
            </a:endParaRP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0BABB3BC-998B-4ECF-B59D-6D374A5B48B6}"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solidFill>
                <a:srgbClr val="2A3D7A"/>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C35AAA7C-D863-49A4-A328-2758F709D351}"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2A3D7A"/>
              </a:solidFil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02416C8-1868-4201-8B02-D4D912D2344E}"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solidFill>
                <a:srgbClr val="2A3D7A"/>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DC3315BF-4067-408A-A9DB-7F14B8D56A90}" type="slidenum">
              <a:rPr lang="en-US" smtClean="0">
                <a:solidFill>
                  <a:srgbClr val="2A3D7A"/>
                </a:solidFill>
              </a:rPr>
              <a:pPr>
                <a:defRPr/>
              </a:pPr>
              <a:t>‹#›</a:t>
            </a:fld>
            <a:endParaRPr lang="en-US" sz="1400">
              <a:solidFill>
                <a:srgbClr val="2A3D7A"/>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2A3D7A"/>
              </a:solidFil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454A5425-A7B1-4505-884D-CB05EB43949F}" type="slidenum">
              <a:rPr lang="en-US" smtClean="0">
                <a:solidFill>
                  <a:srgbClr val="2A3D7A"/>
                </a:solidFill>
              </a:rPr>
              <a:pPr>
                <a:defRPr/>
              </a:pPr>
              <a:t>‹#›</a:t>
            </a:fld>
            <a:endParaRPr lang="en-US" sz="1400">
              <a:solidFill>
                <a:srgbClr val="2A3D7A"/>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US">
              <a:solidFill>
                <a:srgbClr val="2A3D7A"/>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C2305E4D-9C23-463C-8A45-8B8EF0239230}" type="slidenum">
              <a:rPr lang="en-US" sz="2400" smtClean="0">
                <a:solidFill>
                  <a:srgbClr val="2A3D7A"/>
                </a:solidFill>
              </a:rPr>
              <a:pPr fontAlgn="base">
                <a:spcBef>
                  <a:spcPct val="0"/>
                </a:spcBef>
                <a:spcAft>
                  <a:spcPct val="0"/>
                </a:spcAft>
                <a:defRPr/>
              </a:pPr>
              <a:t>‹#›</a:t>
            </a:fld>
            <a:endParaRPr lang="en-US" sz="1400">
              <a:solidFill>
                <a:srgbClr val="2A3D7A"/>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990600" y="914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a:solidFill>
                  <a:schemeClr val="tx2"/>
                </a:solidFill>
                <a:latin typeface="Arial" pitchFamily="34" charset="0"/>
              </a:rPr>
              <a:t>Chapter </a:t>
            </a:r>
            <a:r>
              <a:rPr lang="tr-TR" sz="3200" b="1">
                <a:solidFill>
                  <a:schemeClr val="tx2"/>
                </a:solidFill>
                <a:latin typeface="Arial" pitchFamily="34" charset="0"/>
              </a:rPr>
              <a:t>3</a:t>
            </a:r>
            <a:r>
              <a:rPr lang="en-US" sz="3200" b="1">
                <a:solidFill>
                  <a:schemeClr val="tx2"/>
                </a:solidFill>
                <a:latin typeface="Arial" pitchFamily="34" charset="0"/>
              </a:rPr>
              <a:t/>
            </a:r>
            <a:br>
              <a:rPr lang="en-US" sz="3200" b="1">
                <a:solidFill>
                  <a:schemeClr val="tx2"/>
                </a:solidFill>
                <a:latin typeface="Arial" pitchFamily="34" charset="0"/>
              </a:rPr>
            </a:br>
            <a:r>
              <a:rPr lang="tr-TR" sz="3200">
                <a:solidFill>
                  <a:schemeClr val="tx2"/>
                </a:solidFill>
                <a:latin typeface="Arial" pitchFamily="34" charset="0"/>
              </a:rPr>
              <a:t>Advertising and Society</a:t>
            </a:r>
            <a:endParaRPr lang="en-US" sz="3200">
              <a:solidFill>
                <a:schemeClr val="tx2"/>
              </a:solidFill>
              <a:latin typeface="Arial" pitchFamily="34" charset="0"/>
            </a:endParaRPr>
          </a:p>
        </p:txBody>
      </p:sp>
      <p:sp>
        <p:nvSpPr>
          <p:cNvPr id="522243" name="Rectangle 3"/>
          <p:cNvSpPr>
            <a:spLocks noChangeArrowheads="1"/>
          </p:cNvSpPr>
          <p:nvPr/>
        </p:nvSpPr>
        <p:spPr bwMode="auto">
          <a:xfrm>
            <a:off x="1828800" y="1066800"/>
            <a:ext cx="6324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rgbClr val="A50021"/>
              </a:buClr>
              <a:buSzPct val="75000"/>
              <a:buFont typeface="Wingdings" pitchFamily="2" charset="2"/>
              <a:buNone/>
            </a:pPr>
            <a:endParaRPr lang="tr-TR" sz="2800">
              <a:latin typeface="Comic Sans MS" pitchFamily="66" charset="0"/>
            </a:endParaRPr>
          </a:p>
        </p:txBody>
      </p:sp>
      <p:sp>
        <p:nvSpPr>
          <p:cNvPr id="7172" name="Rectangle 4"/>
          <p:cNvSpPr>
            <a:spLocks noChangeArrowheads="1"/>
          </p:cNvSpPr>
          <p:nvPr/>
        </p:nvSpPr>
        <p:spPr bwMode="auto">
          <a:xfrm>
            <a:off x="1828800" y="2255838"/>
            <a:ext cx="63246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4320" indent="-274320">
              <a:lnSpc>
                <a:spcPct val="90000"/>
              </a:lnSpc>
              <a:spcBef>
                <a:spcPct val="20000"/>
              </a:spcBef>
              <a:buClr>
                <a:schemeClr val="accent3"/>
              </a:buClr>
              <a:buSzPct val="95000"/>
              <a:buFont typeface="Wingdings 2"/>
              <a:buChar char=""/>
            </a:pPr>
            <a:r>
              <a:rPr lang="tr-TR" sz="2800" dirty="0" err="1">
                <a:latin typeface="+mj-lt"/>
              </a:rPr>
              <a:t>Advertising’s</a:t>
            </a:r>
            <a:r>
              <a:rPr lang="tr-TR" sz="2800" dirty="0">
                <a:latin typeface="+mj-lt"/>
              </a:rPr>
              <a:t> </a:t>
            </a:r>
            <a:r>
              <a:rPr lang="tr-TR" sz="2800" dirty="0" err="1">
                <a:latin typeface="+mj-lt"/>
              </a:rPr>
              <a:t>social</a:t>
            </a:r>
            <a:r>
              <a:rPr lang="tr-TR" sz="2800" dirty="0">
                <a:latin typeface="+mj-lt"/>
              </a:rPr>
              <a:t> role</a:t>
            </a:r>
          </a:p>
          <a:p>
            <a:pPr marL="274320" indent="-274320">
              <a:lnSpc>
                <a:spcPct val="90000"/>
              </a:lnSpc>
              <a:spcBef>
                <a:spcPct val="20000"/>
              </a:spcBef>
              <a:buClr>
                <a:schemeClr val="accent3"/>
              </a:buClr>
              <a:buSzPct val="95000"/>
              <a:buFont typeface="Wingdings 2"/>
              <a:buChar char=""/>
            </a:pPr>
            <a:r>
              <a:rPr lang="tr-TR" sz="2800" dirty="0" err="1">
                <a:latin typeface="+mj-lt"/>
              </a:rPr>
              <a:t>Advertising’s</a:t>
            </a:r>
            <a:r>
              <a:rPr lang="tr-TR" sz="2800" dirty="0">
                <a:latin typeface="+mj-lt"/>
              </a:rPr>
              <a:t> </a:t>
            </a:r>
            <a:r>
              <a:rPr lang="tr-TR" sz="2800" dirty="0" err="1">
                <a:latin typeface="+mj-lt"/>
              </a:rPr>
              <a:t>regulatory</a:t>
            </a:r>
            <a:r>
              <a:rPr lang="tr-TR" sz="2800" dirty="0">
                <a:latin typeface="+mj-lt"/>
              </a:rPr>
              <a:t> </a:t>
            </a:r>
            <a:r>
              <a:rPr lang="tr-TR" sz="2800" dirty="0" err="1">
                <a:latin typeface="+mj-lt"/>
              </a:rPr>
              <a:t>environment</a:t>
            </a:r>
            <a:endParaRPr lang="tr-TR" sz="2800" dirty="0">
              <a:latin typeface="+mj-lt"/>
            </a:endParaRPr>
          </a:p>
          <a:p>
            <a:pPr marL="274320" indent="-274320">
              <a:lnSpc>
                <a:spcPct val="90000"/>
              </a:lnSpc>
              <a:spcBef>
                <a:spcPct val="20000"/>
              </a:spcBef>
              <a:buClr>
                <a:schemeClr val="accent3"/>
              </a:buClr>
              <a:buSzPct val="95000"/>
              <a:buFont typeface="Wingdings 2"/>
              <a:buChar char=""/>
            </a:pPr>
            <a:r>
              <a:rPr lang="tr-TR" sz="2800" dirty="0" err="1">
                <a:latin typeface="+mj-lt"/>
              </a:rPr>
              <a:t>Advertising</a:t>
            </a:r>
            <a:r>
              <a:rPr lang="tr-TR" sz="2800" dirty="0">
                <a:latin typeface="+mj-lt"/>
              </a:rPr>
              <a:t> </a:t>
            </a:r>
            <a:r>
              <a:rPr lang="tr-TR" sz="2800" dirty="0" err="1">
                <a:latin typeface="+mj-lt"/>
              </a:rPr>
              <a:t>e</a:t>
            </a:r>
            <a:r>
              <a:rPr lang="tr-TR" sz="2800" dirty="0" err="1" smtClean="0">
                <a:latin typeface="+mj-lt"/>
              </a:rPr>
              <a:t>thics</a:t>
            </a:r>
            <a:endParaRPr lang="tr-TR" sz="2800" dirty="0">
              <a:latin typeface="+mj-lt"/>
            </a:endParaRPr>
          </a:p>
          <a:p>
            <a:pPr marL="274320" indent="-274320">
              <a:lnSpc>
                <a:spcPct val="90000"/>
              </a:lnSpc>
              <a:spcBef>
                <a:spcPct val="20000"/>
              </a:spcBef>
              <a:buClr>
                <a:schemeClr val="accent3"/>
              </a:buClr>
              <a:buSzPct val="95000"/>
              <a:buFont typeface="Wingdings 2"/>
              <a:buChar char=""/>
            </a:pPr>
            <a:r>
              <a:rPr lang="tr-TR" sz="2800" dirty="0" err="1">
                <a:latin typeface="+mj-lt"/>
              </a:rPr>
              <a:t>Determining</a:t>
            </a:r>
            <a:r>
              <a:rPr lang="tr-TR" sz="2800" dirty="0">
                <a:latin typeface="+mj-lt"/>
              </a:rPr>
              <a:t> “</a:t>
            </a:r>
            <a:r>
              <a:rPr lang="tr-TR" sz="2800" dirty="0" err="1">
                <a:latin typeface="+mj-lt"/>
              </a:rPr>
              <a:t>ethical</a:t>
            </a:r>
            <a:r>
              <a:rPr lang="tr-TR" sz="2800" dirty="0">
                <a:latin typeface="+mj-lt"/>
              </a:rPr>
              <a:t>” </a:t>
            </a:r>
            <a:r>
              <a:rPr lang="tr-TR" sz="2800" dirty="0" err="1">
                <a:latin typeface="+mj-lt"/>
              </a:rPr>
              <a:t>and</a:t>
            </a:r>
            <a:r>
              <a:rPr lang="tr-TR" sz="2800" dirty="0">
                <a:latin typeface="+mj-lt"/>
              </a:rPr>
              <a:t> “not </a:t>
            </a:r>
            <a:r>
              <a:rPr lang="tr-TR" sz="2800" dirty="0" err="1">
                <a:latin typeface="+mj-lt"/>
              </a:rPr>
              <a:t>ethical</a:t>
            </a:r>
            <a:r>
              <a:rPr lang="tr-TR" sz="2800" dirty="0">
                <a:latin typeface="+mj-lt"/>
              </a:rPr>
              <a:t>”</a:t>
            </a:r>
          </a:p>
          <a:p>
            <a:pPr marL="457200" indent="-457200">
              <a:lnSpc>
                <a:spcPct val="90000"/>
              </a:lnSpc>
              <a:spcBef>
                <a:spcPct val="20000"/>
              </a:spcBef>
              <a:buClr>
                <a:srgbClr val="A50021"/>
              </a:buClr>
              <a:buSzPct val="75000"/>
              <a:buFont typeface="Wingdings" pitchFamily="2" charset="2"/>
              <a:buChar char="n"/>
            </a:pPr>
            <a:endParaRPr lang="tr-TR" sz="3200" dirty="0">
              <a:latin typeface="Comic Sans MS" pitchFamily="66" charset="0"/>
            </a:endParaRPr>
          </a:p>
          <a:p>
            <a:pPr marL="457200" indent="-457200">
              <a:lnSpc>
                <a:spcPct val="90000"/>
              </a:lnSpc>
              <a:spcBef>
                <a:spcPct val="20000"/>
              </a:spcBef>
              <a:buClr>
                <a:srgbClr val="A50021"/>
              </a:buClr>
              <a:buSzPct val="75000"/>
              <a:buFont typeface="Wingdings" pitchFamily="2" charset="2"/>
              <a:buNone/>
            </a:pPr>
            <a:endParaRPr lang="en-US" sz="2800" dirty="0">
              <a:latin typeface="Comic Sans MS" pitchFamily="66" charset="0"/>
            </a:endParaRPr>
          </a:p>
        </p:txBody>
      </p:sp>
    </p:spTree>
    <p:extLst>
      <p:ext uri="{BB962C8B-B14F-4D97-AF65-F5344CB8AC3E}">
        <p14:creationId xmlns:p14="http://schemas.microsoft.com/office/powerpoint/2010/main" val="2702573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222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Sercin Sun\Desktop\pra204\Güncellemeler\Etik\Irkçı\china-times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41388" y="1920875"/>
            <a:ext cx="3070225" cy="4433888"/>
          </a:xfrm>
          <a:noFill/>
        </p:spPr>
      </p:pic>
      <p:pic>
        <p:nvPicPr>
          <p:cNvPr id="20484" name="Picture 4" descr="C:\Users\Sercin Sun\Desktop\pra204\Güncellemeler\Etik\Irkçı\DoveVisibleCare.jp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40300" y="1920875"/>
            <a:ext cx="3454400" cy="4433888"/>
          </a:xfrm>
          <a:noFill/>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A4268CAB-B041-4451-9D95-DB091F6F3CB2}" type="slidenum">
              <a:rPr lang="en-US" sz="1200">
                <a:solidFill>
                  <a:srgbClr val="045C75"/>
                </a:solidFill>
              </a:rPr>
              <a:pPr eaLnBrk="1" hangingPunct="1"/>
              <a:t>10</a:t>
            </a:fld>
            <a:endParaRPr lang="en-US" sz="1400">
              <a:solidFill>
                <a:srgbClr val="045C75"/>
              </a:solidFill>
            </a:endParaRPr>
          </a:p>
        </p:txBody>
      </p:sp>
    </p:spTree>
    <p:extLst>
      <p:ext uri="{BB962C8B-B14F-4D97-AF65-F5344CB8AC3E}">
        <p14:creationId xmlns:p14="http://schemas.microsoft.com/office/powerpoint/2010/main" val="6470543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381000"/>
            <a:ext cx="6400800" cy="1143000"/>
          </a:xfrm>
        </p:spPr>
        <p:txBody>
          <a:bodyPr/>
          <a:lstStyle/>
          <a:p>
            <a:r>
              <a:rPr lang="tr-TR" smtClean="0"/>
              <a:t>Stereotyping</a:t>
            </a:r>
            <a:endParaRPr lang="en-US" smtClean="0"/>
          </a:p>
        </p:txBody>
      </p:sp>
      <p:sp>
        <p:nvSpPr>
          <p:cNvPr id="5"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0FE5F450-3CFD-4E7F-B67E-60AA01BCAA74}" type="slidenum">
              <a:rPr lang="en-US" sz="1200">
                <a:solidFill>
                  <a:srgbClr val="045C75"/>
                </a:solidFill>
              </a:rPr>
              <a:pPr eaLnBrk="1" hangingPunct="1"/>
              <a:t>11</a:t>
            </a:fld>
            <a:endParaRPr lang="en-US" sz="1400">
              <a:solidFill>
                <a:srgbClr val="045C75"/>
              </a:solidFill>
            </a:endParaRPr>
          </a:p>
        </p:txBody>
      </p:sp>
      <p:pic>
        <p:nvPicPr>
          <p:cNvPr id="16388" name="Picture 3" descr="usnewsv134n6feb24mar3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295400"/>
            <a:ext cx="26368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4"/>
          <p:cNvSpPr>
            <a:spLocks noChangeArrowheads="1"/>
          </p:cNvSpPr>
          <p:nvPr/>
        </p:nvSpPr>
        <p:spPr bwMode="auto">
          <a:xfrm>
            <a:off x="1447800" y="5334000"/>
            <a:ext cx="67818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400">
                <a:latin typeface="Verdana" pitchFamily="34" charset="0"/>
              </a:rPr>
              <a:t>In this ad, we see a woman who is not organized about moving and looks as though she does not know what to do next. If she uses this marker, she will have a better handle on things. Her marker is the only thing in the world that would allow her to be more organized about things, instead of having someone else around to help her out. </a:t>
            </a:r>
            <a:endParaRPr lang="en-US" sz="1400"/>
          </a:p>
          <a:p>
            <a:pPr eaLnBrk="0" hangingPunct="0"/>
            <a:endParaRPr lang="en-US" sz="1400">
              <a:latin typeface="Arial" pitchFamily="34" charset="0"/>
            </a:endParaRPr>
          </a:p>
        </p:txBody>
      </p:sp>
    </p:spTree>
    <p:extLst>
      <p:ext uri="{BB962C8B-B14F-4D97-AF65-F5344CB8AC3E}">
        <p14:creationId xmlns:p14="http://schemas.microsoft.com/office/powerpoint/2010/main" val="1929582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1828800" y="457200"/>
            <a:ext cx="6400800" cy="1143000"/>
          </a:xfrm>
        </p:spPr>
        <p:txBody>
          <a:bodyPr/>
          <a:lstStyle/>
          <a:p>
            <a:r>
              <a:rPr lang="en-US" smtClean="0"/>
              <a:t>Advertising</a:t>
            </a:r>
            <a:r>
              <a:rPr lang="tr-TR" smtClean="0"/>
              <a:t> Ethics</a:t>
            </a:r>
            <a:endParaRPr lang="en-US" smtClean="0"/>
          </a:p>
        </p:txBody>
      </p:sp>
      <p:sp>
        <p:nvSpPr>
          <p:cNvPr id="17411" name="Rectangle 2"/>
          <p:cNvSpPr>
            <a:spLocks noGrp="1" noChangeArrowheads="1"/>
          </p:cNvSpPr>
          <p:nvPr>
            <p:ph type="body" sz="half" idx="1"/>
          </p:nvPr>
        </p:nvSpPr>
        <p:spPr>
          <a:xfrm>
            <a:off x="1066800" y="2057400"/>
            <a:ext cx="3276600" cy="2667000"/>
          </a:xfrm>
        </p:spPr>
        <p:txBody>
          <a:bodyPr/>
          <a:lstStyle/>
          <a:p>
            <a:r>
              <a:rPr lang="tr-TR" sz="2800" smtClean="0"/>
              <a:t>Body Image and Self Image</a:t>
            </a:r>
            <a:endParaRPr lang="en-US" sz="2800" smtClean="0"/>
          </a:p>
          <a:p>
            <a:pPr>
              <a:buFont typeface="Wingdings" pitchFamily="2" charset="2"/>
              <a:buNone/>
            </a:pPr>
            <a:endParaRPr lang="en-US" sz="2800" smtClean="0"/>
          </a:p>
          <a:p>
            <a:pPr>
              <a:buFont typeface="Wingdings" pitchFamily="2" charset="2"/>
              <a:buNone/>
            </a:pPr>
            <a:endParaRPr lang="en-US" sz="2800" smtClean="0"/>
          </a:p>
          <a:p>
            <a:endParaRPr lang="en-US" sz="2800" smtClean="0"/>
          </a:p>
        </p:txBody>
      </p:sp>
      <p:sp>
        <p:nvSpPr>
          <p:cNvPr id="5"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C169451-11C7-419E-8711-84A4F070EB70}" type="slidenum">
              <a:rPr lang="en-US" sz="1200">
                <a:solidFill>
                  <a:srgbClr val="045C75"/>
                </a:solidFill>
              </a:rPr>
              <a:pPr eaLnBrk="1" hangingPunct="1"/>
              <a:t>12</a:t>
            </a:fld>
            <a:endParaRPr lang="en-US" sz="1400">
              <a:solidFill>
                <a:srgbClr val="045C75"/>
              </a:solidFill>
            </a:endParaRPr>
          </a:p>
        </p:txBody>
      </p:sp>
      <p:pic>
        <p:nvPicPr>
          <p:cNvPr id="174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00200"/>
            <a:ext cx="39433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389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704850"/>
            <a:ext cx="8229600" cy="1143000"/>
          </a:xfrm>
        </p:spPr>
        <p:txBody>
          <a:bodyPr/>
          <a:lstStyle/>
          <a:p>
            <a:r>
              <a:rPr lang="tr-TR" smtClean="0"/>
              <a:t>Sexuality and Gender</a:t>
            </a:r>
          </a:p>
        </p:txBody>
      </p:sp>
      <p:pic>
        <p:nvPicPr>
          <p:cNvPr id="23555" name="Picture 2" descr="C:\Users\Sercin Sun\Desktop\pra204\Güncellemeler\Etik\Cinsellik\bijouteries-natan-the-first-remote-control.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2133600"/>
            <a:ext cx="4064000" cy="4114800"/>
          </a:xfrm>
          <a:noFill/>
        </p:spPr>
      </p:pic>
      <p:pic>
        <p:nvPicPr>
          <p:cNvPr id="23556" name="Picture 3" descr="C:\Users\Sercin Sun\Desktop\pra204\Güncellemeler\Etik\Cinsellik\bmw-face-advertisement.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224463" y="2133600"/>
            <a:ext cx="3086100" cy="3657600"/>
          </a:xfrm>
          <a:noFill/>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8CECA7AD-017B-4C37-8ED4-4B7BB79B0E85}" type="slidenum">
              <a:rPr lang="en-US" sz="1200">
                <a:solidFill>
                  <a:srgbClr val="045C75"/>
                </a:solidFill>
              </a:rPr>
              <a:pPr eaLnBrk="1" hangingPunct="1"/>
              <a:t>13</a:t>
            </a:fld>
            <a:endParaRPr lang="en-US" sz="1400">
              <a:solidFill>
                <a:srgbClr val="045C75"/>
              </a:solidFill>
            </a:endParaRPr>
          </a:p>
        </p:txBody>
      </p:sp>
    </p:spTree>
    <p:extLst>
      <p:ext uri="{BB962C8B-B14F-4D97-AF65-F5344CB8AC3E}">
        <p14:creationId xmlns:p14="http://schemas.microsoft.com/office/powerpoint/2010/main" val="37407495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1828800" y="457200"/>
            <a:ext cx="6400800" cy="1143000"/>
          </a:xfrm>
        </p:spPr>
        <p:txBody>
          <a:bodyPr/>
          <a:lstStyle/>
          <a:p>
            <a:r>
              <a:rPr lang="en-US" smtClean="0"/>
              <a:t>Advertising</a:t>
            </a:r>
            <a:r>
              <a:rPr lang="tr-TR" smtClean="0"/>
              <a:t> Ethics</a:t>
            </a:r>
            <a:endParaRPr lang="en-US" smtClean="0"/>
          </a:p>
        </p:txBody>
      </p:sp>
      <p:sp>
        <p:nvSpPr>
          <p:cNvPr id="18435" name="Rectangle 2"/>
          <p:cNvSpPr>
            <a:spLocks noGrp="1" noChangeArrowheads="1"/>
          </p:cNvSpPr>
          <p:nvPr>
            <p:ph type="body" sz="half" idx="1"/>
          </p:nvPr>
        </p:nvSpPr>
        <p:spPr>
          <a:xfrm>
            <a:off x="1066800" y="2209800"/>
            <a:ext cx="7772400" cy="3403600"/>
          </a:xfrm>
        </p:spPr>
        <p:txBody>
          <a:bodyPr/>
          <a:lstStyle/>
          <a:p>
            <a:pPr>
              <a:lnSpc>
                <a:spcPct val="90000"/>
              </a:lnSpc>
            </a:pPr>
            <a:r>
              <a:rPr lang="en-US" sz="2800" dirty="0" smtClean="0"/>
              <a:t>Advertising to</a:t>
            </a:r>
            <a:r>
              <a:rPr lang="tr-TR" sz="2800" dirty="0" smtClean="0"/>
              <a:t>/</a:t>
            </a:r>
            <a:r>
              <a:rPr lang="tr-TR" sz="2800" dirty="0" err="1" smtClean="0"/>
              <a:t>with</a:t>
            </a:r>
            <a:r>
              <a:rPr lang="tr-TR" sz="2800" dirty="0" smtClean="0"/>
              <a:t> </a:t>
            </a:r>
            <a:r>
              <a:rPr lang="en-US" sz="2800" dirty="0" smtClean="0"/>
              <a:t>children</a:t>
            </a:r>
            <a:endParaRPr lang="tr-TR" sz="2800" dirty="0" smtClean="0"/>
          </a:p>
          <a:p>
            <a:pPr>
              <a:lnSpc>
                <a:spcPct val="90000"/>
              </a:lnSpc>
            </a:pPr>
            <a:r>
              <a:rPr lang="tr-TR" sz="2800" dirty="0" err="1" smtClean="0"/>
              <a:t>Misleading</a:t>
            </a:r>
            <a:r>
              <a:rPr lang="tr-TR" sz="2800" dirty="0" smtClean="0"/>
              <a:t> </a:t>
            </a:r>
            <a:r>
              <a:rPr lang="tr-TR" sz="2800" dirty="0" err="1" smtClean="0"/>
              <a:t>claims</a:t>
            </a:r>
            <a:endParaRPr lang="tr-TR" sz="2800" dirty="0" smtClean="0"/>
          </a:p>
          <a:p>
            <a:pPr>
              <a:lnSpc>
                <a:spcPct val="90000"/>
              </a:lnSpc>
            </a:pPr>
            <a:r>
              <a:rPr lang="tr-TR" sz="2800" dirty="0" err="1" smtClean="0"/>
              <a:t>Puffery</a:t>
            </a:r>
            <a:endParaRPr lang="tr-TR" sz="2800" dirty="0" smtClean="0"/>
          </a:p>
          <a:p>
            <a:pPr>
              <a:lnSpc>
                <a:spcPct val="90000"/>
              </a:lnSpc>
            </a:pPr>
            <a:r>
              <a:rPr lang="tr-TR" sz="2800" dirty="0" err="1" smtClean="0"/>
              <a:t>Comparative</a:t>
            </a:r>
            <a:endParaRPr lang="tr-TR" sz="2800" dirty="0" smtClean="0"/>
          </a:p>
          <a:p>
            <a:pPr>
              <a:lnSpc>
                <a:spcPct val="90000"/>
              </a:lnSpc>
            </a:pPr>
            <a:r>
              <a:rPr lang="tr-TR" sz="2800" dirty="0" err="1" smtClean="0"/>
              <a:t>Endorsement</a:t>
            </a:r>
            <a:endParaRPr lang="tr-TR" sz="2800" dirty="0" smtClean="0"/>
          </a:p>
          <a:p>
            <a:pPr>
              <a:lnSpc>
                <a:spcPct val="90000"/>
              </a:lnSpc>
            </a:pPr>
            <a:r>
              <a:rPr lang="tr-TR" sz="2800" dirty="0" err="1" smtClean="0"/>
              <a:t>Demonstration</a:t>
            </a:r>
            <a:endParaRPr lang="tr-TR" sz="2800" dirty="0" smtClean="0"/>
          </a:p>
          <a:p>
            <a:pPr>
              <a:lnSpc>
                <a:spcPct val="90000"/>
              </a:lnSpc>
            </a:pPr>
            <a:endParaRPr lang="tr-TR" sz="2800" dirty="0" smtClean="0"/>
          </a:p>
          <a:p>
            <a:pPr>
              <a:lnSpc>
                <a:spcPct val="90000"/>
              </a:lnSpc>
              <a:buFont typeface="Wingdings" pitchFamily="2" charset="2"/>
              <a:buNone/>
            </a:pPr>
            <a:endParaRPr lang="en-US" sz="2800" dirty="0" smtClean="0"/>
          </a:p>
          <a:p>
            <a:pPr>
              <a:lnSpc>
                <a:spcPct val="90000"/>
              </a:lnSpc>
            </a:pPr>
            <a:endParaRPr lang="en-US" sz="2800" dirty="0"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D72D2EEF-0364-4A4C-AE82-DF2D1AD63390}" type="slidenum">
              <a:rPr lang="en-US" sz="1200">
                <a:solidFill>
                  <a:srgbClr val="045C75"/>
                </a:solidFill>
              </a:rPr>
              <a:pPr eaLnBrk="1" hangingPunct="1"/>
              <a:t>14</a:t>
            </a:fld>
            <a:endParaRPr lang="en-US" sz="1400">
              <a:solidFill>
                <a:srgbClr val="045C75"/>
              </a:solidFill>
            </a:endParaRPr>
          </a:p>
        </p:txBody>
      </p:sp>
    </p:spTree>
    <p:extLst>
      <p:ext uri="{BB962C8B-B14F-4D97-AF65-F5344CB8AC3E}">
        <p14:creationId xmlns:p14="http://schemas.microsoft.com/office/powerpoint/2010/main" val="583795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tr-TR" smtClean="0"/>
              <a:t>Child Abuse/ BMW</a:t>
            </a:r>
          </a:p>
        </p:txBody>
      </p:sp>
      <p:pic>
        <p:nvPicPr>
          <p:cNvPr id="21507" name="Picture 2" descr="C:\Users\Sercin Sun\Desktop\pra204\Güncellemeler\Etik\Çocuk kullanımı\bmw new generati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2133600"/>
            <a:ext cx="6172200" cy="4171950"/>
          </a:xfrm>
          <a:noFill/>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A4782E76-9E33-4036-911A-A252F530249D}" type="slidenum">
              <a:rPr lang="en-US" sz="1200">
                <a:solidFill>
                  <a:srgbClr val="045C75"/>
                </a:solidFill>
              </a:rPr>
              <a:pPr eaLnBrk="1" hangingPunct="1"/>
              <a:t>15</a:t>
            </a:fld>
            <a:endParaRPr lang="en-US" sz="1400">
              <a:solidFill>
                <a:srgbClr val="045C75"/>
              </a:solidFill>
            </a:endParaRPr>
          </a:p>
        </p:txBody>
      </p:sp>
    </p:spTree>
    <p:extLst>
      <p:ext uri="{BB962C8B-B14F-4D97-AF65-F5344CB8AC3E}">
        <p14:creationId xmlns:p14="http://schemas.microsoft.com/office/powerpoint/2010/main" val="27613692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r>
              <a:rPr lang="tr-TR" sz="4500" smtClean="0"/>
              <a:t/>
            </a:r>
            <a:br>
              <a:rPr lang="tr-TR" sz="4500" smtClean="0"/>
            </a:br>
            <a:r>
              <a:rPr lang="tr-TR" sz="4500" smtClean="0"/>
              <a:t/>
            </a:r>
            <a:br>
              <a:rPr lang="tr-TR" sz="4500" smtClean="0"/>
            </a:br>
            <a:r>
              <a:rPr lang="tr-TR" sz="4500" smtClean="0"/>
              <a:t>Misleading claims</a:t>
            </a:r>
            <a:br>
              <a:rPr lang="tr-TR" sz="4500" smtClean="0"/>
            </a:br>
            <a:endParaRPr lang="tr-TR" sz="4500" smtClean="0"/>
          </a:p>
        </p:txBody>
      </p:sp>
      <p:pic>
        <p:nvPicPr>
          <p:cNvPr id="24579" name="Picture 2" descr="C:\Users\Sercin Sun\Desktop\pra204\Güncellemeler\Etik\Yanıltıcı\absolute_01_b.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33425" y="1920875"/>
            <a:ext cx="3486150" cy="4433888"/>
          </a:xfrm>
          <a:noFill/>
        </p:spPr>
      </p:pic>
      <p:pic>
        <p:nvPicPr>
          <p:cNvPr id="24580" name="Picture 3" descr="C:\Users\Sercin Sun\Desktop\pra204\Güncellemeler\Etik\Yanıltıcı\absolute_02_b.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876800" y="1920875"/>
            <a:ext cx="3581400" cy="4433888"/>
          </a:xfrm>
          <a:noFill/>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AE31BD6-2E5D-4523-9C52-EE8486240E06}" type="slidenum">
              <a:rPr lang="en-US" sz="1200">
                <a:solidFill>
                  <a:srgbClr val="045C75"/>
                </a:solidFill>
              </a:rPr>
              <a:pPr eaLnBrk="1" hangingPunct="1"/>
              <a:t>16</a:t>
            </a:fld>
            <a:endParaRPr lang="en-US" sz="1400">
              <a:solidFill>
                <a:srgbClr val="045C75"/>
              </a:solidFill>
            </a:endParaRPr>
          </a:p>
        </p:txBody>
      </p:sp>
    </p:spTree>
    <p:extLst>
      <p:ext uri="{BB962C8B-B14F-4D97-AF65-F5344CB8AC3E}">
        <p14:creationId xmlns:p14="http://schemas.microsoft.com/office/powerpoint/2010/main" val="45065806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676400" y="704850"/>
            <a:ext cx="8229600" cy="1143000"/>
          </a:xfrm>
        </p:spPr>
        <p:txBody>
          <a:bodyPr/>
          <a:lstStyle/>
          <a:p>
            <a:r>
              <a:rPr lang="tr-TR" smtClean="0"/>
              <a:t>Puffery Advertising </a:t>
            </a:r>
          </a:p>
        </p:txBody>
      </p:sp>
      <p:pic>
        <p:nvPicPr>
          <p:cNvPr id="25603" name="Picture 2" descr="C:\Users\Sercin Sun\Desktop\wrinkles462613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68500" y="2286000"/>
            <a:ext cx="3975100" cy="3886200"/>
          </a:xfrm>
          <a:noFill/>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D3FC018F-1EB6-4769-8AD2-C75F9AC88DE4}" type="slidenum">
              <a:rPr lang="en-US" sz="1200">
                <a:solidFill>
                  <a:srgbClr val="045C75"/>
                </a:solidFill>
              </a:rPr>
              <a:pPr eaLnBrk="1" hangingPunct="1"/>
              <a:t>17</a:t>
            </a:fld>
            <a:endParaRPr lang="en-US" sz="1400">
              <a:solidFill>
                <a:srgbClr val="045C75"/>
              </a:solidFill>
            </a:endParaRPr>
          </a:p>
        </p:txBody>
      </p:sp>
    </p:spTree>
    <p:extLst>
      <p:ext uri="{BB962C8B-B14F-4D97-AF65-F5344CB8AC3E}">
        <p14:creationId xmlns:p14="http://schemas.microsoft.com/office/powerpoint/2010/main" val="147414438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04850"/>
            <a:ext cx="8229600" cy="1143000"/>
          </a:xfrm>
        </p:spPr>
        <p:txBody>
          <a:bodyPr/>
          <a:lstStyle/>
          <a:p>
            <a:r>
              <a:rPr lang="tr-TR" smtClean="0"/>
              <a:t>Comparative advertising</a:t>
            </a:r>
          </a:p>
        </p:txBody>
      </p:sp>
      <p:pic>
        <p:nvPicPr>
          <p:cNvPr id="26627" name="Picture 2" descr="C:\Users\Sercin Sun\Desktop\Mc-vs-burger-king1.pn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2133600"/>
            <a:ext cx="4043363" cy="3657600"/>
          </a:xfrm>
          <a:noFill/>
        </p:spPr>
      </p:pic>
      <p:pic>
        <p:nvPicPr>
          <p:cNvPr id="26628" name="Picture 3" descr="C:\Users\Sercin Sun\Desktop\burger-kim2.pn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029200" y="2209800"/>
            <a:ext cx="3810000" cy="3505200"/>
          </a:xfrm>
          <a:noFill/>
        </p:spPr>
      </p:pic>
      <p:sp>
        <p:nvSpPr>
          <p:cNvPr id="5"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7A581071-5822-49BD-B0BC-A4FBC4AC4E9A}" type="slidenum">
              <a:rPr lang="en-US" sz="1200">
                <a:solidFill>
                  <a:srgbClr val="045C75"/>
                </a:solidFill>
              </a:rPr>
              <a:pPr eaLnBrk="1" hangingPunct="1"/>
              <a:t>18</a:t>
            </a:fld>
            <a:endParaRPr lang="en-US" sz="1400">
              <a:solidFill>
                <a:srgbClr val="045C75"/>
              </a:solidFill>
            </a:endParaRPr>
          </a:p>
        </p:txBody>
      </p:sp>
    </p:spTree>
    <p:extLst>
      <p:ext uri="{BB962C8B-B14F-4D97-AF65-F5344CB8AC3E}">
        <p14:creationId xmlns:p14="http://schemas.microsoft.com/office/powerpoint/2010/main" val="271571683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title"/>
          </p:nvPr>
        </p:nvSpPr>
        <p:spPr>
          <a:xfrm>
            <a:off x="1828800" y="457200"/>
            <a:ext cx="6400800" cy="1143000"/>
          </a:xfrm>
        </p:spPr>
        <p:txBody>
          <a:bodyPr/>
          <a:lstStyle/>
          <a:p>
            <a:r>
              <a:rPr lang="en-US" smtClean="0"/>
              <a:t>Advertising</a:t>
            </a:r>
            <a:r>
              <a:rPr lang="tr-TR" smtClean="0"/>
              <a:t> Ethics</a:t>
            </a:r>
            <a:endParaRPr lang="en-US" smtClean="0"/>
          </a:p>
        </p:txBody>
      </p:sp>
      <p:sp>
        <p:nvSpPr>
          <p:cNvPr id="19459" name="Rectangle 2"/>
          <p:cNvSpPr>
            <a:spLocks noGrp="1" noChangeArrowheads="1"/>
          </p:cNvSpPr>
          <p:nvPr>
            <p:ph type="body" sz="half" idx="1"/>
          </p:nvPr>
        </p:nvSpPr>
        <p:spPr>
          <a:xfrm>
            <a:off x="1066800" y="2555875"/>
            <a:ext cx="7772400" cy="3403600"/>
          </a:xfrm>
        </p:spPr>
        <p:txBody>
          <a:bodyPr/>
          <a:lstStyle/>
          <a:p>
            <a:r>
              <a:rPr lang="en-US" smtClean="0"/>
              <a:t>Advertising controversial products</a:t>
            </a:r>
            <a:endParaRPr lang="tr-TR" smtClean="0"/>
          </a:p>
          <a:p>
            <a:pPr lvl="1"/>
            <a:r>
              <a:rPr lang="tr-TR" smtClean="0"/>
              <a:t>Unhealthy or dangerous products</a:t>
            </a:r>
            <a:endParaRPr lang="en-US" smtClean="0"/>
          </a:p>
          <a:p>
            <a:pPr lvl="1"/>
            <a:r>
              <a:rPr lang="en-US" smtClean="0"/>
              <a:t>Tobacco</a:t>
            </a:r>
          </a:p>
          <a:p>
            <a:pPr lvl="1"/>
            <a:r>
              <a:rPr lang="en-US" smtClean="0"/>
              <a:t>Alcohol</a:t>
            </a:r>
          </a:p>
          <a:p>
            <a:pPr lvl="1"/>
            <a:r>
              <a:rPr lang="en-US" smtClean="0"/>
              <a:t>Prescription drugs</a:t>
            </a:r>
          </a:p>
          <a:p>
            <a:pPr>
              <a:buFont typeface="Wingdings" pitchFamily="2" charset="2"/>
              <a:buNone/>
            </a:pPr>
            <a:endParaRPr lang="en-US"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6F3DD8A-6558-4AFE-AB36-AC835276FB31}" type="slidenum">
              <a:rPr lang="en-US" sz="1200">
                <a:solidFill>
                  <a:srgbClr val="045C75"/>
                </a:solidFill>
              </a:rPr>
              <a:pPr eaLnBrk="1" hangingPunct="1"/>
              <a:t>19</a:t>
            </a:fld>
            <a:endParaRPr lang="en-US" sz="1400">
              <a:solidFill>
                <a:srgbClr val="045C75"/>
              </a:solidFill>
            </a:endParaRPr>
          </a:p>
        </p:txBody>
      </p:sp>
    </p:spTree>
    <p:extLst>
      <p:ext uri="{BB962C8B-B14F-4D97-AF65-F5344CB8AC3E}">
        <p14:creationId xmlns:p14="http://schemas.microsoft.com/office/powerpoint/2010/main" val="11812942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533400"/>
            <a:ext cx="6400800" cy="1143000"/>
          </a:xfrm>
        </p:spPr>
        <p:txBody>
          <a:bodyPr/>
          <a:lstStyle/>
          <a:p>
            <a:r>
              <a:rPr lang="en-US" smtClean="0"/>
              <a:t>Advertising</a:t>
            </a:r>
            <a:r>
              <a:rPr lang="tr-TR" smtClean="0"/>
              <a:t>’s </a:t>
            </a:r>
            <a:r>
              <a:rPr lang="en-US" smtClean="0"/>
              <a:t>Social </a:t>
            </a:r>
            <a:r>
              <a:rPr lang="tr-TR" smtClean="0"/>
              <a:t>Role</a:t>
            </a:r>
            <a:endParaRPr lang="en-US" smtClean="0"/>
          </a:p>
        </p:txBody>
      </p:sp>
      <p:sp>
        <p:nvSpPr>
          <p:cNvPr id="523267" name="Rectangle 3"/>
          <p:cNvSpPr>
            <a:spLocks noGrp="1" noChangeArrowheads="1"/>
          </p:cNvSpPr>
          <p:nvPr>
            <p:ph type="body" sz="half" idx="1"/>
          </p:nvPr>
        </p:nvSpPr>
        <p:spPr>
          <a:xfrm>
            <a:off x="1828800" y="2057400"/>
            <a:ext cx="6400800" cy="533400"/>
          </a:xfrm>
        </p:spPr>
        <p:txBody>
          <a:bodyPr/>
          <a:lstStyle/>
          <a:p>
            <a:pPr>
              <a:lnSpc>
                <a:spcPct val="90000"/>
              </a:lnSpc>
            </a:pPr>
            <a:r>
              <a:rPr lang="tr-TR" smtClean="0"/>
              <a:t>Shaping or mirroring society</a:t>
            </a:r>
          </a:p>
          <a:p>
            <a:pPr>
              <a:lnSpc>
                <a:spcPct val="90000"/>
              </a:lnSpc>
              <a:buFont typeface="Wingdings" pitchFamily="2" charset="2"/>
              <a:buNone/>
            </a:pPr>
            <a:endParaRPr lang="en-US" smtClean="0"/>
          </a:p>
          <a:p>
            <a:pPr>
              <a:lnSpc>
                <a:spcPct val="90000"/>
              </a:lnSpc>
            </a:pPr>
            <a:endParaRPr lang="en-US" smtClean="0"/>
          </a:p>
        </p:txBody>
      </p:sp>
      <p:sp>
        <p:nvSpPr>
          <p:cNvPr id="5"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67A55D5-8D6B-4ED7-89F7-3B95C8E73D00}" type="slidenum">
              <a:rPr lang="en-US" sz="1200">
                <a:solidFill>
                  <a:srgbClr val="045C75"/>
                </a:solidFill>
              </a:rPr>
              <a:pPr eaLnBrk="1" hangingPunct="1"/>
              <a:t>2</a:t>
            </a:fld>
            <a:endParaRPr lang="en-US" sz="1400">
              <a:solidFill>
                <a:srgbClr val="045C75"/>
              </a:solidFill>
            </a:endParaRPr>
          </a:p>
        </p:txBody>
      </p:sp>
      <p:sp>
        <p:nvSpPr>
          <p:cNvPr id="523268" name="Rectangle 4"/>
          <p:cNvSpPr>
            <a:spLocks noChangeArrowheads="1"/>
          </p:cNvSpPr>
          <p:nvPr/>
        </p:nvSpPr>
        <p:spPr bwMode="auto">
          <a:xfrm>
            <a:off x="1295400" y="2819400"/>
            <a:ext cx="71628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spcBef>
                <a:spcPct val="50000"/>
              </a:spcBef>
              <a:buClr>
                <a:srgbClr val="A50021"/>
              </a:buClr>
              <a:buSzPct val="75000"/>
              <a:buFont typeface="Wingdings" pitchFamily="2" charset="2"/>
              <a:buChar char="n"/>
            </a:pPr>
            <a:r>
              <a:rPr lang="tr-TR">
                <a:latin typeface="Comic Sans MS" pitchFamily="66" charset="0"/>
              </a:rPr>
              <a:t>“Adv’g makes people who can’t afford it buy things they don’t want with money they haven’t got.”- </a:t>
            </a:r>
            <a:r>
              <a:rPr lang="tr-TR" i="1">
                <a:latin typeface="Comic Sans MS" pitchFamily="66" charset="0"/>
              </a:rPr>
              <a:t>Joan Blandings 1948</a:t>
            </a:r>
          </a:p>
          <a:p>
            <a:pPr>
              <a:lnSpc>
                <a:spcPct val="80000"/>
              </a:lnSpc>
              <a:spcBef>
                <a:spcPct val="50000"/>
              </a:spcBef>
              <a:buClr>
                <a:srgbClr val="A50021"/>
              </a:buClr>
              <a:buSzPct val="75000"/>
              <a:buFont typeface="Wingdings" pitchFamily="2" charset="2"/>
              <a:buChar char="n"/>
            </a:pPr>
            <a:r>
              <a:rPr lang="tr-TR" i="1">
                <a:latin typeface="Comic Sans MS" pitchFamily="66" charset="0"/>
              </a:rPr>
              <a:t>“</a:t>
            </a:r>
            <a:r>
              <a:rPr lang="tr-TR">
                <a:latin typeface="Comic Sans MS" pitchFamily="66" charset="0"/>
              </a:rPr>
              <a:t>Adv’g is legalized lying.”- </a:t>
            </a:r>
            <a:r>
              <a:rPr lang="tr-TR" i="1">
                <a:latin typeface="Comic Sans MS" pitchFamily="66" charset="0"/>
              </a:rPr>
              <a:t>H.G.Wells (1866-1946)</a:t>
            </a:r>
          </a:p>
          <a:p>
            <a:pPr>
              <a:lnSpc>
                <a:spcPct val="80000"/>
              </a:lnSpc>
              <a:spcBef>
                <a:spcPct val="50000"/>
              </a:spcBef>
              <a:buClr>
                <a:srgbClr val="A50021"/>
              </a:buClr>
              <a:buSzPct val="75000"/>
              <a:buFont typeface="Wingdings" pitchFamily="2" charset="2"/>
              <a:buChar char="n"/>
            </a:pPr>
            <a:r>
              <a:rPr lang="tr-TR" i="1">
                <a:latin typeface="Comic Sans MS" pitchFamily="66" charset="0"/>
              </a:rPr>
              <a:t> “</a:t>
            </a:r>
            <a:r>
              <a:rPr lang="tr-TR">
                <a:latin typeface="Comic Sans MS" pitchFamily="66" charset="0"/>
              </a:rPr>
              <a:t>Adv’g is the cheapest way of selling goods, particularly if the goods are worthless .”</a:t>
            </a:r>
            <a:r>
              <a:rPr lang="tr-TR" i="1">
                <a:latin typeface="Comic Sans MS" pitchFamily="66" charset="0"/>
              </a:rPr>
              <a:t> Sinclair Lewis (1885 – 1951)</a:t>
            </a:r>
          </a:p>
          <a:p>
            <a:pPr>
              <a:lnSpc>
                <a:spcPct val="80000"/>
              </a:lnSpc>
              <a:spcBef>
                <a:spcPct val="50000"/>
              </a:spcBef>
              <a:buClr>
                <a:srgbClr val="A50021"/>
              </a:buClr>
              <a:buSzPct val="75000"/>
              <a:buFont typeface="Wingdings" pitchFamily="2" charset="2"/>
              <a:buChar char="n"/>
            </a:pPr>
            <a:r>
              <a:rPr lang="tr-TR" i="1">
                <a:latin typeface="Comic Sans MS" pitchFamily="66" charset="0"/>
              </a:rPr>
              <a:t> </a:t>
            </a:r>
            <a:r>
              <a:rPr lang="tr-TR">
                <a:latin typeface="Comic Sans MS" pitchFamily="66" charset="0"/>
              </a:rPr>
              <a:t>“Advertising’s contribution to humanity is exactly minus zero.”</a:t>
            </a:r>
            <a:r>
              <a:rPr lang="tr-TR" i="1">
                <a:latin typeface="Comic Sans MS" pitchFamily="66" charset="0"/>
              </a:rPr>
              <a:t> F. Scott Fitzgerald 1896 - 1940</a:t>
            </a:r>
          </a:p>
          <a:p>
            <a:pPr>
              <a:lnSpc>
                <a:spcPct val="80000"/>
              </a:lnSpc>
              <a:spcBef>
                <a:spcPct val="50000"/>
              </a:spcBef>
              <a:buClr>
                <a:srgbClr val="A50021"/>
              </a:buClr>
              <a:buSzPct val="75000"/>
              <a:buFont typeface="Wingdings" pitchFamily="2" charset="2"/>
              <a:buChar char="n"/>
            </a:pPr>
            <a:endParaRPr lang="tr-TR" i="1">
              <a:latin typeface="Comic Sans MS" pitchFamily="66" charset="0"/>
            </a:endParaRPr>
          </a:p>
        </p:txBody>
      </p:sp>
    </p:spTree>
    <p:extLst>
      <p:ext uri="{BB962C8B-B14F-4D97-AF65-F5344CB8AC3E}">
        <p14:creationId xmlns:p14="http://schemas.microsoft.com/office/powerpoint/2010/main" val="3204149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animEffect transition="in" filter="wipe(up)">
                                      <p:cBhvr>
                                        <p:cTn id="7" dur="500"/>
                                        <p:tgtEl>
                                          <p:spTgt spid="523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3268"/>
                                        </p:tgtEl>
                                        <p:attrNameLst>
                                          <p:attrName>style.visibility</p:attrName>
                                        </p:attrNameLst>
                                      </p:cBhvr>
                                      <p:to>
                                        <p:strVal val="visible"/>
                                      </p:to>
                                    </p:set>
                                    <p:animEffect transition="in" filter="wipe(left)">
                                      <p:cBhvr>
                                        <p:cTn id="12" dur="500"/>
                                        <p:tgtEl>
                                          <p:spTgt spid="523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autoUpdateAnimBg="0"/>
      <p:bldP spid="52326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Advertising</a:t>
            </a:r>
            <a:r>
              <a:rPr lang="tr-TR" smtClean="0"/>
              <a:t> Ethics</a:t>
            </a:r>
            <a:endParaRPr lang="en-US" smtClean="0"/>
          </a:p>
        </p:txBody>
      </p:sp>
      <p:sp>
        <p:nvSpPr>
          <p:cNvPr id="28675" name="Rectangle 3"/>
          <p:cNvSpPr>
            <a:spLocks noGrp="1" noChangeArrowheads="1"/>
          </p:cNvSpPr>
          <p:nvPr>
            <p:ph idx="1"/>
          </p:nvPr>
        </p:nvSpPr>
        <p:spPr/>
        <p:txBody>
          <a:bodyPr/>
          <a:lstStyle/>
          <a:p>
            <a:pPr marL="342900" indent="-342900"/>
            <a:r>
              <a:rPr lang="en-US" smtClean="0"/>
              <a:t>The Subliminal Issue</a:t>
            </a:r>
            <a:r>
              <a:rPr lang="tr-TR" smtClean="0"/>
              <a:t>: </a:t>
            </a:r>
            <a:r>
              <a:rPr lang="en-US" smtClean="0"/>
              <a:t>Subliminal effects are message cues given below the threshold of perception</a:t>
            </a:r>
          </a:p>
          <a:p>
            <a:pPr marL="342900" indent="-342900"/>
            <a:r>
              <a:rPr lang="en-US" smtClean="0"/>
              <a:t>Critics claim that advertising can manipulate people subconsciously and cause them to buy things they don’t want or need</a:t>
            </a:r>
          </a:p>
        </p:txBody>
      </p:sp>
      <p:sp>
        <p:nvSpPr>
          <p:cNvPr id="4"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4E16574A-9A13-4B03-8289-0AB1ACBCA29D}" type="slidenum">
              <a:rPr lang="en-US" sz="1200">
                <a:solidFill>
                  <a:srgbClr val="045C75"/>
                </a:solidFill>
              </a:rPr>
              <a:pPr eaLnBrk="1" hangingPunct="1"/>
              <a:t>20</a:t>
            </a:fld>
            <a:endParaRPr lang="en-US" sz="1400">
              <a:solidFill>
                <a:srgbClr val="045C75"/>
              </a:solidFill>
            </a:endParaRPr>
          </a:p>
        </p:txBody>
      </p:sp>
    </p:spTree>
    <p:extLst>
      <p:ext uri="{BB962C8B-B14F-4D97-AF65-F5344CB8AC3E}">
        <p14:creationId xmlns:p14="http://schemas.microsoft.com/office/powerpoint/2010/main" val="252118067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09800" y="-152400"/>
            <a:ext cx="5334000" cy="1066800"/>
          </a:xfrm>
        </p:spPr>
        <p:txBody>
          <a:bodyPr/>
          <a:lstStyle/>
          <a:p>
            <a:r>
              <a:rPr lang="en-US" smtClean="0"/>
              <a:t>The Subliminal Issue</a:t>
            </a:r>
          </a:p>
        </p:txBody>
      </p:sp>
      <p:pic>
        <p:nvPicPr>
          <p:cNvPr id="545795" name="Picture 3"/>
          <p:cNvPicPr>
            <a:picLocks noChangeAspect="1" noChangeArrowheads="1"/>
          </p:cNvPicPr>
          <p:nvPr/>
        </p:nvPicPr>
        <p:blipFill>
          <a:blip r:embed="rId2"/>
          <a:srcRect/>
          <a:stretch>
            <a:fillRect/>
          </a:stretch>
        </p:blipFill>
        <p:spPr bwMode="auto">
          <a:xfrm>
            <a:off x="2536825" y="1066800"/>
            <a:ext cx="4481513" cy="5791200"/>
          </a:xfrm>
          <a:prstGeom prst="rect">
            <a:avLst/>
          </a:prstGeom>
          <a:noFill/>
          <a:effectLst>
            <a:outerShdw dist="35921" dir="2700000" algn="ctr" rotWithShape="0">
              <a:srgbClr val="808080"/>
            </a:outerShdw>
          </a:effectLst>
        </p:spPr>
      </p:pic>
    </p:spTree>
    <p:extLst>
      <p:ext uri="{BB962C8B-B14F-4D97-AF65-F5344CB8AC3E}">
        <p14:creationId xmlns:p14="http://schemas.microsoft.com/office/powerpoint/2010/main" val="6997467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152400"/>
            <a:ext cx="7772400" cy="1143000"/>
          </a:xfrm>
        </p:spPr>
        <p:txBody>
          <a:bodyPr/>
          <a:lstStyle/>
          <a:p>
            <a:r>
              <a:rPr lang="tr-TR" smtClean="0"/>
              <a:t>More About</a:t>
            </a:r>
            <a:r>
              <a:rPr lang="en-US" smtClean="0"/>
              <a:t> Subliminal Issue</a:t>
            </a:r>
          </a:p>
        </p:txBody>
      </p:sp>
      <p:pic>
        <p:nvPicPr>
          <p:cNvPr id="30723" name="Picture 4" descr="891_K_REKLAMIbardaktaki_buzlarda_sex_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09600" y="1295400"/>
            <a:ext cx="3575050" cy="4800600"/>
          </a:xfrm>
        </p:spPr>
      </p:pic>
      <p:pic>
        <p:nvPicPr>
          <p:cNvPr id="30724" name="Picture 8" descr="benson and hedge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6338" y="1371600"/>
            <a:ext cx="3646487" cy="4800600"/>
          </a:xfrm>
        </p:spPr>
      </p:pic>
    </p:spTree>
    <p:extLst>
      <p:ext uri="{BB962C8B-B14F-4D97-AF65-F5344CB8AC3E}">
        <p14:creationId xmlns:p14="http://schemas.microsoft.com/office/powerpoint/2010/main" val="77806004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76200"/>
            <a:ext cx="7772400" cy="1143000"/>
          </a:xfrm>
        </p:spPr>
        <p:txBody>
          <a:bodyPr/>
          <a:lstStyle/>
          <a:p>
            <a:r>
              <a:rPr lang="tr-TR" smtClean="0"/>
              <a:t>More About</a:t>
            </a:r>
            <a:r>
              <a:rPr lang="en-US" smtClean="0"/>
              <a:t> Subliminal Issue</a:t>
            </a:r>
          </a:p>
        </p:txBody>
      </p:sp>
      <p:pic>
        <p:nvPicPr>
          <p:cNvPr id="31747" name="Picture 7" descr="came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2857500"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8" descr="camel"/>
          <p:cNvPicPr>
            <a:picLocks noChangeAspect="1" noChangeArrowheads="1"/>
          </p:cNvPicPr>
          <p:nvPr/>
        </p:nvPicPr>
        <p:blipFill>
          <a:blip r:embed="rId3">
            <a:extLst>
              <a:ext uri="{28A0092B-C50C-407E-A947-70E740481C1C}">
                <a14:useLocalDpi xmlns:a14="http://schemas.microsoft.com/office/drawing/2010/main" val="0"/>
              </a:ext>
            </a:extLst>
          </a:blip>
          <a:srcRect l="49463"/>
          <a:stretch>
            <a:fillRect/>
          </a:stretch>
        </p:blipFill>
        <p:spPr bwMode="auto">
          <a:xfrm>
            <a:off x="1592263" y="1600200"/>
            <a:ext cx="312737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6087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8800" y="457200"/>
            <a:ext cx="6400800" cy="1143000"/>
          </a:xfrm>
        </p:spPr>
        <p:txBody>
          <a:bodyPr/>
          <a:lstStyle/>
          <a:p>
            <a:r>
              <a:rPr lang="tr-TR" smtClean="0"/>
              <a:t>Determining “Ethical”</a:t>
            </a:r>
            <a:endParaRPr lang="en-US" smtClean="0"/>
          </a:p>
        </p:txBody>
      </p:sp>
      <p:sp>
        <p:nvSpPr>
          <p:cNvPr id="32771" name="Rectangle 3"/>
          <p:cNvSpPr>
            <a:spLocks noGrp="1" noChangeArrowheads="1"/>
          </p:cNvSpPr>
          <p:nvPr>
            <p:ph type="body" sz="half" idx="1"/>
          </p:nvPr>
        </p:nvSpPr>
        <p:spPr>
          <a:xfrm>
            <a:off x="1828800" y="2057400"/>
            <a:ext cx="6400800" cy="3768725"/>
          </a:xfrm>
        </p:spPr>
        <p:txBody>
          <a:bodyPr/>
          <a:lstStyle/>
          <a:p>
            <a:r>
              <a:rPr lang="tr-TR" dirty="0" err="1" smtClean="0"/>
              <a:t>The</a:t>
            </a:r>
            <a:r>
              <a:rPr lang="tr-TR" dirty="0" smtClean="0"/>
              <a:t> </a:t>
            </a:r>
            <a:r>
              <a:rPr lang="tr-TR" dirty="0" err="1" smtClean="0"/>
              <a:t>social</a:t>
            </a:r>
            <a:r>
              <a:rPr lang="tr-TR" dirty="0" smtClean="0"/>
              <a:t> </a:t>
            </a:r>
            <a:r>
              <a:rPr lang="tr-TR" dirty="0" err="1" smtClean="0"/>
              <a:t>ethic</a:t>
            </a:r>
            <a:r>
              <a:rPr lang="tr-TR" dirty="0" smtClean="0"/>
              <a:t> - “do </a:t>
            </a:r>
            <a:r>
              <a:rPr lang="tr-TR" dirty="0" err="1" smtClean="0"/>
              <a:t>no</a:t>
            </a:r>
            <a:r>
              <a:rPr lang="tr-TR" dirty="0" smtClean="0"/>
              <a:t> </a:t>
            </a:r>
            <a:r>
              <a:rPr lang="tr-TR" dirty="0" err="1" smtClean="0"/>
              <a:t>harm</a:t>
            </a:r>
            <a:r>
              <a:rPr lang="tr-TR" dirty="0" smtClean="0"/>
              <a:t>”</a:t>
            </a:r>
          </a:p>
          <a:p>
            <a:r>
              <a:rPr lang="tr-TR" dirty="0" err="1" smtClean="0"/>
              <a:t>The</a:t>
            </a:r>
            <a:r>
              <a:rPr lang="tr-TR" dirty="0" smtClean="0"/>
              <a:t> </a:t>
            </a:r>
            <a:r>
              <a:rPr lang="tr-TR" dirty="0" err="1" smtClean="0"/>
              <a:t>professional</a:t>
            </a:r>
            <a:r>
              <a:rPr lang="tr-TR" dirty="0" smtClean="0"/>
              <a:t> </a:t>
            </a:r>
            <a:r>
              <a:rPr lang="tr-TR" dirty="0" err="1" smtClean="0"/>
              <a:t>ethic</a:t>
            </a:r>
            <a:r>
              <a:rPr lang="tr-TR" dirty="0" smtClean="0"/>
              <a:t> – “</a:t>
            </a:r>
            <a:r>
              <a:rPr lang="tr-TR" dirty="0" err="1" smtClean="0"/>
              <a:t>objective</a:t>
            </a:r>
            <a:r>
              <a:rPr lang="tr-TR" dirty="0" smtClean="0"/>
              <a:t> panel of </a:t>
            </a:r>
            <a:r>
              <a:rPr lang="tr-TR" dirty="0" err="1" smtClean="0"/>
              <a:t>professional</a:t>
            </a:r>
            <a:r>
              <a:rPr lang="tr-TR" dirty="0" smtClean="0"/>
              <a:t> </a:t>
            </a:r>
            <a:r>
              <a:rPr lang="tr-TR" dirty="0" err="1" smtClean="0"/>
              <a:t>colleagues</a:t>
            </a:r>
            <a:r>
              <a:rPr lang="tr-TR" dirty="0" smtClean="0"/>
              <a:t>”</a:t>
            </a:r>
          </a:p>
          <a:p>
            <a:r>
              <a:rPr lang="tr-TR" dirty="0" err="1" smtClean="0"/>
              <a:t>The</a:t>
            </a:r>
            <a:r>
              <a:rPr lang="tr-TR" dirty="0" smtClean="0"/>
              <a:t> </a:t>
            </a:r>
            <a:r>
              <a:rPr lang="tr-TR" dirty="0" err="1" smtClean="0"/>
              <a:t>personal</a:t>
            </a:r>
            <a:r>
              <a:rPr lang="tr-TR" dirty="0" smtClean="0"/>
              <a:t> </a:t>
            </a:r>
            <a:r>
              <a:rPr lang="tr-TR" dirty="0" err="1" smtClean="0"/>
              <a:t>ethic</a:t>
            </a:r>
            <a:r>
              <a:rPr lang="tr-TR" dirty="0" smtClean="0"/>
              <a:t> – “</a:t>
            </a:r>
            <a:r>
              <a:rPr lang="tr-TR" dirty="0" err="1" smtClean="0"/>
              <a:t>would</a:t>
            </a:r>
            <a:r>
              <a:rPr lang="tr-TR" dirty="0" smtClean="0"/>
              <a:t> I </a:t>
            </a:r>
            <a:r>
              <a:rPr lang="tr-TR" dirty="0" err="1" smtClean="0"/>
              <a:t>feel</a:t>
            </a:r>
            <a:r>
              <a:rPr lang="tr-TR" dirty="0" smtClean="0"/>
              <a:t> </a:t>
            </a:r>
            <a:r>
              <a:rPr lang="tr-TR" dirty="0" err="1" smtClean="0"/>
              <a:t>comfortable</a:t>
            </a:r>
            <a:r>
              <a:rPr lang="tr-TR" dirty="0" smtClean="0"/>
              <a:t>?”</a:t>
            </a:r>
          </a:p>
          <a:p>
            <a:endParaRPr lang="en-US" dirty="0" smtClean="0"/>
          </a:p>
          <a:p>
            <a:endParaRPr lang="en-US" dirty="0"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2D0FE48F-33C9-4093-92CD-036C666BF1A7}" type="slidenum">
              <a:rPr lang="en-US" sz="1200">
                <a:solidFill>
                  <a:srgbClr val="045C75"/>
                </a:solidFill>
              </a:rPr>
              <a:pPr eaLnBrk="1" hangingPunct="1"/>
              <a:t>24</a:t>
            </a:fld>
            <a:endParaRPr lang="en-US" sz="1400">
              <a:solidFill>
                <a:srgbClr val="045C75"/>
              </a:solidFill>
            </a:endParaRPr>
          </a:p>
        </p:txBody>
      </p:sp>
    </p:spTree>
    <p:extLst>
      <p:ext uri="{BB962C8B-B14F-4D97-AF65-F5344CB8AC3E}">
        <p14:creationId xmlns:p14="http://schemas.microsoft.com/office/powerpoint/2010/main" val="4051062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828800" y="457200"/>
            <a:ext cx="6400800" cy="1143000"/>
          </a:xfrm>
        </p:spPr>
        <p:txBody>
          <a:bodyPr/>
          <a:lstStyle/>
          <a:p>
            <a:r>
              <a:rPr lang="tr-TR" smtClean="0"/>
              <a:t>What is not ethical?</a:t>
            </a:r>
            <a:endParaRPr lang="en-US" smtClean="0"/>
          </a:p>
        </p:txBody>
      </p:sp>
      <p:sp>
        <p:nvSpPr>
          <p:cNvPr id="33795" name="Rectangle 3"/>
          <p:cNvSpPr>
            <a:spLocks noGrp="1" noChangeArrowheads="1"/>
          </p:cNvSpPr>
          <p:nvPr>
            <p:ph type="body" sz="half" idx="1"/>
          </p:nvPr>
        </p:nvSpPr>
        <p:spPr>
          <a:xfrm>
            <a:off x="1828800" y="2057400"/>
            <a:ext cx="6400800" cy="3768725"/>
          </a:xfrm>
        </p:spPr>
        <p:txBody>
          <a:bodyPr/>
          <a:lstStyle/>
          <a:p>
            <a:pPr>
              <a:lnSpc>
                <a:spcPct val="90000"/>
              </a:lnSpc>
            </a:pPr>
            <a:r>
              <a:rPr lang="tr-TR" sz="2800" smtClean="0"/>
              <a:t>False or misleading statements or exagerations</a:t>
            </a:r>
          </a:p>
          <a:p>
            <a:pPr>
              <a:lnSpc>
                <a:spcPct val="90000"/>
              </a:lnSpc>
            </a:pPr>
            <a:r>
              <a:rPr lang="tr-TR" sz="2800" smtClean="0"/>
              <a:t>Testimonials that do not reflect the real opinion of the individuals</a:t>
            </a:r>
          </a:p>
          <a:p>
            <a:pPr>
              <a:lnSpc>
                <a:spcPct val="90000"/>
              </a:lnSpc>
            </a:pPr>
            <a:r>
              <a:rPr lang="tr-TR" sz="2800" smtClean="0"/>
              <a:t>Price claims that are misleading</a:t>
            </a:r>
          </a:p>
          <a:p>
            <a:pPr>
              <a:lnSpc>
                <a:spcPct val="90000"/>
              </a:lnSpc>
            </a:pPr>
            <a:r>
              <a:rPr lang="tr-TR" sz="2800" smtClean="0"/>
              <a:t>Claims insufficiently supported</a:t>
            </a:r>
          </a:p>
          <a:p>
            <a:pPr>
              <a:lnSpc>
                <a:spcPct val="90000"/>
              </a:lnSpc>
            </a:pPr>
            <a:r>
              <a:rPr lang="tr-TR" sz="2800" smtClean="0"/>
              <a:t>Offensive statements, suggestions, or pictures</a:t>
            </a:r>
          </a:p>
          <a:p>
            <a:pPr>
              <a:lnSpc>
                <a:spcPct val="90000"/>
              </a:lnSpc>
            </a:pPr>
            <a:endParaRPr lang="tr-TR" sz="2800" smtClean="0"/>
          </a:p>
          <a:p>
            <a:pPr>
              <a:lnSpc>
                <a:spcPct val="90000"/>
              </a:lnSpc>
            </a:pPr>
            <a:endParaRPr lang="en-US" sz="2800" smtClean="0"/>
          </a:p>
          <a:p>
            <a:pPr>
              <a:lnSpc>
                <a:spcPct val="90000"/>
              </a:lnSpc>
            </a:pPr>
            <a:endParaRPr lang="en-US" sz="2800"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494BB762-5FA6-418D-B3B0-FD2E43749797}" type="slidenum">
              <a:rPr lang="en-US" sz="1200">
                <a:solidFill>
                  <a:srgbClr val="045C75"/>
                </a:solidFill>
              </a:rPr>
              <a:pPr eaLnBrk="1" hangingPunct="1"/>
              <a:t>25</a:t>
            </a:fld>
            <a:endParaRPr lang="en-US" sz="1400">
              <a:solidFill>
                <a:srgbClr val="045C75"/>
              </a:solidFill>
            </a:endParaRPr>
          </a:p>
        </p:txBody>
      </p:sp>
    </p:spTree>
    <p:extLst>
      <p:ext uri="{BB962C8B-B14F-4D97-AF65-F5344CB8AC3E}">
        <p14:creationId xmlns:p14="http://schemas.microsoft.com/office/powerpoint/2010/main" val="16738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90600" y="9906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3200" b="1" dirty="0">
                <a:solidFill>
                  <a:schemeClr val="tx2"/>
                </a:solidFill>
                <a:latin typeface="Arial" pitchFamily="34" charset="0"/>
              </a:rPr>
              <a:t>Chapter </a:t>
            </a:r>
            <a:r>
              <a:rPr lang="tr-TR" sz="3200" b="1" dirty="0">
                <a:solidFill>
                  <a:schemeClr val="tx2"/>
                </a:solidFill>
                <a:latin typeface="Arial" pitchFamily="34" charset="0"/>
              </a:rPr>
              <a:t>4</a:t>
            </a:r>
            <a:r>
              <a:rPr lang="en-US" sz="3200" b="1" dirty="0">
                <a:solidFill>
                  <a:schemeClr val="tx2"/>
                </a:solidFill>
                <a:latin typeface="Arial" pitchFamily="34" charset="0"/>
              </a:rPr>
              <a:t/>
            </a:r>
            <a:br>
              <a:rPr lang="en-US" sz="3200" b="1" dirty="0">
                <a:solidFill>
                  <a:schemeClr val="tx2"/>
                </a:solidFill>
                <a:latin typeface="Arial" pitchFamily="34" charset="0"/>
              </a:rPr>
            </a:br>
            <a:r>
              <a:rPr lang="tr-TR" sz="3200" dirty="0" err="1">
                <a:solidFill>
                  <a:schemeClr val="tx2"/>
                </a:solidFill>
                <a:latin typeface="Arial" pitchFamily="34" charset="0"/>
              </a:rPr>
              <a:t>Advertising</a:t>
            </a:r>
            <a:r>
              <a:rPr lang="tr-TR" sz="3200" dirty="0">
                <a:solidFill>
                  <a:schemeClr val="tx2"/>
                </a:solidFill>
                <a:latin typeface="Arial" pitchFamily="34" charset="0"/>
              </a:rPr>
              <a:t> in </a:t>
            </a:r>
            <a:r>
              <a:rPr lang="tr-TR" sz="3200" dirty="0" err="1">
                <a:solidFill>
                  <a:schemeClr val="tx2"/>
                </a:solidFill>
                <a:latin typeface="Arial" pitchFamily="34" charset="0"/>
              </a:rPr>
              <a:t>Communication</a:t>
            </a:r>
            <a:r>
              <a:rPr lang="tr-TR" sz="3200" dirty="0">
                <a:solidFill>
                  <a:schemeClr val="tx2"/>
                </a:solidFill>
                <a:latin typeface="Arial" pitchFamily="34" charset="0"/>
              </a:rPr>
              <a:t> </a:t>
            </a:r>
            <a:r>
              <a:rPr lang="tr-TR" sz="3200" dirty="0" err="1" smtClean="0">
                <a:solidFill>
                  <a:schemeClr val="tx2"/>
                </a:solidFill>
                <a:latin typeface="Arial" pitchFamily="34" charset="0"/>
              </a:rPr>
              <a:t>Process</a:t>
            </a:r>
            <a:r>
              <a:rPr lang="tr-TR" sz="3200" dirty="0" smtClean="0">
                <a:solidFill>
                  <a:schemeClr val="tx2"/>
                </a:solidFill>
                <a:latin typeface="Arial" pitchFamily="34" charset="0"/>
              </a:rPr>
              <a:t> </a:t>
            </a:r>
            <a:r>
              <a:rPr lang="tr-TR" sz="3200" dirty="0" err="1" smtClean="0">
                <a:solidFill>
                  <a:schemeClr val="tx2"/>
                </a:solidFill>
                <a:latin typeface="Arial" pitchFamily="34" charset="0"/>
              </a:rPr>
              <a:t>and</a:t>
            </a:r>
            <a:r>
              <a:rPr lang="tr-TR" sz="3200" dirty="0" smtClean="0">
                <a:solidFill>
                  <a:schemeClr val="tx2"/>
                </a:solidFill>
                <a:latin typeface="Arial" pitchFamily="34" charset="0"/>
              </a:rPr>
              <a:t> </a:t>
            </a:r>
            <a:r>
              <a:rPr lang="tr-TR" sz="3200" dirty="0" err="1" smtClean="0">
                <a:solidFill>
                  <a:schemeClr val="tx2"/>
                </a:solidFill>
                <a:latin typeface="Arial" pitchFamily="34" charset="0"/>
              </a:rPr>
              <a:t>Advertising</a:t>
            </a:r>
            <a:r>
              <a:rPr lang="tr-TR" sz="3200" dirty="0" smtClean="0">
                <a:solidFill>
                  <a:schemeClr val="tx2"/>
                </a:solidFill>
                <a:latin typeface="Arial" pitchFamily="34" charset="0"/>
              </a:rPr>
              <a:t> </a:t>
            </a:r>
            <a:r>
              <a:rPr lang="tr-TR" sz="3200" dirty="0" err="1" smtClean="0">
                <a:solidFill>
                  <a:schemeClr val="tx2"/>
                </a:solidFill>
                <a:latin typeface="Arial" pitchFamily="34" charset="0"/>
              </a:rPr>
              <a:t>Models</a:t>
            </a:r>
            <a:endParaRPr lang="en-US" sz="3200" dirty="0">
              <a:solidFill>
                <a:schemeClr val="tx2"/>
              </a:solidFill>
              <a:latin typeface="Arial" pitchFamily="34" charset="0"/>
            </a:endParaRPr>
          </a:p>
        </p:txBody>
      </p:sp>
      <p:sp>
        <p:nvSpPr>
          <p:cNvPr id="539651" name="Rectangle 3"/>
          <p:cNvSpPr>
            <a:spLocks noChangeArrowheads="1"/>
          </p:cNvSpPr>
          <p:nvPr/>
        </p:nvSpPr>
        <p:spPr bwMode="auto">
          <a:xfrm>
            <a:off x="1828800" y="1066800"/>
            <a:ext cx="63246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rgbClr val="A50021"/>
              </a:buClr>
              <a:buSzPct val="75000"/>
              <a:buFont typeface="Wingdings" pitchFamily="2" charset="2"/>
              <a:buNone/>
            </a:pPr>
            <a:endParaRPr lang="tr-TR" sz="2800">
              <a:latin typeface="Comic Sans MS" pitchFamily="66" charset="0"/>
            </a:endParaRPr>
          </a:p>
        </p:txBody>
      </p:sp>
      <p:sp>
        <p:nvSpPr>
          <p:cNvPr id="34820" name="Rectangle 4"/>
          <p:cNvSpPr>
            <a:spLocks noChangeArrowheads="1"/>
          </p:cNvSpPr>
          <p:nvPr/>
        </p:nvSpPr>
        <p:spPr bwMode="auto">
          <a:xfrm>
            <a:off x="1828800" y="2636838"/>
            <a:ext cx="6324600" cy="330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lnSpc>
                <a:spcPct val="90000"/>
              </a:lnSpc>
              <a:spcBef>
                <a:spcPct val="20000"/>
              </a:spcBef>
              <a:buClr>
                <a:srgbClr val="A50021"/>
              </a:buClr>
              <a:buSzPct val="75000"/>
              <a:buFont typeface="Wingdings" pitchFamily="2" charset="2"/>
              <a:buChar char="n"/>
            </a:pPr>
            <a:r>
              <a:rPr lang="tr-TR" sz="2600" dirty="0"/>
              <a:t>Basic </a:t>
            </a:r>
            <a:r>
              <a:rPr lang="tr-TR" sz="2600" dirty="0" err="1"/>
              <a:t>Comm</a:t>
            </a:r>
            <a:r>
              <a:rPr lang="tr-TR" sz="2600" dirty="0"/>
              <a:t>. Model</a:t>
            </a:r>
          </a:p>
          <a:p>
            <a:pPr marL="457200" indent="-457200">
              <a:lnSpc>
                <a:spcPct val="90000"/>
              </a:lnSpc>
              <a:spcBef>
                <a:spcPct val="20000"/>
              </a:spcBef>
              <a:buClr>
                <a:srgbClr val="A50021"/>
              </a:buClr>
              <a:buSzPct val="75000"/>
              <a:buFont typeface="Wingdings" pitchFamily="2" charset="2"/>
              <a:buChar char="n"/>
            </a:pPr>
            <a:r>
              <a:rPr lang="tr-TR" sz="2600" dirty="0" err="1"/>
              <a:t>Advertising</a:t>
            </a:r>
            <a:r>
              <a:rPr lang="tr-TR" sz="2600" dirty="0"/>
              <a:t> </a:t>
            </a:r>
            <a:r>
              <a:rPr lang="tr-TR" sz="2600" dirty="0" err="1"/>
              <a:t>Comm</a:t>
            </a:r>
            <a:r>
              <a:rPr lang="tr-TR" sz="2600" dirty="0"/>
              <a:t>. Model</a:t>
            </a:r>
          </a:p>
          <a:p>
            <a:pPr marL="457200" indent="-457200">
              <a:lnSpc>
                <a:spcPct val="90000"/>
              </a:lnSpc>
              <a:spcBef>
                <a:spcPct val="20000"/>
              </a:spcBef>
              <a:buClr>
                <a:srgbClr val="A50021"/>
              </a:buClr>
              <a:buSzPct val="75000"/>
              <a:buFont typeface="Wingdings" pitchFamily="2" charset="2"/>
              <a:buChar char="n"/>
            </a:pPr>
            <a:r>
              <a:rPr lang="tr-TR" sz="2600" dirty="0" smtClean="0"/>
              <a:t>How </a:t>
            </a:r>
            <a:r>
              <a:rPr lang="tr-TR" sz="2600" dirty="0" err="1"/>
              <a:t>advertising</a:t>
            </a:r>
            <a:r>
              <a:rPr lang="tr-TR" sz="2600" dirty="0"/>
              <a:t> </a:t>
            </a:r>
            <a:r>
              <a:rPr lang="tr-TR" sz="2600" dirty="0" err="1"/>
              <a:t>creates</a:t>
            </a:r>
            <a:r>
              <a:rPr lang="tr-TR" sz="2600" dirty="0"/>
              <a:t> </a:t>
            </a:r>
            <a:r>
              <a:rPr lang="tr-TR" sz="2600" dirty="0" err="1"/>
              <a:t>consumer</a:t>
            </a:r>
            <a:r>
              <a:rPr lang="tr-TR" sz="2600" dirty="0"/>
              <a:t> </a:t>
            </a:r>
            <a:r>
              <a:rPr lang="tr-TR" sz="2600" dirty="0" err="1"/>
              <a:t>responses</a:t>
            </a:r>
            <a:r>
              <a:rPr lang="tr-TR" sz="2600" dirty="0"/>
              <a:t>?</a:t>
            </a:r>
          </a:p>
          <a:p>
            <a:pPr marL="457200" indent="-457200">
              <a:lnSpc>
                <a:spcPct val="90000"/>
              </a:lnSpc>
              <a:spcBef>
                <a:spcPct val="20000"/>
              </a:spcBef>
              <a:buClr>
                <a:srgbClr val="A50021"/>
              </a:buClr>
              <a:buSzPct val="75000"/>
              <a:buFont typeface="Wingdings" pitchFamily="2" charset="2"/>
              <a:buChar char="n"/>
            </a:pPr>
            <a:r>
              <a:rPr lang="tr-TR" sz="2600" dirty="0" err="1" smtClean="0"/>
              <a:t>Advertising</a:t>
            </a:r>
            <a:r>
              <a:rPr lang="tr-TR" sz="2600" dirty="0" smtClean="0"/>
              <a:t> </a:t>
            </a:r>
            <a:r>
              <a:rPr lang="tr-TR" sz="2600" dirty="0" err="1" smtClean="0"/>
              <a:t>Models</a:t>
            </a:r>
            <a:endParaRPr lang="tr-TR" sz="2600" dirty="0" smtClean="0"/>
          </a:p>
          <a:p>
            <a:pPr marL="457200" indent="-457200">
              <a:lnSpc>
                <a:spcPct val="90000"/>
              </a:lnSpc>
              <a:spcBef>
                <a:spcPct val="20000"/>
              </a:spcBef>
              <a:buClr>
                <a:srgbClr val="A50021"/>
              </a:buClr>
              <a:buSzPct val="75000"/>
              <a:buFont typeface="Wingdings" pitchFamily="2" charset="2"/>
              <a:buChar char="n"/>
            </a:pPr>
            <a:r>
              <a:rPr lang="tr-TR" sz="2600" dirty="0" err="1" smtClean="0"/>
              <a:t>Advertising</a:t>
            </a:r>
            <a:r>
              <a:rPr lang="tr-TR" sz="2600" dirty="0" smtClean="0"/>
              <a:t> </a:t>
            </a:r>
            <a:r>
              <a:rPr lang="tr-TR" sz="2600" dirty="0" err="1" smtClean="0"/>
              <a:t>Theory</a:t>
            </a:r>
            <a:endParaRPr lang="tr-TR" sz="2600" dirty="0" smtClean="0"/>
          </a:p>
          <a:p>
            <a:pPr marL="457200" indent="-457200">
              <a:lnSpc>
                <a:spcPct val="90000"/>
              </a:lnSpc>
              <a:spcBef>
                <a:spcPct val="20000"/>
              </a:spcBef>
              <a:buClr>
                <a:srgbClr val="A50021"/>
              </a:buClr>
              <a:buSzPct val="75000"/>
              <a:buFont typeface="Wingdings" pitchFamily="2" charset="2"/>
              <a:buChar char="n"/>
            </a:pPr>
            <a:endParaRPr lang="tr-TR" sz="2600" dirty="0"/>
          </a:p>
          <a:p>
            <a:pPr marL="457200" indent="-457200">
              <a:lnSpc>
                <a:spcPct val="90000"/>
              </a:lnSpc>
              <a:spcBef>
                <a:spcPct val="20000"/>
              </a:spcBef>
              <a:buClr>
                <a:srgbClr val="A50021"/>
              </a:buClr>
              <a:buSzPct val="75000"/>
              <a:buFont typeface="Wingdings" pitchFamily="2" charset="2"/>
              <a:buChar char="n"/>
            </a:pPr>
            <a:endParaRPr lang="tr-TR" sz="3200" dirty="0">
              <a:latin typeface="Comic Sans MS" pitchFamily="66" charset="0"/>
            </a:endParaRPr>
          </a:p>
          <a:p>
            <a:pPr marL="457200" indent="-457200">
              <a:lnSpc>
                <a:spcPct val="90000"/>
              </a:lnSpc>
              <a:spcBef>
                <a:spcPct val="20000"/>
              </a:spcBef>
              <a:buClr>
                <a:srgbClr val="A50021"/>
              </a:buClr>
              <a:buSzPct val="75000"/>
              <a:buFont typeface="Wingdings" pitchFamily="2" charset="2"/>
              <a:buNone/>
            </a:pPr>
            <a:endParaRPr lang="en-US" sz="2800" dirty="0">
              <a:latin typeface="Comic Sans MS" pitchFamily="66" charset="0"/>
            </a:endParaRPr>
          </a:p>
        </p:txBody>
      </p:sp>
    </p:spTree>
    <p:extLst>
      <p:ext uri="{BB962C8B-B14F-4D97-AF65-F5344CB8AC3E}">
        <p14:creationId xmlns:p14="http://schemas.microsoft.com/office/powerpoint/2010/main" val="11340657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53965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965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828800" y="457200"/>
            <a:ext cx="6705600" cy="1143000"/>
          </a:xfrm>
        </p:spPr>
        <p:txBody>
          <a:bodyPr/>
          <a:lstStyle/>
          <a:p>
            <a:r>
              <a:rPr lang="tr-TR" sz="3600" smtClean="0"/>
              <a:t>Advertising and Communication</a:t>
            </a:r>
            <a:endParaRPr lang="en-US" sz="3600" smtClean="0"/>
          </a:p>
        </p:txBody>
      </p:sp>
      <p:sp>
        <p:nvSpPr>
          <p:cNvPr id="2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52552FD-CD26-4059-B0DD-3D7571B6BCCA}" type="slidenum">
              <a:rPr lang="en-US" sz="1200">
                <a:solidFill>
                  <a:srgbClr val="045C75"/>
                </a:solidFill>
              </a:rPr>
              <a:pPr eaLnBrk="1" hangingPunct="1"/>
              <a:t>27</a:t>
            </a:fld>
            <a:endParaRPr lang="en-US" sz="1400">
              <a:solidFill>
                <a:srgbClr val="045C75"/>
              </a:solidFill>
            </a:endParaRPr>
          </a:p>
        </p:txBody>
      </p:sp>
      <p:sp>
        <p:nvSpPr>
          <p:cNvPr id="35844" name="Rectangle 3"/>
          <p:cNvSpPr>
            <a:spLocks noChangeArrowheads="1"/>
          </p:cNvSpPr>
          <p:nvPr/>
        </p:nvSpPr>
        <p:spPr bwMode="auto">
          <a:xfrm>
            <a:off x="1066800" y="38100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latin typeface="Arial" pitchFamily="34" charset="0"/>
              </a:rPr>
              <a:t>Source/Sender</a:t>
            </a:r>
          </a:p>
          <a:p>
            <a:pPr algn="ctr"/>
            <a:r>
              <a:rPr lang="tr-TR" sz="1400">
                <a:latin typeface="Arial" pitchFamily="34" charset="0"/>
              </a:rPr>
              <a:t>The Advertiser</a:t>
            </a:r>
          </a:p>
        </p:txBody>
      </p:sp>
      <p:sp>
        <p:nvSpPr>
          <p:cNvPr id="35845" name="Rectangle 4"/>
          <p:cNvSpPr>
            <a:spLocks noChangeArrowheads="1"/>
          </p:cNvSpPr>
          <p:nvPr/>
        </p:nvSpPr>
        <p:spPr bwMode="auto">
          <a:xfrm>
            <a:off x="2590800" y="38100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latin typeface="Arial" pitchFamily="34" charset="0"/>
              </a:rPr>
              <a:t>Coded Message</a:t>
            </a:r>
          </a:p>
          <a:p>
            <a:pPr algn="ctr"/>
            <a:r>
              <a:rPr lang="tr-TR" sz="1400">
                <a:latin typeface="Arial" pitchFamily="34" charset="0"/>
              </a:rPr>
              <a:t>The Agency</a:t>
            </a:r>
          </a:p>
        </p:txBody>
      </p:sp>
      <p:sp>
        <p:nvSpPr>
          <p:cNvPr id="35846" name="Rectangle 5"/>
          <p:cNvSpPr>
            <a:spLocks noChangeArrowheads="1"/>
          </p:cNvSpPr>
          <p:nvPr/>
        </p:nvSpPr>
        <p:spPr bwMode="auto">
          <a:xfrm>
            <a:off x="4038600" y="38100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latin typeface="Arial" pitchFamily="34" charset="0"/>
              </a:rPr>
              <a:t>Channel</a:t>
            </a:r>
          </a:p>
          <a:p>
            <a:pPr algn="ctr"/>
            <a:r>
              <a:rPr lang="tr-TR" sz="1400">
                <a:latin typeface="Arial" pitchFamily="34" charset="0"/>
              </a:rPr>
              <a:t>Media</a:t>
            </a:r>
          </a:p>
        </p:txBody>
      </p:sp>
      <p:sp>
        <p:nvSpPr>
          <p:cNvPr id="35847" name="Rectangle 6"/>
          <p:cNvSpPr>
            <a:spLocks noChangeArrowheads="1"/>
          </p:cNvSpPr>
          <p:nvPr/>
        </p:nvSpPr>
        <p:spPr bwMode="auto">
          <a:xfrm>
            <a:off x="7315200" y="3810000"/>
            <a:ext cx="1524000" cy="762000"/>
          </a:xfrm>
          <a:prstGeom prst="rect">
            <a:avLst/>
          </a:prstGeom>
          <a:solidFill>
            <a:schemeClr val="accent1"/>
          </a:solidFill>
          <a:ln w="9525">
            <a:solidFill>
              <a:schemeClr val="tx1"/>
            </a:solidFill>
            <a:miter lim="800000"/>
            <a:headEnd/>
            <a:tailEnd/>
          </a:ln>
        </p:spPr>
        <p:txBody>
          <a:bodyPr wrap="none" anchor="ctr"/>
          <a:lstStyle/>
          <a:p>
            <a:pPr algn="ctr"/>
            <a:r>
              <a:rPr lang="tr-TR" sz="1400">
                <a:solidFill>
                  <a:schemeClr val="bg1"/>
                </a:solidFill>
                <a:latin typeface="Arial" pitchFamily="34" charset="0"/>
              </a:rPr>
              <a:t>Receiver</a:t>
            </a:r>
          </a:p>
          <a:p>
            <a:pPr algn="ctr"/>
            <a:r>
              <a:rPr lang="tr-TR" sz="1400">
                <a:solidFill>
                  <a:schemeClr val="bg1"/>
                </a:solidFill>
                <a:latin typeface="Arial" pitchFamily="34" charset="0"/>
              </a:rPr>
              <a:t>Target Audience</a:t>
            </a:r>
          </a:p>
        </p:txBody>
      </p:sp>
      <p:sp>
        <p:nvSpPr>
          <p:cNvPr id="35848" name="Rectangle 7"/>
          <p:cNvSpPr>
            <a:spLocks noChangeArrowheads="1"/>
          </p:cNvSpPr>
          <p:nvPr/>
        </p:nvSpPr>
        <p:spPr bwMode="auto">
          <a:xfrm>
            <a:off x="5486400" y="3810000"/>
            <a:ext cx="1676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latin typeface="Arial" pitchFamily="34" charset="0"/>
              </a:rPr>
              <a:t>Decoded Message</a:t>
            </a:r>
          </a:p>
          <a:p>
            <a:pPr algn="ctr"/>
            <a:r>
              <a:rPr lang="tr-TR" sz="1400">
                <a:latin typeface="Arial" pitchFamily="34" charset="0"/>
              </a:rPr>
              <a:t>Interpretation</a:t>
            </a:r>
          </a:p>
        </p:txBody>
      </p:sp>
      <p:sp>
        <p:nvSpPr>
          <p:cNvPr id="35849" name="Rectangle 8"/>
          <p:cNvSpPr>
            <a:spLocks noChangeArrowheads="1"/>
          </p:cNvSpPr>
          <p:nvPr/>
        </p:nvSpPr>
        <p:spPr bwMode="auto">
          <a:xfrm>
            <a:off x="4038600" y="27432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dirty="0" err="1">
                <a:latin typeface="Arial" pitchFamily="34" charset="0"/>
              </a:rPr>
              <a:t>Noise</a:t>
            </a:r>
            <a:endParaRPr lang="tr-TR" sz="1400" dirty="0">
              <a:latin typeface="Arial" pitchFamily="34" charset="0"/>
            </a:endParaRPr>
          </a:p>
        </p:txBody>
      </p:sp>
      <p:sp>
        <p:nvSpPr>
          <p:cNvPr id="35850" name="Rectangle 9"/>
          <p:cNvSpPr>
            <a:spLocks noChangeArrowheads="1"/>
          </p:cNvSpPr>
          <p:nvPr/>
        </p:nvSpPr>
        <p:spPr bwMode="auto">
          <a:xfrm>
            <a:off x="4114800" y="48768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solidFill>
                  <a:schemeClr val="bg1"/>
                </a:solidFill>
                <a:latin typeface="Arial" pitchFamily="34" charset="0"/>
              </a:rPr>
              <a:t>Feedback</a:t>
            </a:r>
          </a:p>
        </p:txBody>
      </p:sp>
      <p:sp>
        <p:nvSpPr>
          <p:cNvPr id="35851" name="Line 10"/>
          <p:cNvSpPr>
            <a:spLocks noChangeShapeType="1"/>
          </p:cNvSpPr>
          <p:nvPr/>
        </p:nvSpPr>
        <p:spPr bwMode="auto">
          <a:xfrm>
            <a:off x="2438400" y="4191000"/>
            <a:ext cx="152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52" name="Line 11"/>
          <p:cNvSpPr>
            <a:spLocks noChangeShapeType="1"/>
          </p:cNvSpPr>
          <p:nvPr/>
        </p:nvSpPr>
        <p:spPr bwMode="auto">
          <a:xfrm>
            <a:off x="3962400" y="4191000"/>
            <a:ext cx="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53" name="Line 12"/>
          <p:cNvSpPr>
            <a:spLocks noChangeShapeType="1"/>
          </p:cNvSpPr>
          <p:nvPr/>
        </p:nvSpPr>
        <p:spPr bwMode="auto">
          <a:xfrm>
            <a:off x="3886200" y="4191000"/>
            <a:ext cx="152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54" name="Line 13"/>
          <p:cNvSpPr>
            <a:spLocks noChangeShapeType="1"/>
          </p:cNvSpPr>
          <p:nvPr/>
        </p:nvSpPr>
        <p:spPr bwMode="auto">
          <a:xfrm>
            <a:off x="5334000" y="4191000"/>
            <a:ext cx="152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55" name="Line 14"/>
          <p:cNvSpPr>
            <a:spLocks noChangeShapeType="1"/>
          </p:cNvSpPr>
          <p:nvPr/>
        </p:nvSpPr>
        <p:spPr bwMode="auto">
          <a:xfrm>
            <a:off x="7162800" y="4191000"/>
            <a:ext cx="152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56" name="Line 15"/>
          <p:cNvSpPr>
            <a:spLocks noChangeShapeType="1"/>
          </p:cNvSpPr>
          <p:nvPr/>
        </p:nvSpPr>
        <p:spPr bwMode="auto">
          <a:xfrm>
            <a:off x="8001000" y="4572000"/>
            <a:ext cx="0" cy="762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5857" name="Line 16"/>
          <p:cNvSpPr>
            <a:spLocks noChangeShapeType="1"/>
          </p:cNvSpPr>
          <p:nvPr/>
        </p:nvSpPr>
        <p:spPr bwMode="auto">
          <a:xfrm flipH="1">
            <a:off x="5410200" y="5334000"/>
            <a:ext cx="2590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58" name="Line 17"/>
          <p:cNvSpPr>
            <a:spLocks noChangeShapeType="1"/>
          </p:cNvSpPr>
          <p:nvPr/>
        </p:nvSpPr>
        <p:spPr bwMode="auto">
          <a:xfrm flipH="1">
            <a:off x="1905000" y="5334000"/>
            <a:ext cx="2209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5859" name="Line 18"/>
          <p:cNvSpPr>
            <a:spLocks noChangeShapeType="1"/>
          </p:cNvSpPr>
          <p:nvPr/>
        </p:nvSpPr>
        <p:spPr bwMode="auto">
          <a:xfrm flipV="1">
            <a:off x="1905000" y="4648200"/>
            <a:ext cx="0" cy="6858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60" name="Line 19"/>
          <p:cNvSpPr>
            <a:spLocks noChangeShapeType="1"/>
          </p:cNvSpPr>
          <p:nvPr/>
        </p:nvSpPr>
        <p:spPr bwMode="auto">
          <a:xfrm flipV="1">
            <a:off x="1676400" y="3048000"/>
            <a:ext cx="0" cy="762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5861" name="Line 20"/>
          <p:cNvSpPr>
            <a:spLocks noChangeShapeType="1"/>
          </p:cNvSpPr>
          <p:nvPr/>
        </p:nvSpPr>
        <p:spPr bwMode="auto">
          <a:xfrm>
            <a:off x="1676400" y="3048000"/>
            <a:ext cx="2362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62" name="Line 21"/>
          <p:cNvSpPr>
            <a:spLocks noChangeShapeType="1"/>
          </p:cNvSpPr>
          <p:nvPr/>
        </p:nvSpPr>
        <p:spPr bwMode="auto">
          <a:xfrm>
            <a:off x="5334000" y="3048000"/>
            <a:ext cx="2590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5863" name="Line 22"/>
          <p:cNvSpPr>
            <a:spLocks noChangeShapeType="1"/>
          </p:cNvSpPr>
          <p:nvPr/>
        </p:nvSpPr>
        <p:spPr bwMode="auto">
          <a:xfrm>
            <a:off x="7924800" y="3048000"/>
            <a:ext cx="0" cy="762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5864" name="Text Box 23"/>
          <p:cNvSpPr txBox="1">
            <a:spLocks noChangeArrowheads="1"/>
          </p:cNvSpPr>
          <p:nvPr/>
        </p:nvSpPr>
        <p:spPr bwMode="auto">
          <a:xfrm>
            <a:off x="1127125" y="1722438"/>
            <a:ext cx="404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tr-TR">
                <a:latin typeface="Comic Sans MS" pitchFamily="66" charset="0"/>
              </a:rPr>
              <a:t>Basic Communication Model</a:t>
            </a:r>
          </a:p>
        </p:txBody>
      </p:sp>
      <p:sp>
        <p:nvSpPr>
          <p:cNvPr id="25" name="Rectangle 3"/>
          <p:cNvSpPr>
            <a:spLocks noChangeArrowheads="1"/>
          </p:cNvSpPr>
          <p:nvPr/>
        </p:nvSpPr>
        <p:spPr bwMode="auto">
          <a:xfrm>
            <a:off x="1143000" y="38100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solidFill>
                  <a:schemeClr val="bg1"/>
                </a:solidFill>
                <a:latin typeface="Arial" pitchFamily="34" charset="0"/>
              </a:rPr>
              <a:t>Source/Sender</a:t>
            </a:r>
          </a:p>
          <a:p>
            <a:pPr algn="ctr"/>
            <a:r>
              <a:rPr lang="tr-TR" sz="1400">
                <a:solidFill>
                  <a:schemeClr val="bg1"/>
                </a:solidFill>
                <a:latin typeface="Arial" pitchFamily="34" charset="0"/>
              </a:rPr>
              <a:t>The Advertiser</a:t>
            </a:r>
          </a:p>
        </p:txBody>
      </p:sp>
      <p:sp>
        <p:nvSpPr>
          <p:cNvPr id="26" name="Rectangle 4"/>
          <p:cNvSpPr>
            <a:spLocks noChangeArrowheads="1"/>
          </p:cNvSpPr>
          <p:nvPr/>
        </p:nvSpPr>
        <p:spPr bwMode="auto">
          <a:xfrm>
            <a:off x="2667000" y="38100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solidFill>
                  <a:schemeClr val="bg1"/>
                </a:solidFill>
                <a:latin typeface="Arial" pitchFamily="34" charset="0"/>
              </a:rPr>
              <a:t>Coded Message</a:t>
            </a:r>
          </a:p>
          <a:p>
            <a:pPr algn="ctr"/>
            <a:r>
              <a:rPr lang="tr-TR" sz="1400">
                <a:solidFill>
                  <a:schemeClr val="bg1"/>
                </a:solidFill>
                <a:latin typeface="Arial" pitchFamily="34" charset="0"/>
              </a:rPr>
              <a:t>The Agency</a:t>
            </a:r>
          </a:p>
        </p:txBody>
      </p:sp>
      <p:sp>
        <p:nvSpPr>
          <p:cNvPr id="27" name="Rectangle 5"/>
          <p:cNvSpPr>
            <a:spLocks noChangeArrowheads="1"/>
          </p:cNvSpPr>
          <p:nvPr/>
        </p:nvSpPr>
        <p:spPr bwMode="auto">
          <a:xfrm>
            <a:off x="4114800" y="38100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solidFill>
                  <a:schemeClr val="bg1"/>
                </a:solidFill>
                <a:latin typeface="Arial" pitchFamily="34" charset="0"/>
              </a:rPr>
              <a:t>Channel</a:t>
            </a:r>
          </a:p>
          <a:p>
            <a:pPr algn="ctr"/>
            <a:r>
              <a:rPr lang="tr-TR" sz="1400">
                <a:solidFill>
                  <a:schemeClr val="bg1"/>
                </a:solidFill>
                <a:latin typeface="Arial" pitchFamily="34" charset="0"/>
              </a:rPr>
              <a:t>Media</a:t>
            </a:r>
          </a:p>
        </p:txBody>
      </p:sp>
      <p:sp>
        <p:nvSpPr>
          <p:cNvPr id="28" name="Rectangle 7"/>
          <p:cNvSpPr>
            <a:spLocks noChangeArrowheads="1"/>
          </p:cNvSpPr>
          <p:nvPr/>
        </p:nvSpPr>
        <p:spPr bwMode="auto">
          <a:xfrm>
            <a:off x="5562600" y="3810000"/>
            <a:ext cx="1676400" cy="762000"/>
          </a:xfrm>
          <a:prstGeom prst="rect">
            <a:avLst/>
          </a:prstGeom>
          <a:solidFill>
            <a:schemeClr val="accent1"/>
          </a:solidFill>
          <a:ln w="9525">
            <a:solidFill>
              <a:schemeClr val="tx1"/>
            </a:solidFill>
            <a:miter lim="800000"/>
            <a:headEnd/>
            <a:tailEnd/>
          </a:ln>
        </p:spPr>
        <p:txBody>
          <a:bodyPr wrap="none" anchor="ctr"/>
          <a:lstStyle/>
          <a:p>
            <a:pPr algn="ctr"/>
            <a:r>
              <a:rPr lang="tr-TR" sz="1400">
                <a:solidFill>
                  <a:schemeClr val="bg1"/>
                </a:solidFill>
                <a:latin typeface="Arial" pitchFamily="34" charset="0"/>
              </a:rPr>
              <a:t>Decoded Message</a:t>
            </a:r>
          </a:p>
          <a:p>
            <a:pPr algn="ctr"/>
            <a:r>
              <a:rPr lang="tr-TR" sz="1400">
                <a:solidFill>
                  <a:schemeClr val="bg1"/>
                </a:solidFill>
                <a:latin typeface="Arial" pitchFamily="34" charset="0"/>
              </a:rPr>
              <a:t>Interpretation</a:t>
            </a:r>
          </a:p>
        </p:txBody>
      </p:sp>
      <p:sp>
        <p:nvSpPr>
          <p:cNvPr id="29" name="Rectangle 8"/>
          <p:cNvSpPr>
            <a:spLocks noChangeArrowheads="1"/>
          </p:cNvSpPr>
          <p:nvPr/>
        </p:nvSpPr>
        <p:spPr bwMode="auto">
          <a:xfrm>
            <a:off x="4114800" y="27432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400" dirty="0" err="1">
                <a:solidFill>
                  <a:schemeClr val="bg1"/>
                </a:solidFill>
                <a:latin typeface="Arial" pitchFamily="34" charset="0"/>
              </a:rPr>
              <a:t>Noise</a:t>
            </a:r>
            <a:endParaRPr lang="tr-TR" sz="1400" dirty="0">
              <a:solidFill>
                <a:schemeClr val="bg1"/>
              </a:solidFill>
              <a:latin typeface="Arial" pitchFamily="34" charset="0"/>
            </a:endParaRPr>
          </a:p>
        </p:txBody>
      </p:sp>
    </p:spTree>
    <p:extLst>
      <p:ext uri="{BB962C8B-B14F-4D97-AF65-F5344CB8AC3E}">
        <p14:creationId xmlns:p14="http://schemas.microsoft.com/office/powerpoint/2010/main" val="4080336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28800" y="457200"/>
            <a:ext cx="6705600" cy="1143000"/>
          </a:xfrm>
        </p:spPr>
        <p:txBody>
          <a:bodyPr/>
          <a:lstStyle/>
          <a:p>
            <a:r>
              <a:rPr lang="tr-TR" sz="3600" smtClean="0"/>
              <a:t>Advertising and Communication</a:t>
            </a:r>
            <a:endParaRPr lang="en-US" sz="3600" smtClean="0"/>
          </a:p>
        </p:txBody>
      </p:sp>
      <p:sp>
        <p:nvSpPr>
          <p:cNvPr id="26"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F53A09F6-A0B6-44B6-8EC1-85F2AB6EFAE6}" type="slidenum">
              <a:rPr lang="en-US" sz="1200">
                <a:solidFill>
                  <a:srgbClr val="045C75"/>
                </a:solidFill>
              </a:rPr>
              <a:pPr eaLnBrk="1" hangingPunct="1"/>
              <a:t>28</a:t>
            </a:fld>
            <a:endParaRPr lang="en-US" sz="1400">
              <a:solidFill>
                <a:srgbClr val="045C75"/>
              </a:solidFill>
            </a:endParaRPr>
          </a:p>
        </p:txBody>
      </p:sp>
      <p:sp>
        <p:nvSpPr>
          <p:cNvPr id="36868" name="Rectangle 3"/>
          <p:cNvSpPr>
            <a:spLocks noChangeArrowheads="1"/>
          </p:cNvSpPr>
          <p:nvPr/>
        </p:nvSpPr>
        <p:spPr bwMode="auto">
          <a:xfrm>
            <a:off x="1066800" y="35052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200" dirty="0">
                <a:solidFill>
                  <a:schemeClr val="bg1"/>
                </a:solidFill>
                <a:latin typeface="Arial" pitchFamily="34" charset="0"/>
              </a:rPr>
              <a:t>Source/</a:t>
            </a:r>
            <a:r>
              <a:rPr lang="tr-TR" sz="1200" dirty="0" err="1">
                <a:solidFill>
                  <a:schemeClr val="bg1"/>
                </a:solidFill>
                <a:latin typeface="Arial" pitchFamily="34" charset="0"/>
              </a:rPr>
              <a:t>Sender</a:t>
            </a:r>
            <a:endParaRPr lang="tr-TR" sz="1200" dirty="0">
              <a:solidFill>
                <a:schemeClr val="bg1"/>
              </a:solidFill>
              <a:latin typeface="Arial" pitchFamily="34" charset="0"/>
            </a:endParaRPr>
          </a:p>
          <a:p>
            <a:pPr algn="ctr"/>
            <a:r>
              <a:rPr lang="tr-TR" sz="1200" dirty="0" err="1">
                <a:solidFill>
                  <a:schemeClr val="bg1"/>
                </a:solidFill>
                <a:latin typeface="Arial" pitchFamily="34" charset="0"/>
              </a:rPr>
              <a:t>The</a:t>
            </a:r>
            <a:r>
              <a:rPr lang="tr-TR" sz="1200" dirty="0">
                <a:solidFill>
                  <a:schemeClr val="bg1"/>
                </a:solidFill>
                <a:latin typeface="Arial" pitchFamily="34" charset="0"/>
              </a:rPr>
              <a:t> </a:t>
            </a:r>
            <a:r>
              <a:rPr lang="tr-TR" sz="1200" dirty="0" err="1">
                <a:solidFill>
                  <a:schemeClr val="bg1"/>
                </a:solidFill>
                <a:latin typeface="Arial" pitchFamily="34" charset="0"/>
              </a:rPr>
              <a:t>Advertiser</a:t>
            </a:r>
            <a:endParaRPr lang="tr-TR" sz="1200" dirty="0">
              <a:solidFill>
                <a:schemeClr val="bg1"/>
              </a:solidFill>
              <a:latin typeface="Arial" pitchFamily="34" charset="0"/>
            </a:endParaRPr>
          </a:p>
          <a:p>
            <a:pPr algn="ctr"/>
            <a:r>
              <a:rPr lang="tr-TR" sz="1200" dirty="0">
                <a:solidFill>
                  <a:schemeClr val="bg1"/>
                </a:solidFill>
                <a:latin typeface="Arial" pitchFamily="34" charset="0"/>
              </a:rPr>
              <a:t>(</a:t>
            </a:r>
            <a:r>
              <a:rPr lang="tr-TR" sz="1200" dirty="0" err="1">
                <a:solidFill>
                  <a:schemeClr val="bg1"/>
                </a:solidFill>
                <a:latin typeface="Arial" pitchFamily="34" charset="0"/>
              </a:rPr>
              <a:t>objectives</a:t>
            </a:r>
            <a:r>
              <a:rPr lang="tr-TR" sz="1200" dirty="0">
                <a:solidFill>
                  <a:schemeClr val="bg1"/>
                </a:solidFill>
                <a:latin typeface="Arial" pitchFamily="34" charset="0"/>
              </a:rPr>
              <a:t>)</a:t>
            </a:r>
          </a:p>
        </p:txBody>
      </p:sp>
      <p:sp>
        <p:nvSpPr>
          <p:cNvPr id="36869" name="Rectangle 4"/>
          <p:cNvSpPr>
            <a:spLocks noChangeArrowheads="1"/>
          </p:cNvSpPr>
          <p:nvPr/>
        </p:nvSpPr>
        <p:spPr bwMode="auto">
          <a:xfrm>
            <a:off x="2590800" y="35814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200" dirty="0" err="1">
                <a:solidFill>
                  <a:schemeClr val="bg1"/>
                </a:solidFill>
                <a:latin typeface="Arial" pitchFamily="34" charset="0"/>
              </a:rPr>
              <a:t>Coded</a:t>
            </a:r>
            <a:r>
              <a:rPr lang="tr-TR" sz="1200" dirty="0">
                <a:solidFill>
                  <a:schemeClr val="bg1"/>
                </a:solidFill>
                <a:latin typeface="Arial" pitchFamily="34" charset="0"/>
              </a:rPr>
              <a:t> Message</a:t>
            </a:r>
          </a:p>
          <a:p>
            <a:pPr algn="ctr"/>
            <a:r>
              <a:rPr lang="tr-TR" sz="1200" dirty="0" err="1">
                <a:solidFill>
                  <a:schemeClr val="bg1"/>
                </a:solidFill>
                <a:latin typeface="Arial" pitchFamily="34" charset="0"/>
              </a:rPr>
              <a:t>The</a:t>
            </a:r>
            <a:r>
              <a:rPr lang="tr-TR" sz="1200" dirty="0">
                <a:solidFill>
                  <a:schemeClr val="bg1"/>
                </a:solidFill>
                <a:latin typeface="Arial" pitchFamily="34" charset="0"/>
              </a:rPr>
              <a:t> </a:t>
            </a:r>
            <a:r>
              <a:rPr lang="tr-TR" sz="1200" dirty="0" err="1">
                <a:solidFill>
                  <a:schemeClr val="bg1"/>
                </a:solidFill>
                <a:latin typeface="Arial" pitchFamily="34" charset="0"/>
              </a:rPr>
              <a:t>Agency</a:t>
            </a:r>
            <a:endParaRPr lang="tr-TR" sz="1200" dirty="0">
              <a:solidFill>
                <a:schemeClr val="bg1"/>
              </a:solidFill>
              <a:latin typeface="Arial" pitchFamily="34" charset="0"/>
            </a:endParaRPr>
          </a:p>
          <a:p>
            <a:pPr algn="ctr"/>
            <a:r>
              <a:rPr lang="tr-TR" sz="1200" dirty="0">
                <a:solidFill>
                  <a:schemeClr val="bg1"/>
                </a:solidFill>
                <a:latin typeface="Arial" pitchFamily="34" charset="0"/>
              </a:rPr>
              <a:t>(</a:t>
            </a:r>
            <a:r>
              <a:rPr lang="tr-TR" sz="1200" dirty="0" err="1">
                <a:solidFill>
                  <a:schemeClr val="bg1"/>
                </a:solidFill>
                <a:latin typeface="Arial" pitchFamily="34" charset="0"/>
              </a:rPr>
              <a:t>encoding</a:t>
            </a:r>
            <a:r>
              <a:rPr lang="tr-TR" sz="1200" dirty="0">
                <a:solidFill>
                  <a:schemeClr val="bg1"/>
                </a:solidFill>
                <a:latin typeface="Arial" pitchFamily="34" charset="0"/>
              </a:rPr>
              <a:t>)</a:t>
            </a:r>
          </a:p>
        </p:txBody>
      </p:sp>
      <p:sp>
        <p:nvSpPr>
          <p:cNvPr id="36870" name="Rectangle 5"/>
          <p:cNvSpPr>
            <a:spLocks noChangeArrowheads="1"/>
          </p:cNvSpPr>
          <p:nvPr/>
        </p:nvSpPr>
        <p:spPr bwMode="auto">
          <a:xfrm>
            <a:off x="5257800" y="35814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200">
                <a:solidFill>
                  <a:schemeClr val="bg1"/>
                </a:solidFill>
                <a:latin typeface="Arial" pitchFamily="34" charset="0"/>
              </a:rPr>
              <a:t>Channel</a:t>
            </a:r>
          </a:p>
          <a:p>
            <a:pPr algn="ctr"/>
            <a:r>
              <a:rPr lang="tr-TR" sz="1200">
                <a:solidFill>
                  <a:schemeClr val="bg1"/>
                </a:solidFill>
                <a:latin typeface="Arial" pitchFamily="34" charset="0"/>
              </a:rPr>
              <a:t>Media</a:t>
            </a:r>
          </a:p>
          <a:p>
            <a:pPr algn="ctr"/>
            <a:r>
              <a:rPr lang="tr-TR" sz="1200">
                <a:solidFill>
                  <a:schemeClr val="bg1"/>
                </a:solidFill>
                <a:latin typeface="Arial" pitchFamily="34" charset="0"/>
              </a:rPr>
              <a:t>(media mix)</a:t>
            </a:r>
          </a:p>
        </p:txBody>
      </p:sp>
      <p:sp>
        <p:nvSpPr>
          <p:cNvPr id="36871" name="Rectangle 6"/>
          <p:cNvSpPr>
            <a:spLocks noChangeArrowheads="1"/>
          </p:cNvSpPr>
          <p:nvPr/>
        </p:nvSpPr>
        <p:spPr bwMode="auto">
          <a:xfrm>
            <a:off x="6781800" y="3505200"/>
            <a:ext cx="1905000" cy="990600"/>
          </a:xfrm>
          <a:prstGeom prst="rect">
            <a:avLst/>
          </a:prstGeom>
          <a:solidFill>
            <a:schemeClr val="accent1"/>
          </a:solidFill>
          <a:ln w="9525">
            <a:solidFill>
              <a:schemeClr val="tx1"/>
            </a:solidFill>
            <a:miter lim="800000"/>
            <a:headEnd/>
            <a:tailEnd/>
          </a:ln>
        </p:spPr>
        <p:txBody>
          <a:bodyPr wrap="none" anchor="ctr"/>
          <a:lstStyle/>
          <a:p>
            <a:pPr algn="ctr"/>
            <a:r>
              <a:rPr lang="tr-TR" sz="1200">
                <a:solidFill>
                  <a:schemeClr val="bg1"/>
                </a:solidFill>
                <a:latin typeface="Arial" pitchFamily="34" charset="0"/>
              </a:rPr>
              <a:t>Receiver</a:t>
            </a:r>
          </a:p>
          <a:p>
            <a:pPr algn="ctr"/>
            <a:r>
              <a:rPr lang="tr-TR" sz="1200">
                <a:solidFill>
                  <a:schemeClr val="bg1"/>
                </a:solidFill>
                <a:latin typeface="Arial" pitchFamily="34" charset="0"/>
              </a:rPr>
              <a:t>Consumer reception and </a:t>
            </a:r>
          </a:p>
          <a:p>
            <a:pPr algn="ctr"/>
            <a:r>
              <a:rPr lang="tr-TR" sz="1200">
                <a:solidFill>
                  <a:schemeClr val="bg1"/>
                </a:solidFill>
                <a:latin typeface="Arial" pitchFamily="34" charset="0"/>
              </a:rPr>
              <a:t>Response</a:t>
            </a:r>
          </a:p>
          <a:p>
            <a:pPr algn="ctr"/>
            <a:r>
              <a:rPr lang="tr-TR" sz="1200">
                <a:solidFill>
                  <a:schemeClr val="bg1"/>
                </a:solidFill>
                <a:latin typeface="Arial" pitchFamily="34" charset="0"/>
              </a:rPr>
              <a:t>Perceive, understand,</a:t>
            </a:r>
          </a:p>
          <a:p>
            <a:pPr algn="ctr"/>
            <a:r>
              <a:rPr lang="tr-TR" sz="1200">
                <a:solidFill>
                  <a:schemeClr val="bg1"/>
                </a:solidFill>
                <a:latin typeface="Arial" pitchFamily="34" charset="0"/>
              </a:rPr>
              <a:t>feel, connect, believe,act</a:t>
            </a:r>
          </a:p>
        </p:txBody>
      </p:sp>
      <p:sp>
        <p:nvSpPr>
          <p:cNvPr id="36872" name="Rectangle 7"/>
          <p:cNvSpPr>
            <a:spLocks noChangeArrowheads="1"/>
          </p:cNvSpPr>
          <p:nvPr/>
        </p:nvSpPr>
        <p:spPr bwMode="auto">
          <a:xfrm>
            <a:off x="4038600" y="25146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200" dirty="0" err="1">
                <a:solidFill>
                  <a:schemeClr val="bg1"/>
                </a:solidFill>
                <a:latin typeface="Arial" pitchFamily="34" charset="0"/>
              </a:rPr>
              <a:t>Noise</a:t>
            </a:r>
            <a:r>
              <a:rPr lang="tr-TR" sz="1200" dirty="0">
                <a:solidFill>
                  <a:schemeClr val="bg1"/>
                </a:solidFill>
                <a:latin typeface="Arial" pitchFamily="34" charset="0"/>
              </a:rPr>
              <a:t>: </a:t>
            </a:r>
            <a:r>
              <a:rPr lang="tr-TR" sz="1200" dirty="0" err="1">
                <a:solidFill>
                  <a:schemeClr val="bg1"/>
                </a:solidFill>
                <a:latin typeface="Arial" pitchFamily="34" charset="0"/>
              </a:rPr>
              <a:t>External</a:t>
            </a:r>
            <a:endParaRPr lang="tr-TR" sz="1200" dirty="0">
              <a:solidFill>
                <a:schemeClr val="bg1"/>
              </a:solidFill>
              <a:latin typeface="Arial" pitchFamily="34" charset="0"/>
            </a:endParaRPr>
          </a:p>
          <a:p>
            <a:pPr algn="ctr"/>
            <a:r>
              <a:rPr lang="tr-TR" sz="1200" dirty="0" err="1">
                <a:solidFill>
                  <a:schemeClr val="bg1"/>
                </a:solidFill>
                <a:latin typeface="Arial" pitchFamily="34" charset="0"/>
              </a:rPr>
              <a:t>Public</a:t>
            </a:r>
            <a:r>
              <a:rPr lang="tr-TR" sz="1200" dirty="0">
                <a:solidFill>
                  <a:schemeClr val="bg1"/>
                </a:solidFill>
                <a:latin typeface="Arial" pitchFamily="34" charset="0"/>
              </a:rPr>
              <a:t> </a:t>
            </a:r>
            <a:r>
              <a:rPr lang="tr-TR" sz="1200" dirty="0" err="1">
                <a:solidFill>
                  <a:schemeClr val="bg1"/>
                </a:solidFill>
                <a:latin typeface="Arial" pitchFamily="34" charset="0"/>
              </a:rPr>
              <a:t>opinion</a:t>
            </a:r>
            <a:endParaRPr lang="tr-TR" sz="1200" dirty="0">
              <a:solidFill>
                <a:schemeClr val="bg1"/>
              </a:solidFill>
              <a:latin typeface="Arial" pitchFamily="34" charset="0"/>
            </a:endParaRPr>
          </a:p>
          <a:p>
            <a:pPr algn="ctr"/>
            <a:r>
              <a:rPr lang="tr-TR" sz="1200" dirty="0">
                <a:solidFill>
                  <a:schemeClr val="bg1"/>
                </a:solidFill>
                <a:latin typeface="Arial" pitchFamily="34" charset="0"/>
              </a:rPr>
              <a:t>Marketing </a:t>
            </a:r>
            <a:r>
              <a:rPr lang="tr-TR" sz="1200" dirty="0" err="1">
                <a:solidFill>
                  <a:schemeClr val="bg1"/>
                </a:solidFill>
                <a:latin typeface="Arial" pitchFamily="34" charset="0"/>
              </a:rPr>
              <a:t>strategy</a:t>
            </a:r>
            <a:endParaRPr lang="tr-TR" sz="1200" dirty="0">
              <a:solidFill>
                <a:schemeClr val="bg1"/>
              </a:solidFill>
              <a:latin typeface="Arial" pitchFamily="34" charset="0"/>
            </a:endParaRPr>
          </a:p>
          <a:p>
            <a:pPr algn="ctr"/>
            <a:r>
              <a:rPr lang="tr-TR" sz="1200" dirty="0" err="1">
                <a:solidFill>
                  <a:schemeClr val="bg1"/>
                </a:solidFill>
                <a:latin typeface="Arial" pitchFamily="34" charset="0"/>
              </a:rPr>
              <a:t>Competition</a:t>
            </a:r>
            <a:r>
              <a:rPr lang="tr-TR" sz="1200" dirty="0">
                <a:solidFill>
                  <a:schemeClr val="bg1"/>
                </a:solidFill>
                <a:latin typeface="Arial" pitchFamily="34" charset="0"/>
              </a:rPr>
              <a:t>...</a:t>
            </a:r>
          </a:p>
        </p:txBody>
      </p:sp>
      <p:sp>
        <p:nvSpPr>
          <p:cNvPr id="36873" name="Rectangle 8"/>
          <p:cNvSpPr>
            <a:spLocks noChangeArrowheads="1"/>
          </p:cNvSpPr>
          <p:nvPr/>
        </p:nvSpPr>
        <p:spPr bwMode="auto">
          <a:xfrm>
            <a:off x="4114800" y="6019800"/>
            <a:ext cx="1295400" cy="762000"/>
          </a:xfrm>
          <a:prstGeom prst="rect">
            <a:avLst/>
          </a:prstGeom>
          <a:solidFill>
            <a:schemeClr val="accent1"/>
          </a:solidFill>
          <a:ln w="9525">
            <a:solidFill>
              <a:schemeClr val="tx1"/>
            </a:solidFill>
            <a:miter lim="800000"/>
            <a:headEnd/>
            <a:tailEnd/>
          </a:ln>
        </p:spPr>
        <p:txBody>
          <a:bodyPr wrap="none" anchor="ctr"/>
          <a:lstStyle/>
          <a:p>
            <a:pPr algn="ctr"/>
            <a:r>
              <a:rPr lang="tr-TR" sz="1200">
                <a:solidFill>
                  <a:schemeClr val="bg1"/>
                </a:solidFill>
                <a:latin typeface="Arial" pitchFamily="34" charset="0"/>
              </a:rPr>
              <a:t>Feedback</a:t>
            </a:r>
          </a:p>
        </p:txBody>
      </p:sp>
      <p:sp>
        <p:nvSpPr>
          <p:cNvPr id="36874" name="Line 9"/>
          <p:cNvSpPr>
            <a:spLocks noChangeShapeType="1"/>
          </p:cNvSpPr>
          <p:nvPr/>
        </p:nvSpPr>
        <p:spPr bwMode="auto">
          <a:xfrm>
            <a:off x="2438400" y="3962400"/>
            <a:ext cx="152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6875" name="Line 10"/>
          <p:cNvSpPr>
            <a:spLocks noChangeShapeType="1"/>
          </p:cNvSpPr>
          <p:nvPr/>
        </p:nvSpPr>
        <p:spPr bwMode="auto">
          <a:xfrm>
            <a:off x="6629400" y="3962400"/>
            <a:ext cx="1524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6876" name="Line 11"/>
          <p:cNvSpPr>
            <a:spLocks noChangeShapeType="1"/>
          </p:cNvSpPr>
          <p:nvPr/>
        </p:nvSpPr>
        <p:spPr bwMode="auto">
          <a:xfrm>
            <a:off x="7010400" y="4495800"/>
            <a:ext cx="0" cy="18288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77" name="Line 12"/>
          <p:cNvSpPr>
            <a:spLocks noChangeShapeType="1"/>
          </p:cNvSpPr>
          <p:nvPr/>
        </p:nvSpPr>
        <p:spPr bwMode="auto">
          <a:xfrm flipH="1">
            <a:off x="5410200" y="6324600"/>
            <a:ext cx="16002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6878" name="Line 13"/>
          <p:cNvSpPr>
            <a:spLocks noChangeShapeType="1"/>
          </p:cNvSpPr>
          <p:nvPr/>
        </p:nvSpPr>
        <p:spPr bwMode="auto">
          <a:xfrm flipH="1">
            <a:off x="1905000" y="6248400"/>
            <a:ext cx="22098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79" name="Line 14"/>
          <p:cNvSpPr>
            <a:spLocks noChangeShapeType="1"/>
          </p:cNvSpPr>
          <p:nvPr/>
        </p:nvSpPr>
        <p:spPr bwMode="auto">
          <a:xfrm flipV="1">
            <a:off x="1905000" y="4343400"/>
            <a:ext cx="0" cy="190500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
        <p:nvSpPr>
          <p:cNvPr id="36880" name="Line 15"/>
          <p:cNvSpPr>
            <a:spLocks noChangeShapeType="1"/>
          </p:cNvSpPr>
          <p:nvPr/>
        </p:nvSpPr>
        <p:spPr bwMode="auto">
          <a:xfrm>
            <a:off x="5334000" y="2743200"/>
            <a:ext cx="533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1" name="Text Box 16"/>
          <p:cNvSpPr txBox="1">
            <a:spLocks noChangeArrowheads="1"/>
          </p:cNvSpPr>
          <p:nvPr/>
        </p:nvSpPr>
        <p:spPr bwMode="auto">
          <a:xfrm>
            <a:off x="1127125" y="1722438"/>
            <a:ext cx="4956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r>
              <a:rPr lang="tr-TR">
                <a:latin typeface="Comic Sans MS" pitchFamily="66" charset="0"/>
              </a:rPr>
              <a:t>Advertising Communication Model</a:t>
            </a:r>
          </a:p>
        </p:txBody>
      </p:sp>
      <p:sp>
        <p:nvSpPr>
          <p:cNvPr id="36882" name="Rectangle 17"/>
          <p:cNvSpPr>
            <a:spLocks noChangeArrowheads="1"/>
          </p:cNvSpPr>
          <p:nvPr/>
        </p:nvSpPr>
        <p:spPr bwMode="auto">
          <a:xfrm>
            <a:off x="3962400" y="4800600"/>
            <a:ext cx="1600200" cy="838200"/>
          </a:xfrm>
          <a:prstGeom prst="rect">
            <a:avLst/>
          </a:prstGeom>
          <a:solidFill>
            <a:schemeClr val="accent1"/>
          </a:solidFill>
          <a:ln w="9525">
            <a:solidFill>
              <a:schemeClr val="tx1"/>
            </a:solidFill>
            <a:miter lim="800000"/>
            <a:headEnd/>
            <a:tailEnd/>
          </a:ln>
        </p:spPr>
        <p:txBody>
          <a:bodyPr wrap="none" anchor="ctr"/>
          <a:lstStyle/>
          <a:p>
            <a:pPr algn="ctr"/>
            <a:r>
              <a:rPr lang="tr-TR" sz="1200">
                <a:solidFill>
                  <a:schemeClr val="bg1"/>
                </a:solidFill>
                <a:latin typeface="Arial" pitchFamily="34" charset="0"/>
              </a:rPr>
              <a:t>Noise: Internal</a:t>
            </a:r>
          </a:p>
          <a:p>
            <a:pPr algn="ctr"/>
            <a:r>
              <a:rPr lang="tr-TR" sz="1200">
                <a:solidFill>
                  <a:schemeClr val="bg1"/>
                </a:solidFill>
                <a:latin typeface="Arial" pitchFamily="34" charset="0"/>
              </a:rPr>
              <a:t>Perceived needs</a:t>
            </a:r>
          </a:p>
          <a:p>
            <a:pPr algn="ctr"/>
            <a:r>
              <a:rPr lang="tr-TR" sz="1200">
                <a:solidFill>
                  <a:schemeClr val="bg1"/>
                </a:solidFill>
                <a:latin typeface="Arial" pitchFamily="34" charset="0"/>
              </a:rPr>
              <a:t>Information processing</a:t>
            </a:r>
          </a:p>
          <a:p>
            <a:pPr algn="ctr"/>
            <a:r>
              <a:rPr lang="tr-TR" sz="1200">
                <a:solidFill>
                  <a:schemeClr val="bg1"/>
                </a:solidFill>
                <a:latin typeface="Arial" pitchFamily="34" charset="0"/>
              </a:rPr>
              <a:t>Attitudes, opinions...</a:t>
            </a:r>
          </a:p>
        </p:txBody>
      </p:sp>
      <p:sp>
        <p:nvSpPr>
          <p:cNvPr id="36883" name="Line 18"/>
          <p:cNvSpPr>
            <a:spLocks noChangeShapeType="1"/>
          </p:cNvSpPr>
          <p:nvPr/>
        </p:nvSpPr>
        <p:spPr bwMode="auto">
          <a:xfrm flipH="1">
            <a:off x="3200400" y="5257800"/>
            <a:ext cx="762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4" name="Line 19"/>
          <p:cNvSpPr>
            <a:spLocks noChangeShapeType="1"/>
          </p:cNvSpPr>
          <p:nvPr/>
        </p:nvSpPr>
        <p:spPr bwMode="auto">
          <a:xfrm flipV="1">
            <a:off x="3200400" y="4343400"/>
            <a:ext cx="0" cy="9144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5" name="Line 20"/>
          <p:cNvSpPr>
            <a:spLocks noChangeShapeType="1"/>
          </p:cNvSpPr>
          <p:nvPr/>
        </p:nvSpPr>
        <p:spPr bwMode="auto">
          <a:xfrm>
            <a:off x="3200400" y="2743200"/>
            <a:ext cx="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6" name="Line 21"/>
          <p:cNvSpPr>
            <a:spLocks noChangeShapeType="1"/>
          </p:cNvSpPr>
          <p:nvPr/>
        </p:nvSpPr>
        <p:spPr bwMode="auto">
          <a:xfrm flipH="1">
            <a:off x="3200400" y="2743200"/>
            <a:ext cx="8382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7" name="Line 22"/>
          <p:cNvSpPr>
            <a:spLocks noChangeShapeType="1"/>
          </p:cNvSpPr>
          <p:nvPr/>
        </p:nvSpPr>
        <p:spPr bwMode="auto">
          <a:xfrm>
            <a:off x="5867400" y="2743200"/>
            <a:ext cx="0" cy="8382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8" name="Line 23"/>
          <p:cNvSpPr>
            <a:spLocks noChangeShapeType="1"/>
          </p:cNvSpPr>
          <p:nvPr/>
        </p:nvSpPr>
        <p:spPr bwMode="auto">
          <a:xfrm>
            <a:off x="5562600" y="5334000"/>
            <a:ext cx="3810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89" name="Line 24"/>
          <p:cNvSpPr>
            <a:spLocks noChangeShapeType="1"/>
          </p:cNvSpPr>
          <p:nvPr/>
        </p:nvSpPr>
        <p:spPr bwMode="auto">
          <a:xfrm flipV="1">
            <a:off x="5943600" y="4343400"/>
            <a:ext cx="0" cy="9906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6890" name="Line 25"/>
          <p:cNvSpPr>
            <a:spLocks noChangeShapeType="1"/>
          </p:cNvSpPr>
          <p:nvPr/>
        </p:nvSpPr>
        <p:spPr bwMode="auto">
          <a:xfrm>
            <a:off x="3886200" y="3962400"/>
            <a:ext cx="13716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tr-TR"/>
          </a:p>
        </p:txBody>
      </p:sp>
    </p:spTree>
    <p:extLst>
      <p:ext uri="{BB962C8B-B14F-4D97-AF65-F5344CB8AC3E}">
        <p14:creationId xmlns:p14="http://schemas.microsoft.com/office/powerpoint/2010/main" val="12812480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371600" y="685800"/>
            <a:ext cx="7543800" cy="1143000"/>
          </a:xfrm>
        </p:spPr>
        <p:txBody>
          <a:bodyPr/>
          <a:lstStyle/>
          <a:p>
            <a:pPr algn="ctr"/>
            <a:r>
              <a:rPr lang="tr-TR" sz="3600" smtClean="0"/>
              <a:t>How advertising creates consumer responses?</a:t>
            </a:r>
            <a:endParaRPr lang="en-US" sz="3600" smtClean="0"/>
          </a:p>
        </p:txBody>
      </p:sp>
      <p:sp>
        <p:nvSpPr>
          <p:cNvPr id="13"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4B3C8115-CD97-4DCC-9998-0632EA34CF57}" type="slidenum">
              <a:rPr lang="en-US" sz="1200">
                <a:solidFill>
                  <a:srgbClr val="045C75"/>
                </a:solidFill>
              </a:rPr>
              <a:pPr eaLnBrk="1" hangingPunct="1"/>
              <a:t>29</a:t>
            </a:fld>
            <a:endParaRPr lang="en-US" sz="1400">
              <a:solidFill>
                <a:srgbClr val="045C75"/>
              </a:solidFill>
            </a:endParaRPr>
          </a:p>
        </p:txBody>
      </p:sp>
      <p:sp>
        <p:nvSpPr>
          <p:cNvPr id="39940" name="AutoShape 3"/>
          <p:cNvSpPr>
            <a:spLocks noChangeArrowheads="1"/>
          </p:cNvSpPr>
          <p:nvPr/>
        </p:nvSpPr>
        <p:spPr bwMode="auto">
          <a:xfrm>
            <a:off x="2133600" y="1752600"/>
            <a:ext cx="5486400" cy="4572000"/>
          </a:xfrm>
          <a:prstGeom prst="hexagon">
            <a:avLst>
              <a:gd name="adj" fmla="val 30000"/>
              <a:gd name="vf" fmla="val 115470"/>
            </a:avLst>
          </a:prstGeom>
          <a:solidFill>
            <a:schemeClr val="accent1"/>
          </a:solidFill>
          <a:ln w="9525">
            <a:solidFill>
              <a:schemeClr val="tx1"/>
            </a:solidFill>
            <a:miter lim="800000"/>
            <a:headEnd/>
            <a:tailEnd/>
          </a:ln>
        </p:spPr>
        <p:txBody>
          <a:bodyPr wrap="none" anchor="ctr"/>
          <a:lstStyle/>
          <a:p>
            <a:pPr algn="ctr"/>
            <a:endParaRPr lang="tr-TR"/>
          </a:p>
        </p:txBody>
      </p:sp>
      <p:sp>
        <p:nvSpPr>
          <p:cNvPr id="39941" name="Line 4"/>
          <p:cNvSpPr>
            <a:spLocks noChangeShapeType="1"/>
          </p:cNvSpPr>
          <p:nvPr/>
        </p:nvSpPr>
        <p:spPr bwMode="auto">
          <a:xfrm>
            <a:off x="2133600" y="4038600"/>
            <a:ext cx="5486400"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9942" name="Line 5"/>
          <p:cNvSpPr>
            <a:spLocks noChangeShapeType="1"/>
          </p:cNvSpPr>
          <p:nvPr/>
        </p:nvSpPr>
        <p:spPr bwMode="auto">
          <a:xfrm flipH="1">
            <a:off x="3505200" y="1752600"/>
            <a:ext cx="2743200" cy="4572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9943" name="Line 6"/>
          <p:cNvSpPr>
            <a:spLocks noChangeShapeType="1"/>
          </p:cNvSpPr>
          <p:nvPr/>
        </p:nvSpPr>
        <p:spPr bwMode="auto">
          <a:xfrm>
            <a:off x="3505200" y="1752600"/>
            <a:ext cx="2743200" cy="457200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tr-TR"/>
          </a:p>
        </p:txBody>
      </p:sp>
      <p:sp>
        <p:nvSpPr>
          <p:cNvPr id="39944" name="Text Box 7"/>
          <p:cNvSpPr txBox="1">
            <a:spLocks noChangeArrowheads="1"/>
          </p:cNvSpPr>
          <p:nvPr/>
        </p:nvSpPr>
        <p:spPr bwMode="auto">
          <a:xfrm>
            <a:off x="3860800" y="1828800"/>
            <a:ext cx="20224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tr-TR" sz="1600" b="1" dirty="0" err="1">
                <a:solidFill>
                  <a:schemeClr val="bg1"/>
                </a:solidFill>
              </a:rPr>
              <a:t>Perception</a:t>
            </a:r>
            <a:r>
              <a:rPr lang="tr-TR" sz="1600" b="1" dirty="0">
                <a:solidFill>
                  <a:schemeClr val="bg1"/>
                </a:solidFill>
              </a:rPr>
              <a:t> (</a:t>
            </a:r>
            <a:r>
              <a:rPr lang="tr-TR" sz="1600" b="1" dirty="0" err="1">
                <a:solidFill>
                  <a:schemeClr val="bg1"/>
                </a:solidFill>
              </a:rPr>
              <a:t>see</a:t>
            </a:r>
            <a:r>
              <a:rPr lang="tr-TR" sz="1600" b="1" dirty="0">
                <a:solidFill>
                  <a:schemeClr val="bg1"/>
                </a:solidFill>
              </a:rPr>
              <a:t>/</a:t>
            </a:r>
            <a:r>
              <a:rPr lang="tr-TR" sz="1600" b="1" dirty="0" err="1">
                <a:solidFill>
                  <a:schemeClr val="bg1"/>
                </a:solidFill>
              </a:rPr>
              <a:t>hear</a:t>
            </a:r>
            <a:r>
              <a:rPr lang="tr-TR" sz="1600" b="1" dirty="0">
                <a:solidFill>
                  <a:schemeClr val="bg1"/>
                </a:solidFill>
              </a:rPr>
              <a:t>)</a:t>
            </a:r>
          </a:p>
          <a:p>
            <a:pPr algn="ctr" eaLnBrk="1" hangingPunct="1"/>
            <a:r>
              <a:rPr lang="tr-TR" sz="1600" dirty="0" err="1">
                <a:solidFill>
                  <a:schemeClr val="bg1"/>
                </a:solidFill>
              </a:rPr>
              <a:t>Exposure</a:t>
            </a:r>
            <a:endParaRPr lang="tr-TR" sz="1600" dirty="0">
              <a:solidFill>
                <a:schemeClr val="bg1"/>
              </a:solidFill>
            </a:endParaRPr>
          </a:p>
          <a:p>
            <a:pPr algn="ctr" eaLnBrk="1" hangingPunct="1"/>
            <a:r>
              <a:rPr lang="tr-TR" sz="1600" dirty="0" err="1">
                <a:solidFill>
                  <a:schemeClr val="bg1"/>
                </a:solidFill>
              </a:rPr>
              <a:t>Selection</a:t>
            </a:r>
            <a:r>
              <a:rPr lang="tr-TR" sz="1600" dirty="0">
                <a:solidFill>
                  <a:schemeClr val="bg1"/>
                </a:solidFill>
              </a:rPr>
              <a:t>, </a:t>
            </a:r>
            <a:r>
              <a:rPr lang="tr-TR" sz="1600" dirty="0" err="1">
                <a:solidFill>
                  <a:schemeClr val="bg1"/>
                </a:solidFill>
              </a:rPr>
              <a:t>Attention</a:t>
            </a:r>
            <a:endParaRPr lang="tr-TR" sz="1600" dirty="0">
              <a:solidFill>
                <a:schemeClr val="bg1"/>
              </a:solidFill>
            </a:endParaRPr>
          </a:p>
          <a:p>
            <a:pPr algn="ctr" eaLnBrk="1" hangingPunct="1"/>
            <a:r>
              <a:rPr lang="tr-TR" sz="1600" dirty="0" err="1">
                <a:solidFill>
                  <a:schemeClr val="bg1"/>
                </a:solidFill>
              </a:rPr>
              <a:t>Interest</a:t>
            </a:r>
            <a:r>
              <a:rPr lang="tr-TR" sz="1600" dirty="0">
                <a:solidFill>
                  <a:schemeClr val="bg1"/>
                </a:solidFill>
              </a:rPr>
              <a:t>, </a:t>
            </a:r>
            <a:r>
              <a:rPr lang="tr-TR" sz="1600" dirty="0" err="1">
                <a:solidFill>
                  <a:schemeClr val="bg1"/>
                </a:solidFill>
              </a:rPr>
              <a:t>Relevance</a:t>
            </a:r>
            <a:endParaRPr lang="tr-TR" sz="1600" dirty="0">
              <a:solidFill>
                <a:schemeClr val="bg1"/>
              </a:solidFill>
            </a:endParaRPr>
          </a:p>
          <a:p>
            <a:pPr algn="ctr" eaLnBrk="1" hangingPunct="1"/>
            <a:r>
              <a:rPr lang="tr-TR" sz="1600" dirty="0" err="1">
                <a:solidFill>
                  <a:schemeClr val="bg1"/>
                </a:solidFill>
              </a:rPr>
              <a:t>Awareness</a:t>
            </a:r>
            <a:endParaRPr lang="tr-TR" sz="1600" dirty="0">
              <a:solidFill>
                <a:schemeClr val="bg1"/>
              </a:solidFill>
            </a:endParaRPr>
          </a:p>
          <a:p>
            <a:pPr algn="ctr" eaLnBrk="1" hangingPunct="1"/>
            <a:r>
              <a:rPr lang="tr-TR" sz="1600" dirty="0" err="1">
                <a:solidFill>
                  <a:schemeClr val="bg1"/>
                </a:solidFill>
              </a:rPr>
              <a:t>Recognition</a:t>
            </a:r>
            <a:endParaRPr lang="tr-TR" sz="1600" dirty="0">
              <a:solidFill>
                <a:schemeClr val="bg1"/>
              </a:solidFill>
            </a:endParaRPr>
          </a:p>
        </p:txBody>
      </p:sp>
      <p:sp>
        <p:nvSpPr>
          <p:cNvPr id="39945" name="Text Box 8"/>
          <p:cNvSpPr txBox="1">
            <a:spLocks noChangeArrowheads="1"/>
          </p:cNvSpPr>
          <p:nvPr/>
        </p:nvSpPr>
        <p:spPr bwMode="auto">
          <a:xfrm>
            <a:off x="2614613" y="2286000"/>
            <a:ext cx="1773237"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tr-TR" sz="1600" b="1">
                <a:solidFill>
                  <a:schemeClr val="bg1"/>
                </a:solidFill>
              </a:rPr>
              <a:t>Cognition </a:t>
            </a:r>
          </a:p>
          <a:p>
            <a:pPr algn="ctr" eaLnBrk="1" hangingPunct="1"/>
            <a:r>
              <a:rPr lang="tr-TR" sz="1600" b="1">
                <a:solidFill>
                  <a:schemeClr val="bg1"/>
                </a:solidFill>
              </a:rPr>
              <a:t>(think)</a:t>
            </a:r>
          </a:p>
          <a:p>
            <a:pPr algn="ctr" eaLnBrk="1" hangingPunct="1"/>
            <a:r>
              <a:rPr lang="tr-TR" sz="1600">
                <a:solidFill>
                  <a:schemeClr val="bg1"/>
                </a:solidFill>
              </a:rPr>
              <a:t>Needs</a:t>
            </a:r>
          </a:p>
          <a:p>
            <a:pPr algn="ctr" eaLnBrk="1" hangingPunct="1"/>
            <a:r>
              <a:rPr lang="tr-TR" sz="1600">
                <a:solidFill>
                  <a:schemeClr val="bg1"/>
                </a:solidFill>
              </a:rPr>
              <a:t>Information</a:t>
            </a:r>
          </a:p>
          <a:p>
            <a:pPr algn="ctr" eaLnBrk="1" hangingPunct="1"/>
            <a:r>
              <a:rPr lang="tr-TR" sz="1600">
                <a:solidFill>
                  <a:schemeClr val="bg1"/>
                </a:solidFill>
              </a:rPr>
              <a:t>Cognitive Learning</a:t>
            </a:r>
          </a:p>
          <a:p>
            <a:pPr algn="ctr" eaLnBrk="1" hangingPunct="1"/>
            <a:r>
              <a:rPr lang="tr-TR" sz="1600">
                <a:solidFill>
                  <a:schemeClr val="bg1"/>
                </a:solidFill>
              </a:rPr>
              <a:t>Differentation</a:t>
            </a:r>
          </a:p>
          <a:p>
            <a:pPr algn="ctr" eaLnBrk="1" hangingPunct="1"/>
            <a:r>
              <a:rPr lang="tr-TR" sz="1600">
                <a:solidFill>
                  <a:schemeClr val="bg1"/>
                </a:solidFill>
              </a:rPr>
              <a:t>Recall</a:t>
            </a:r>
          </a:p>
          <a:p>
            <a:pPr algn="ctr" eaLnBrk="1" hangingPunct="1"/>
            <a:endParaRPr lang="tr-TR" sz="1600">
              <a:solidFill>
                <a:schemeClr val="bg1"/>
              </a:solidFill>
            </a:endParaRPr>
          </a:p>
        </p:txBody>
      </p:sp>
      <p:sp>
        <p:nvSpPr>
          <p:cNvPr id="39946" name="Text Box 9"/>
          <p:cNvSpPr txBox="1">
            <a:spLocks noChangeArrowheads="1"/>
          </p:cNvSpPr>
          <p:nvPr/>
        </p:nvSpPr>
        <p:spPr bwMode="auto">
          <a:xfrm>
            <a:off x="5541963" y="2514600"/>
            <a:ext cx="149066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tr-TR" sz="1600" b="1">
                <a:solidFill>
                  <a:schemeClr val="bg1"/>
                </a:solidFill>
              </a:rPr>
              <a:t>Emotional </a:t>
            </a:r>
          </a:p>
          <a:p>
            <a:pPr algn="ctr" eaLnBrk="1" hangingPunct="1"/>
            <a:r>
              <a:rPr lang="tr-TR" sz="1600" b="1">
                <a:solidFill>
                  <a:schemeClr val="bg1"/>
                </a:solidFill>
              </a:rPr>
              <a:t>Response (feel)</a:t>
            </a:r>
          </a:p>
          <a:p>
            <a:pPr algn="ctr" eaLnBrk="1" hangingPunct="1"/>
            <a:r>
              <a:rPr lang="tr-TR" sz="1600">
                <a:solidFill>
                  <a:schemeClr val="bg1"/>
                </a:solidFill>
              </a:rPr>
              <a:t>Wants</a:t>
            </a:r>
          </a:p>
          <a:p>
            <a:pPr algn="ctr" eaLnBrk="1" hangingPunct="1"/>
            <a:r>
              <a:rPr lang="tr-TR" sz="1600">
                <a:solidFill>
                  <a:schemeClr val="bg1"/>
                </a:solidFill>
              </a:rPr>
              <a:t>Liking</a:t>
            </a:r>
          </a:p>
          <a:p>
            <a:pPr algn="ctr" eaLnBrk="1" hangingPunct="1"/>
            <a:r>
              <a:rPr lang="tr-TR" sz="1600">
                <a:solidFill>
                  <a:schemeClr val="bg1"/>
                </a:solidFill>
              </a:rPr>
              <a:t>Emotions</a:t>
            </a:r>
          </a:p>
          <a:p>
            <a:pPr algn="ctr" eaLnBrk="1" hangingPunct="1"/>
            <a:r>
              <a:rPr lang="tr-TR" sz="1600">
                <a:solidFill>
                  <a:schemeClr val="bg1"/>
                </a:solidFill>
              </a:rPr>
              <a:t>Resonance</a:t>
            </a:r>
          </a:p>
        </p:txBody>
      </p:sp>
      <p:sp>
        <p:nvSpPr>
          <p:cNvPr id="39947" name="Text Box 10"/>
          <p:cNvSpPr txBox="1">
            <a:spLocks noChangeArrowheads="1"/>
          </p:cNvSpPr>
          <p:nvPr/>
        </p:nvSpPr>
        <p:spPr bwMode="auto">
          <a:xfrm>
            <a:off x="5289550" y="3987800"/>
            <a:ext cx="192087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tr-TR" sz="1600" b="1">
                <a:solidFill>
                  <a:schemeClr val="bg1"/>
                </a:solidFill>
              </a:rPr>
              <a:t>Persuasion (believe)</a:t>
            </a:r>
          </a:p>
          <a:p>
            <a:pPr algn="ctr" eaLnBrk="1" hangingPunct="1"/>
            <a:r>
              <a:rPr lang="tr-TR" sz="1600">
                <a:solidFill>
                  <a:schemeClr val="bg1"/>
                </a:solidFill>
              </a:rPr>
              <a:t>Attitudes</a:t>
            </a:r>
          </a:p>
          <a:p>
            <a:pPr algn="ctr" eaLnBrk="1" hangingPunct="1"/>
            <a:r>
              <a:rPr lang="tr-TR" sz="1600">
                <a:solidFill>
                  <a:schemeClr val="bg1"/>
                </a:solidFill>
              </a:rPr>
              <a:t>Argument</a:t>
            </a:r>
          </a:p>
          <a:p>
            <a:pPr algn="ctr" eaLnBrk="1" hangingPunct="1"/>
            <a:r>
              <a:rPr lang="tr-TR" sz="1600">
                <a:solidFill>
                  <a:schemeClr val="bg1"/>
                </a:solidFill>
              </a:rPr>
              <a:t>Motivation</a:t>
            </a:r>
          </a:p>
          <a:p>
            <a:pPr algn="ctr" eaLnBrk="1" hangingPunct="1"/>
            <a:r>
              <a:rPr lang="tr-TR" sz="1600">
                <a:solidFill>
                  <a:schemeClr val="bg1"/>
                </a:solidFill>
              </a:rPr>
              <a:t>Convinction</a:t>
            </a:r>
          </a:p>
          <a:p>
            <a:pPr algn="ctr" eaLnBrk="1" hangingPunct="1"/>
            <a:r>
              <a:rPr lang="tr-TR" sz="1600">
                <a:solidFill>
                  <a:schemeClr val="bg1"/>
                </a:solidFill>
              </a:rPr>
              <a:t>Loyalty</a:t>
            </a:r>
          </a:p>
          <a:p>
            <a:pPr algn="ctr" eaLnBrk="1" hangingPunct="1"/>
            <a:r>
              <a:rPr lang="tr-TR" sz="1600">
                <a:solidFill>
                  <a:schemeClr val="bg1"/>
                </a:solidFill>
              </a:rPr>
              <a:t>Involvement</a:t>
            </a:r>
          </a:p>
        </p:txBody>
      </p:sp>
      <p:sp>
        <p:nvSpPr>
          <p:cNvPr id="39948" name="Text Box 11"/>
          <p:cNvSpPr txBox="1">
            <a:spLocks noChangeArrowheads="1"/>
          </p:cNvSpPr>
          <p:nvPr/>
        </p:nvSpPr>
        <p:spPr bwMode="auto">
          <a:xfrm>
            <a:off x="2541588" y="4140200"/>
            <a:ext cx="203358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tr-TR" sz="1600" b="1">
                <a:solidFill>
                  <a:schemeClr val="bg1"/>
                </a:solidFill>
              </a:rPr>
              <a:t>Association (connect)</a:t>
            </a:r>
          </a:p>
          <a:p>
            <a:pPr algn="ctr" eaLnBrk="1" hangingPunct="1"/>
            <a:r>
              <a:rPr lang="tr-TR" sz="1600">
                <a:solidFill>
                  <a:schemeClr val="bg1"/>
                </a:solidFill>
              </a:rPr>
              <a:t>Symbolism</a:t>
            </a:r>
          </a:p>
          <a:p>
            <a:pPr algn="ctr" eaLnBrk="1" hangingPunct="1"/>
            <a:r>
              <a:rPr lang="tr-TR" sz="1600">
                <a:solidFill>
                  <a:schemeClr val="bg1"/>
                </a:solidFill>
              </a:rPr>
              <a:t>Conditional Learning</a:t>
            </a:r>
          </a:p>
          <a:p>
            <a:pPr algn="ctr" eaLnBrk="1" hangingPunct="1"/>
            <a:r>
              <a:rPr lang="tr-TR" sz="1600">
                <a:solidFill>
                  <a:schemeClr val="bg1"/>
                </a:solidFill>
              </a:rPr>
              <a:t>Brand image and</a:t>
            </a:r>
          </a:p>
          <a:p>
            <a:pPr algn="ctr" eaLnBrk="1" hangingPunct="1"/>
            <a:r>
              <a:rPr lang="tr-TR" sz="1600">
                <a:solidFill>
                  <a:schemeClr val="bg1"/>
                </a:solidFill>
              </a:rPr>
              <a:t>personality</a:t>
            </a:r>
          </a:p>
          <a:p>
            <a:pPr algn="ctr" eaLnBrk="1" hangingPunct="1"/>
            <a:endParaRPr lang="tr-TR" sz="1600">
              <a:solidFill>
                <a:schemeClr val="bg1"/>
              </a:solidFill>
            </a:endParaRPr>
          </a:p>
        </p:txBody>
      </p:sp>
      <p:sp>
        <p:nvSpPr>
          <p:cNvPr id="39949" name="Text Box 12"/>
          <p:cNvSpPr txBox="1">
            <a:spLocks noChangeArrowheads="1"/>
          </p:cNvSpPr>
          <p:nvPr/>
        </p:nvSpPr>
        <p:spPr bwMode="auto">
          <a:xfrm>
            <a:off x="4065588" y="5010150"/>
            <a:ext cx="1679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lgn="ctr" eaLnBrk="1" hangingPunct="1"/>
            <a:r>
              <a:rPr lang="tr-TR" sz="1600" b="1">
                <a:solidFill>
                  <a:schemeClr val="bg1"/>
                </a:solidFill>
              </a:rPr>
              <a:t>Behavior (act)</a:t>
            </a:r>
          </a:p>
          <a:p>
            <a:pPr algn="ctr" eaLnBrk="1" hangingPunct="1"/>
            <a:r>
              <a:rPr lang="tr-TR" sz="1600">
                <a:solidFill>
                  <a:schemeClr val="bg1"/>
                </a:solidFill>
              </a:rPr>
              <a:t>Try, buy, </a:t>
            </a:r>
          </a:p>
          <a:p>
            <a:pPr algn="ctr" eaLnBrk="1" hangingPunct="1"/>
            <a:r>
              <a:rPr lang="tr-TR" sz="1600">
                <a:solidFill>
                  <a:schemeClr val="bg1"/>
                </a:solidFill>
              </a:rPr>
              <a:t>repeat buy,</a:t>
            </a:r>
          </a:p>
          <a:p>
            <a:pPr algn="ctr" eaLnBrk="1" hangingPunct="1"/>
            <a:r>
              <a:rPr lang="tr-TR" sz="1600">
                <a:solidFill>
                  <a:schemeClr val="bg1"/>
                </a:solidFill>
              </a:rPr>
              <a:t>Call, visit, click…</a:t>
            </a:r>
          </a:p>
          <a:p>
            <a:pPr algn="ctr" eaLnBrk="1" hangingPunct="1"/>
            <a:r>
              <a:rPr lang="tr-TR" sz="1600">
                <a:solidFill>
                  <a:schemeClr val="bg1"/>
                </a:solidFill>
              </a:rPr>
              <a:t>Prevent </a:t>
            </a:r>
          </a:p>
        </p:txBody>
      </p:sp>
    </p:spTree>
    <p:extLst>
      <p:ext uri="{BB962C8B-B14F-4D97-AF65-F5344CB8AC3E}">
        <p14:creationId xmlns:p14="http://schemas.microsoft.com/office/powerpoint/2010/main" val="4156725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smtClean="0"/>
              <a:t>Advertising’s Social Role</a:t>
            </a:r>
          </a:p>
        </p:txBody>
      </p:sp>
      <p:sp>
        <p:nvSpPr>
          <p:cNvPr id="9219" name="Rectangle 3"/>
          <p:cNvSpPr>
            <a:spLocks noGrp="1" noChangeArrowheads="1"/>
          </p:cNvSpPr>
          <p:nvPr>
            <p:ph idx="1"/>
          </p:nvPr>
        </p:nvSpPr>
        <p:spPr>
          <a:xfrm>
            <a:off x="457200" y="1935480"/>
            <a:ext cx="8915400" cy="4389120"/>
          </a:xfrm>
        </p:spPr>
        <p:txBody>
          <a:bodyPr>
            <a:normAutofit fontScale="92500" lnSpcReduction="10000"/>
          </a:bodyPr>
          <a:lstStyle/>
          <a:p>
            <a:pPr>
              <a:lnSpc>
                <a:spcPct val="110000"/>
              </a:lnSpc>
              <a:spcBef>
                <a:spcPct val="0"/>
              </a:spcBef>
              <a:buFont typeface="Wingdings" pitchFamily="2" charset="2"/>
              <a:buNone/>
            </a:pPr>
            <a:r>
              <a:rPr lang="tr-TR" sz="3000" i="1" dirty="0" smtClean="0"/>
              <a:t>“</a:t>
            </a:r>
            <a:r>
              <a:rPr lang="tr-TR" sz="3000" i="1" dirty="0" err="1" smtClean="0"/>
              <a:t>Adv’g</a:t>
            </a:r>
            <a:r>
              <a:rPr lang="tr-TR" sz="3000" i="1" dirty="0" smtClean="0"/>
              <a:t> has </a:t>
            </a:r>
            <a:r>
              <a:rPr lang="tr-TR" sz="3000" i="1" dirty="0" err="1" smtClean="0"/>
              <a:t>been</a:t>
            </a:r>
            <a:r>
              <a:rPr lang="tr-TR" sz="3000" i="1" dirty="0" smtClean="0"/>
              <a:t> </a:t>
            </a:r>
            <a:r>
              <a:rPr lang="tr-TR" sz="3000" i="1" dirty="0" err="1" smtClean="0"/>
              <a:t>blamed</a:t>
            </a:r>
            <a:r>
              <a:rPr lang="tr-TR" sz="3000" i="1" dirty="0" smtClean="0"/>
              <a:t> </a:t>
            </a:r>
            <a:r>
              <a:rPr lang="tr-TR" sz="3000" i="1" dirty="0" err="1" smtClean="0"/>
              <a:t>for</a:t>
            </a:r>
            <a:r>
              <a:rPr lang="tr-TR" sz="3000" i="1" dirty="0" smtClean="0"/>
              <a:t> </a:t>
            </a:r>
            <a:r>
              <a:rPr lang="tr-TR" sz="3000" i="1" dirty="0" err="1" smtClean="0"/>
              <a:t>rising</a:t>
            </a:r>
            <a:r>
              <a:rPr lang="tr-TR" sz="3000" i="1" dirty="0" smtClean="0"/>
              <a:t> of </a:t>
            </a:r>
          </a:p>
          <a:p>
            <a:pPr>
              <a:lnSpc>
                <a:spcPct val="110000"/>
              </a:lnSpc>
              <a:spcBef>
                <a:spcPct val="0"/>
              </a:spcBef>
              <a:buFont typeface="Wingdings" pitchFamily="2" charset="2"/>
              <a:buNone/>
            </a:pPr>
            <a:r>
              <a:rPr lang="tr-TR" sz="3000" i="1" dirty="0" err="1" smtClean="0"/>
              <a:t>eating</a:t>
            </a:r>
            <a:r>
              <a:rPr lang="tr-TR" sz="3000" i="1" dirty="0" smtClean="0"/>
              <a:t> </a:t>
            </a:r>
            <a:r>
              <a:rPr lang="tr-TR" sz="3000" i="1" dirty="0" err="1" smtClean="0"/>
              <a:t>disorders</a:t>
            </a:r>
            <a:r>
              <a:rPr lang="tr-TR" sz="3000" i="1" dirty="0" smtClean="0"/>
              <a:t>, </a:t>
            </a:r>
            <a:r>
              <a:rPr lang="tr-TR" sz="3000" i="1" dirty="0" err="1" smtClean="0"/>
              <a:t>eruption</a:t>
            </a:r>
            <a:r>
              <a:rPr lang="tr-TR" sz="3000" i="1" dirty="0" smtClean="0"/>
              <a:t> of </a:t>
            </a:r>
            <a:r>
              <a:rPr lang="tr-TR" sz="3000" i="1" dirty="0" err="1" smtClean="0"/>
              <a:t>violence</a:t>
            </a:r>
            <a:r>
              <a:rPr lang="tr-TR" sz="3000" i="1" dirty="0" smtClean="0"/>
              <a:t> in </a:t>
            </a:r>
          </a:p>
          <a:p>
            <a:pPr>
              <a:lnSpc>
                <a:spcPct val="110000"/>
              </a:lnSpc>
              <a:spcBef>
                <a:spcPct val="0"/>
              </a:spcBef>
              <a:buFont typeface="Wingdings" pitchFamily="2" charset="2"/>
              <a:buNone/>
            </a:pPr>
            <a:r>
              <a:rPr lang="tr-TR" sz="3000" i="1" dirty="0" err="1" smtClean="0"/>
              <a:t>streets</a:t>
            </a:r>
            <a:r>
              <a:rPr lang="tr-TR" sz="3000" i="1" dirty="0" smtClean="0"/>
              <a:t>, </a:t>
            </a:r>
            <a:r>
              <a:rPr lang="tr-TR" sz="3000" i="1" dirty="0" err="1" smtClean="0"/>
              <a:t>our</a:t>
            </a:r>
            <a:r>
              <a:rPr lang="tr-TR" sz="3000" i="1" dirty="0" smtClean="0"/>
              <a:t> </a:t>
            </a:r>
            <a:r>
              <a:rPr lang="tr-TR" sz="3000" i="1" dirty="0" err="1" smtClean="0"/>
              <a:t>epidemic</a:t>
            </a:r>
            <a:r>
              <a:rPr lang="tr-TR" sz="3000" i="1" dirty="0" smtClean="0"/>
              <a:t> of </a:t>
            </a:r>
            <a:r>
              <a:rPr lang="tr-TR" sz="3000" i="1" dirty="0" err="1" smtClean="0"/>
              <a:t>depression</a:t>
            </a:r>
            <a:r>
              <a:rPr lang="tr-TR" sz="3000" i="1" dirty="0" smtClean="0"/>
              <a:t>, </a:t>
            </a:r>
          </a:p>
          <a:p>
            <a:pPr>
              <a:lnSpc>
                <a:spcPct val="110000"/>
              </a:lnSpc>
              <a:spcBef>
                <a:spcPct val="0"/>
              </a:spcBef>
              <a:buFont typeface="Wingdings" pitchFamily="2" charset="2"/>
              <a:buNone/>
            </a:pPr>
            <a:r>
              <a:rPr lang="tr-TR" sz="3000" i="1" dirty="0" err="1" smtClean="0"/>
              <a:t>despoiling</a:t>
            </a:r>
            <a:r>
              <a:rPr lang="tr-TR" sz="3000" i="1" dirty="0" smtClean="0"/>
              <a:t> of </a:t>
            </a:r>
            <a:r>
              <a:rPr lang="tr-TR" sz="3000" i="1" dirty="0" err="1" smtClean="0"/>
              <a:t>cultural</a:t>
            </a:r>
            <a:r>
              <a:rPr lang="tr-TR" sz="3000" i="1" dirty="0" smtClean="0"/>
              <a:t> </a:t>
            </a:r>
            <a:r>
              <a:rPr lang="tr-TR" sz="3000" i="1" dirty="0" err="1" smtClean="0"/>
              <a:t>icons</a:t>
            </a:r>
            <a:r>
              <a:rPr lang="tr-TR" sz="3000" i="1" dirty="0" smtClean="0"/>
              <a:t>, </a:t>
            </a:r>
            <a:r>
              <a:rPr lang="tr-TR" sz="3000" i="1" dirty="0" err="1" smtClean="0"/>
              <a:t>corruption</a:t>
            </a:r>
            <a:r>
              <a:rPr lang="tr-TR" sz="3000" i="1" dirty="0" smtClean="0"/>
              <a:t> of </a:t>
            </a:r>
          </a:p>
          <a:p>
            <a:pPr>
              <a:lnSpc>
                <a:spcPct val="110000"/>
              </a:lnSpc>
              <a:spcBef>
                <a:spcPct val="0"/>
              </a:spcBef>
              <a:buFont typeface="Wingdings" pitchFamily="2" charset="2"/>
              <a:buNone/>
            </a:pPr>
            <a:r>
              <a:rPr lang="tr-TR" sz="3000" i="1" dirty="0" err="1" smtClean="0"/>
              <a:t>politics</a:t>
            </a:r>
            <a:r>
              <a:rPr lang="tr-TR" sz="3000" i="1" dirty="0" smtClean="0"/>
              <a:t>, </a:t>
            </a:r>
            <a:r>
              <a:rPr lang="tr-TR" sz="3000" i="1" dirty="0" err="1" smtClean="0"/>
              <a:t>carnavalization</a:t>
            </a:r>
            <a:r>
              <a:rPr lang="tr-TR" sz="3000" i="1" dirty="0" smtClean="0"/>
              <a:t> of </a:t>
            </a:r>
            <a:r>
              <a:rPr lang="tr-TR" sz="3000" i="1" dirty="0" err="1" smtClean="0"/>
              <a:t>holy</a:t>
            </a:r>
            <a:r>
              <a:rPr lang="tr-TR" sz="3000" i="1" dirty="0" smtClean="0"/>
              <a:t> </a:t>
            </a:r>
            <a:r>
              <a:rPr lang="tr-TR" sz="3000" i="1" dirty="0" err="1" smtClean="0"/>
              <a:t>times</a:t>
            </a:r>
            <a:r>
              <a:rPr lang="tr-TR" sz="3000" i="1" dirty="0" smtClean="0"/>
              <a:t> </a:t>
            </a:r>
          </a:p>
          <a:p>
            <a:pPr>
              <a:lnSpc>
                <a:spcPct val="110000"/>
              </a:lnSpc>
              <a:spcBef>
                <a:spcPct val="0"/>
              </a:spcBef>
              <a:buFont typeface="Wingdings" pitchFamily="2" charset="2"/>
              <a:buNone/>
            </a:pPr>
            <a:r>
              <a:rPr lang="tr-TR" sz="3000" i="1" dirty="0" err="1" smtClean="0"/>
              <a:t>like</a:t>
            </a:r>
            <a:r>
              <a:rPr lang="tr-TR" sz="3000" i="1" dirty="0" smtClean="0"/>
              <a:t> </a:t>
            </a:r>
            <a:r>
              <a:rPr lang="tr-TR" sz="3000" i="1" dirty="0" err="1" smtClean="0"/>
              <a:t>Xmas</a:t>
            </a:r>
            <a:r>
              <a:rPr lang="tr-TR" sz="3000" i="1" dirty="0" smtClean="0"/>
              <a:t>, </a:t>
            </a:r>
            <a:r>
              <a:rPr lang="tr-TR" sz="3000" i="1" dirty="0" err="1" smtClean="0"/>
              <a:t>and</a:t>
            </a:r>
            <a:r>
              <a:rPr lang="tr-TR" sz="3000" i="1" dirty="0" smtClean="0"/>
              <a:t> </a:t>
            </a:r>
            <a:r>
              <a:rPr lang="tr-TR" sz="3000" i="1" dirty="0" err="1" smtClean="0"/>
              <a:t>gnatlike</a:t>
            </a:r>
            <a:r>
              <a:rPr lang="tr-TR" sz="3000" i="1" dirty="0" smtClean="0"/>
              <a:t> </a:t>
            </a:r>
            <a:r>
              <a:rPr lang="tr-TR" sz="3000" i="1" dirty="0" err="1" smtClean="0"/>
              <a:t>attention</a:t>
            </a:r>
            <a:r>
              <a:rPr lang="tr-TR" sz="3000" i="1" dirty="0" smtClean="0"/>
              <a:t> </a:t>
            </a:r>
            <a:r>
              <a:rPr lang="tr-TR" sz="3000" i="1" dirty="0" err="1" smtClean="0"/>
              <a:t>span</a:t>
            </a:r>
            <a:r>
              <a:rPr lang="tr-TR" sz="3000" i="1" dirty="0" smtClean="0"/>
              <a:t> of </a:t>
            </a:r>
          </a:p>
          <a:p>
            <a:pPr>
              <a:lnSpc>
                <a:spcPct val="110000"/>
              </a:lnSpc>
              <a:spcBef>
                <a:spcPct val="0"/>
              </a:spcBef>
              <a:buFont typeface="Wingdings" pitchFamily="2" charset="2"/>
              <a:buNone/>
            </a:pPr>
            <a:r>
              <a:rPr lang="tr-TR" sz="3000" i="1" dirty="0" err="1" smtClean="0"/>
              <a:t>youth</a:t>
            </a:r>
            <a:r>
              <a:rPr lang="tr-TR" sz="3000" i="1" dirty="0" smtClean="0"/>
              <a:t>. </a:t>
            </a:r>
            <a:r>
              <a:rPr lang="tr-TR" sz="3000" i="1" dirty="0" err="1" smtClean="0"/>
              <a:t>All</a:t>
            </a:r>
            <a:r>
              <a:rPr lang="tr-TR" sz="3000" i="1" dirty="0" smtClean="0"/>
              <a:t> </a:t>
            </a:r>
            <a:r>
              <a:rPr lang="tr-TR" sz="3000" i="1" dirty="0" err="1" smtClean="0"/>
              <a:t>this</a:t>
            </a:r>
            <a:r>
              <a:rPr lang="tr-TR" sz="3000" i="1" dirty="0" smtClean="0"/>
              <a:t> is </a:t>
            </a:r>
            <a:r>
              <a:rPr lang="tr-TR" sz="3000" i="1" u="sng" dirty="0" err="1" smtClean="0"/>
              <a:t>true</a:t>
            </a:r>
            <a:r>
              <a:rPr lang="tr-TR" sz="3000" i="1" dirty="0" smtClean="0"/>
              <a:t>. </a:t>
            </a:r>
            <a:r>
              <a:rPr lang="tr-TR" sz="3000" i="1" dirty="0" err="1" smtClean="0"/>
              <a:t>Adv’g</a:t>
            </a:r>
            <a:r>
              <a:rPr lang="tr-TR" sz="3000" i="1" dirty="0" smtClean="0"/>
              <a:t> </a:t>
            </a:r>
            <a:r>
              <a:rPr lang="tr-TR" sz="3000" i="1" dirty="0" err="1" smtClean="0"/>
              <a:t>contributes</a:t>
            </a:r>
            <a:r>
              <a:rPr lang="tr-TR" sz="3000" i="1" dirty="0" smtClean="0"/>
              <a:t>. </a:t>
            </a:r>
          </a:p>
          <a:p>
            <a:pPr>
              <a:lnSpc>
                <a:spcPct val="110000"/>
              </a:lnSpc>
              <a:spcBef>
                <a:spcPct val="0"/>
              </a:spcBef>
              <a:buFont typeface="Wingdings" pitchFamily="2" charset="2"/>
              <a:buNone/>
            </a:pPr>
            <a:r>
              <a:rPr lang="tr-TR" sz="3000" i="1" dirty="0" smtClean="0"/>
              <a:t>(…) But </a:t>
            </a:r>
            <a:r>
              <a:rPr lang="tr-TR" sz="3000" i="1" dirty="0" err="1" smtClean="0"/>
              <a:t>adv’g</a:t>
            </a:r>
            <a:r>
              <a:rPr lang="tr-TR" sz="3000" i="1" dirty="0" smtClean="0"/>
              <a:t> is </a:t>
            </a:r>
            <a:r>
              <a:rPr lang="tr-TR" sz="3000" i="1" dirty="0" err="1" smtClean="0"/>
              <a:t>more</a:t>
            </a:r>
            <a:r>
              <a:rPr lang="tr-TR" sz="3000" i="1" dirty="0" smtClean="0"/>
              <a:t> a </a:t>
            </a:r>
            <a:r>
              <a:rPr lang="tr-TR" sz="3000" i="1" dirty="0" err="1" smtClean="0"/>
              <a:t>mirror</a:t>
            </a:r>
            <a:r>
              <a:rPr lang="tr-TR" sz="3000" i="1" dirty="0" smtClean="0"/>
              <a:t> </a:t>
            </a:r>
            <a:r>
              <a:rPr lang="tr-TR" sz="3000" i="1" dirty="0" err="1" smtClean="0"/>
              <a:t>than</a:t>
            </a:r>
            <a:r>
              <a:rPr lang="tr-TR" sz="3000" i="1" dirty="0" smtClean="0"/>
              <a:t> a </a:t>
            </a:r>
          </a:p>
          <a:p>
            <a:pPr>
              <a:lnSpc>
                <a:spcPct val="110000"/>
              </a:lnSpc>
              <a:spcBef>
                <a:spcPct val="0"/>
              </a:spcBef>
              <a:buFont typeface="Wingdings" pitchFamily="2" charset="2"/>
              <a:buNone/>
            </a:pPr>
            <a:r>
              <a:rPr lang="tr-TR" sz="3000" i="1" dirty="0" err="1" smtClean="0"/>
              <a:t>lamp</a:t>
            </a:r>
            <a:r>
              <a:rPr lang="tr-TR" sz="3000" i="1" dirty="0" smtClean="0"/>
              <a:t>.”                                          </a:t>
            </a:r>
          </a:p>
          <a:p>
            <a:pPr>
              <a:lnSpc>
                <a:spcPct val="110000"/>
              </a:lnSpc>
              <a:spcBef>
                <a:spcPct val="0"/>
              </a:spcBef>
              <a:buFont typeface="Wingdings" pitchFamily="2" charset="2"/>
              <a:buNone/>
            </a:pPr>
            <a:r>
              <a:rPr lang="tr-TR" sz="3000" dirty="0" smtClean="0"/>
              <a:t>                                          </a:t>
            </a:r>
            <a:r>
              <a:rPr lang="tr-TR" sz="2400" dirty="0" smtClean="0"/>
              <a:t>James B. </a:t>
            </a:r>
            <a:r>
              <a:rPr lang="tr-TR" sz="2400" dirty="0" err="1" smtClean="0"/>
              <a:t>Twitchell</a:t>
            </a:r>
            <a:endParaRPr lang="tr-TR" dirty="0" smtClean="0"/>
          </a:p>
        </p:txBody>
      </p:sp>
      <p:sp>
        <p:nvSpPr>
          <p:cNvPr id="4"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4F95DCEB-BE58-4D21-9795-DF408803C438}" type="slidenum">
              <a:rPr lang="en-US" sz="1200">
                <a:solidFill>
                  <a:srgbClr val="045C75"/>
                </a:solidFill>
              </a:rPr>
              <a:pPr eaLnBrk="1" hangingPunct="1"/>
              <a:t>3</a:t>
            </a:fld>
            <a:endParaRPr lang="en-US" sz="1400">
              <a:solidFill>
                <a:srgbClr val="045C75"/>
              </a:solidFill>
            </a:endParaRPr>
          </a:p>
        </p:txBody>
      </p:sp>
    </p:spTree>
    <p:extLst>
      <p:ext uri="{BB962C8B-B14F-4D97-AF65-F5344CB8AC3E}">
        <p14:creationId xmlns:p14="http://schemas.microsoft.com/office/powerpoint/2010/main" val="19903057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828800" y="457200"/>
            <a:ext cx="6705600" cy="1143000"/>
          </a:xfrm>
        </p:spPr>
        <p:txBody>
          <a:bodyPr/>
          <a:lstStyle/>
          <a:p>
            <a:r>
              <a:rPr lang="tr-TR" dirty="0" err="1" smtClean="0"/>
              <a:t>Advertising</a:t>
            </a:r>
            <a:r>
              <a:rPr lang="tr-TR" dirty="0" smtClean="0"/>
              <a:t> </a:t>
            </a:r>
            <a:r>
              <a:rPr lang="tr-TR" dirty="0" err="1" smtClean="0"/>
              <a:t>Models</a:t>
            </a:r>
            <a:endParaRPr lang="en-US" dirty="0"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C2A3EEC0-9C46-4D54-88AE-04E735C1A70C}" type="slidenum">
              <a:rPr lang="en-US" sz="1200">
                <a:solidFill>
                  <a:srgbClr val="045C75"/>
                </a:solidFill>
              </a:rPr>
              <a:pPr eaLnBrk="1" hangingPunct="1"/>
              <a:t>30</a:t>
            </a:fld>
            <a:endParaRPr lang="en-US" sz="1400">
              <a:solidFill>
                <a:srgbClr val="045C75"/>
              </a:solidFill>
            </a:endParaRPr>
          </a:p>
        </p:txBody>
      </p:sp>
      <p:sp>
        <p:nvSpPr>
          <p:cNvPr id="37892" name="Text Box 3"/>
          <p:cNvSpPr txBox="1">
            <a:spLocks noChangeArrowheads="1"/>
          </p:cNvSpPr>
          <p:nvPr/>
        </p:nvSpPr>
        <p:spPr bwMode="auto">
          <a:xfrm>
            <a:off x="1127125" y="1676400"/>
            <a:ext cx="330250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buFontTx/>
              <a:buChar char="•"/>
            </a:pPr>
            <a:r>
              <a:rPr lang="tr-TR" dirty="0">
                <a:latin typeface="Comic Sans MS" pitchFamily="66" charset="0"/>
              </a:rPr>
              <a:t> AIDA Model</a:t>
            </a:r>
          </a:p>
          <a:p>
            <a:pPr eaLnBrk="1" hangingPunct="1">
              <a:buFontTx/>
              <a:buChar char="•"/>
            </a:pPr>
            <a:r>
              <a:rPr lang="tr-TR" dirty="0">
                <a:latin typeface="Comic Sans MS" pitchFamily="66" charset="0"/>
              </a:rPr>
              <a:t> </a:t>
            </a:r>
            <a:r>
              <a:rPr lang="tr-TR" dirty="0" err="1">
                <a:latin typeface="Comic Sans MS" pitchFamily="66" charset="0"/>
              </a:rPr>
              <a:t>Think</a:t>
            </a:r>
            <a:r>
              <a:rPr lang="tr-TR" dirty="0">
                <a:latin typeface="Comic Sans MS" pitchFamily="66" charset="0"/>
              </a:rPr>
              <a:t>-</a:t>
            </a:r>
            <a:r>
              <a:rPr lang="tr-TR" dirty="0" err="1">
                <a:latin typeface="Comic Sans MS" pitchFamily="66" charset="0"/>
              </a:rPr>
              <a:t>feel</a:t>
            </a:r>
            <a:r>
              <a:rPr lang="tr-TR" dirty="0">
                <a:latin typeface="Comic Sans MS" pitchFamily="66" charset="0"/>
              </a:rPr>
              <a:t>-do model</a:t>
            </a:r>
          </a:p>
          <a:p>
            <a:pPr eaLnBrk="1" hangingPunct="1">
              <a:buFontTx/>
              <a:buChar char="•"/>
            </a:pPr>
            <a:r>
              <a:rPr lang="tr-TR" dirty="0">
                <a:latin typeface="Comic Sans MS" pitchFamily="66" charset="0"/>
              </a:rPr>
              <a:t> </a:t>
            </a:r>
            <a:r>
              <a:rPr lang="tr-TR" dirty="0" smtClean="0">
                <a:latin typeface="Comic Sans MS" pitchFamily="66" charset="0"/>
              </a:rPr>
              <a:t>NAIDAS</a:t>
            </a:r>
          </a:p>
          <a:p>
            <a:pPr eaLnBrk="1" hangingPunct="1">
              <a:buFontTx/>
              <a:buChar char="•"/>
            </a:pPr>
            <a:r>
              <a:rPr lang="tr-TR" dirty="0">
                <a:latin typeface="Comic Sans MS" pitchFamily="66" charset="0"/>
              </a:rPr>
              <a:t> </a:t>
            </a:r>
            <a:r>
              <a:rPr lang="tr-TR" dirty="0" smtClean="0">
                <a:latin typeface="Comic Sans MS" pitchFamily="66" charset="0"/>
              </a:rPr>
              <a:t>DAGMAR model</a:t>
            </a:r>
            <a:endParaRPr lang="tr-TR"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648" y="3259915"/>
            <a:ext cx="5100637" cy="272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2205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vert="horz" lIns="0" rIns="0" bIns="0" anchor="b">
            <a:normAutofit/>
          </a:bodyPr>
          <a:lstStyle/>
          <a:p>
            <a:r>
              <a:rPr lang="tr-TR" dirty="0" err="1"/>
              <a:t>Elaboration</a:t>
            </a:r>
            <a:r>
              <a:rPr lang="tr-TR" dirty="0"/>
              <a:t> </a:t>
            </a:r>
            <a:r>
              <a:rPr lang="tr-TR" dirty="0" err="1"/>
              <a:t>Likelihood</a:t>
            </a:r>
            <a:r>
              <a:rPr lang="tr-TR" dirty="0"/>
              <a:t> Model</a:t>
            </a:r>
          </a:p>
        </p:txBody>
      </p:sp>
      <p:pic>
        <p:nvPicPr>
          <p:cNvPr id="48131" name="Picture 2" descr="C:\Users\Sercin Sun\Desktop\pra204\Güncellemeler\modeller\elobration likelehood mode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2057400"/>
            <a:ext cx="7772400" cy="4449763"/>
          </a:xfrm>
          <a:noFill/>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D30FD44E-DBC0-43E9-8E9D-ABD1E2B9BF3D}" type="slidenum">
              <a:rPr lang="en-US" sz="1200">
                <a:solidFill>
                  <a:srgbClr val="045C75"/>
                </a:solidFill>
              </a:rPr>
              <a:pPr eaLnBrk="1" hangingPunct="1"/>
              <a:t>31</a:t>
            </a:fld>
            <a:endParaRPr lang="en-US" sz="1400">
              <a:solidFill>
                <a:srgbClr val="045C75"/>
              </a:solidFill>
            </a:endParaRPr>
          </a:p>
        </p:txBody>
      </p:sp>
    </p:spTree>
    <p:extLst>
      <p:ext uri="{BB962C8B-B14F-4D97-AF65-F5344CB8AC3E}">
        <p14:creationId xmlns:p14="http://schemas.microsoft.com/office/powerpoint/2010/main" val="248195102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vert="horz" lIns="0" rIns="0" bIns="0" anchor="b">
            <a:normAutofit/>
          </a:bodyPr>
          <a:lstStyle/>
          <a:p>
            <a:r>
              <a:rPr lang="tr-TR" dirty="0"/>
              <a:t>FCB </a:t>
            </a:r>
            <a:r>
              <a:rPr lang="tr-TR" dirty="0" err="1"/>
              <a:t>Grid</a:t>
            </a:r>
            <a:endParaRPr lang="tr-TR" dirty="0"/>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7A8D5107-AB2F-482D-A7B4-7939E47EBB29}" type="slidenum">
              <a:rPr lang="en-US" sz="1200">
                <a:solidFill>
                  <a:srgbClr val="045C75"/>
                </a:solidFill>
              </a:rPr>
              <a:pPr eaLnBrk="1" hangingPunct="1"/>
              <a:t>32</a:t>
            </a:fld>
            <a:endParaRPr lang="en-US" sz="1400">
              <a:solidFill>
                <a:srgbClr val="045C75"/>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896356"/>
            <a:ext cx="4267200" cy="432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608230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vert="horz" lIns="0" rIns="0" bIns="0" anchor="b">
            <a:normAutofit/>
          </a:bodyPr>
          <a:lstStyle/>
          <a:p>
            <a:r>
              <a:rPr lang="tr-TR" dirty="0"/>
              <a:t>FCB </a:t>
            </a:r>
            <a:r>
              <a:rPr lang="tr-TR" dirty="0" err="1"/>
              <a:t>Grid</a:t>
            </a:r>
            <a:endParaRPr lang="tr-TR" dirty="0"/>
          </a:p>
        </p:txBody>
      </p:sp>
      <p:pic>
        <p:nvPicPr>
          <p:cNvPr id="49155" name="Picture 2" descr="C:\Users\Sercin Sun\Desktop\pra204\Güncellemeler\modeller\FCB grid.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2044700"/>
            <a:ext cx="7620000" cy="4813300"/>
          </a:xfrm>
          <a:noFill/>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7A8D5107-AB2F-482D-A7B4-7939E47EBB29}" type="slidenum">
              <a:rPr lang="en-US" sz="1200">
                <a:solidFill>
                  <a:srgbClr val="045C75"/>
                </a:solidFill>
              </a:rPr>
              <a:pPr eaLnBrk="1" hangingPunct="1"/>
              <a:t>33</a:t>
            </a:fld>
            <a:endParaRPr lang="en-US" sz="1400">
              <a:solidFill>
                <a:srgbClr val="045C75"/>
              </a:solidFill>
            </a:endParaRPr>
          </a:p>
        </p:txBody>
      </p:sp>
    </p:spTree>
    <p:extLst>
      <p:ext uri="{BB962C8B-B14F-4D97-AF65-F5344CB8AC3E}">
        <p14:creationId xmlns:p14="http://schemas.microsoft.com/office/powerpoint/2010/main" val="361803698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smtClean="0"/>
              <a:t>Advertising Theory</a:t>
            </a:r>
            <a:endParaRPr lang="en-US" smtClean="0"/>
          </a:p>
        </p:txBody>
      </p:sp>
      <p:sp>
        <p:nvSpPr>
          <p:cNvPr id="43011" name="Rectangle 3"/>
          <p:cNvSpPr>
            <a:spLocks noGrp="1" noChangeArrowheads="1"/>
          </p:cNvSpPr>
          <p:nvPr>
            <p:ph idx="1"/>
          </p:nvPr>
        </p:nvSpPr>
        <p:spPr/>
        <p:txBody>
          <a:bodyPr/>
          <a:lstStyle/>
          <a:p>
            <a:pPr marL="342900" indent="-342900"/>
            <a:r>
              <a:rPr lang="tr-TR" smtClean="0"/>
              <a:t>Hierarchy of Effects</a:t>
            </a:r>
          </a:p>
          <a:p>
            <a:pPr marL="912813" lvl="1" indent="-342900"/>
            <a:r>
              <a:rPr lang="tr-TR" smtClean="0"/>
              <a:t>Awareness</a:t>
            </a:r>
          </a:p>
          <a:p>
            <a:pPr marL="912813" lvl="1" indent="-342900"/>
            <a:r>
              <a:rPr lang="tr-TR" smtClean="0"/>
              <a:t>Knowledge</a:t>
            </a:r>
          </a:p>
          <a:p>
            <a:pPr marL="912813" lvl="1" indent="-342900"/>
            <a:r>
              <a:rPr lang="tr-TR" smtClean="0"/>
              <a:t>Liking</a:t>
            </a:r>
          </a:p>
          <a:p>
            <a:pPr marL="912813" lvl="1" indent="-342900"/>
            <a:r>
              <a:rPr lang="tr-TR" smtClean="0"/>
              <a:t>Preference</a:t>
            </a:r>
          </a:p>
          <a:p>
            <a:pPr marL="912813" lvl="1" indent="-342900"/>
            <a:r>
              <a:rPr lang="tr-TR" smtClean="0"/>
              <a:t>Conviction</a:t>
            </a:r>
          </a:p>
          <a:p>
            <a:pPr marL="912813" lvl="1" indent="-342900"/>
            <a:r>
              <a:rPr lang="tr-TR" smtClean="0"/>
              <a:t>The Actual Purpose</a:t>
            </a:r>
          </a:p>
        </p:txBody>
      </p:sp>
      <p:sp>
        <p:nvSpPr>
          <p:cNvPr id="4"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6635FEF-95FD-4E7A-93D4-8C59B70E807D}" type="slidenum">
              <a:rPr lang="en-US" sz="1200">
                <a:solidFill>
                  <a:srgbClr val="045C75"/>
                </a:solidFill>
              </a:rPr>
              <a:pPr eaLnBrk="1" hangingPunct="1"/>
              <a:t>34</a:t>
            </a:fld>
            <a:endParaRPr lang="en-US" sz="1400">
              <a:solidFill>
                <a:srgbClr val="045C75"/>
              </a:solidFill>
            </a:endParaRPr>
          </a:p>
        </p:txBody>
      </p:sp>
    </p:spTree>
    <p:extLst>
      <p:ext uri="{BB962C8B-B14F-4D97-AF65-F5344CB8AC3E}">
        <p14:creationId xmlns:p14="http://schemas.microsoft.com/office/powerpoint/2010/main" val="270184550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pPr fontAlgn="auto">
              <a:spcAft>
                <a:spcPts val="0"/>
              </a:spcAft>
              <a:defRPr/>
            </a:pPr>
            <a:r>
              <a:rPr lang="tr-TR" dirty="0" smtClean="0"/>
              <a:t>Hierarchy of Effects</a:t>
            </a:r>
            <a:br>
              <a:rPr lang="tr-TR" dirty="0" smtClean="0"/>
            </a:br>
            <a:r>
              <a:rPr lang="tr-TR" dirty="0" smtClean="0"/>
              <a:t>Think/Feel/Do</a:t>
            </a:r>
            <a:endParaRPr lang="tr-TR" dirty="0"/>
          </a:p>
        </p:txBody>
      </p:sp>
      <p:pic>
        <p:nvPicPr>
          <p:cNvPr id="44035" name="Picture 2" descr="C:\Users\Sercin Sun\Desktop\pra204\Güncellemeler\modeller\Hierarchy of Effec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2365375"/>
            <a:ext cx="7239000" cy="3806825"/>
          </a:xfrm>
          <a:noFill/>
        </p:spPr>
      </p:pic>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2E96CD23-C64B-4DBF-B8CF-EE6B292BE135}" type="slidenum">
              <a:rPr lang="en-US" sz="1200">
                <a:solidFill>
                  <a:srgbClr val="045C75"/>
                </a:solidFill>
              </a:rPr>
              <a:pPr eaLnBrk="1" hangingPunct="1"/>
              <a:t>35</a:t>
            </a:fld>
            <a:endParaRPr lang="en-US" sz="1400">
              <a:solidFill>
                <a:srgbClr val="045C75"/>
              </a:solidFill>
            </a:endParaRPr>
          </a:p>
        </p:txBody>
      </p:sp>
    </p:spTree>
    <p:extLst>
      <p:ext uri="{BB962C8B-B14F-4D97-AF65-F5344CB8AC3E}">
        <p14:creationId xmlns:p14="http://schemas.microsoft.com/office/powerpoint/2010/main" val="95702595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tr-TR" smtClean="0"/>
              <a:t>Advertising Theory</a:t>
            </a:r>
            <a:endParaRPr lang="en-US" smtClean="0"/>
          </a:p>
        </p:txBody>
      </p:sp>
      <p:sp>
        <p:nvSpPr>
          <p:cNvPr id="45059" name="Rectangle 3"/>
          <p:cNvSpPr>
            <a:spLocks noGrp="1" noChangeArrowheads="1"/>
          </p:cNvSpPr>
          <p:nvPr>
            <p:ph idx="1"/>
          </p:nvPr>
        </p:nvSpPr>
        <p:spPr/>
        <p:txBody>
          <a:bodyPr/>
          <a:lstStyle/>
          <a:p>
            <a:pPr marL="342900" indent="-342900"/>
            <a:r>
              <a:rPr lang="tr-TR" dirty="0" err="1" smtClean="0"/>
              <a:t>Means-End</a:t>
            </a:r>
            <a:r>
              <a:rPr lang="tr-TR" dirty="0" smtClean="0"/>
              <a:t> </a:t>
            </a:r>
            <a:r>
              <a:rPr lang="tr-TR" dirty="0" err="1" smtClean="0"/>
              <a:t>Theory</a:t>
            </a:r>
            <a:endParaRPr lang="tr-TR" dirty="0" smtClean="0"/>
          </a:p>
          <a:p>
            <a:pPr marL="912813" lvl="1" indent="-342900"/>
            <a:r>
              <a:rPr lang="tr-TR" dirty="0" err="1" smtClean="0"/>
              <a:t>The</a:t>
            </a:r>
            <a:r>
              <a:rPr lang="tr-TR" dirty="0" smtClean="0"/>
              <a:t> </a:t>
            </a:r>
            <a:r>
              <a:rPr lang="tr-TR" dirty="0" err="1" smtClean="0"/>
              <a:t>product’s</a:t>
            </a:r>
            <a:r>
              <a:rPr lang="tr-TR" dirty="0" smtClean="0"/>
              <a:t> </a:t>
            </a:r>
            <a:r>
              <a:rPr lang="tr-TR" dirty="0" err="1" smtClean="0"/>
              <a:t>attributes</a:t>
            </a:r>
            <a:endParaRPr lang="tr-TR" dirty="0" smtClean="0"/>
          </a:p>
          <a:p>
            <a:pPr marL="912813" lvl="1" indent="-342900"/>
            <a:r>
              <a:rPr lang="tr-TR" dirty="0" smtClean="0"/>
              <a:t>Consumer </a:t>
            </a:r>
            <a:r>
              <a:rPr lang="tr-TR" dirty="0" err="1" smtClean="0"/>
              <a:t>benefits</a:t>
            </a:r>
            <a:endParaRPr lang="tr-TR" dirty="0" smtClean="0"/>
          </a:p>
          <a:p>
            <a:pPr marL="912813" lvl="1" indent="-342900"/>
            <a:r>
              <a:rPr lang="tr-TR" dirty="0" err="1" smtClean="0"/>
              <a:t>Leverage</a:t>
            </a:r>
            <a:r>
              <a:rPr lang="tr-TR" dirty="0" smtClean="0"/>
              <a:t> </a:t>
            </a:r>
            <a:r>
              <a:rPr lang="tr-TR" dirty="0" err="1" smtClean="0"/>
              <a:t>points</a:t>
            </a:r>
            <a:endParaRPr lang="tr-TR" dirty="0" smtClean="0"/>
          </a:p>
          <a:p>
            <a:pPr marL="912813" lvl="1" indent="-342900"/>
            <a:r>
              <a:rPr lang="tr-TR" dirty="0" err="1" smtClean="0"/>
              <a:t>Personal</a:t>
            </a:r>
            <a:r>
              <a:rPr lang="tr-TR" dirty="0" smtClean="0"/>
              <a:t> </a:t>
            </a:r>
            <a:r>
              <a:rPr lang="tr-TR" dirty="0" err="1" smtClean="0"/>
              <a:t>values</a:t>
            </a:r>
            <a:endParaRPr lang="tr-TR" dirty="0" smtClean="0"/>
          </a:p>
          <a:p>
            <a:pPr marL="912813" lvl="1" indent="-342900"/>
            <a:r>
              <a:rPr lang="tr-TR" dirty="0" err="1" smtClean="0"/>
              <a:t>The</a:t>
            </a:r>
            <a:r>
              <a:rPr lang="tr-TR" dirty="0" smtClean="0"/>
              <a:t> </a:t>
            </a:r>
            <a:r>
              <a:rPr lang="tr-TR" dirty="0" err="1" smtClean="0"/>
              <a:t>executional</a:t>
            </a:r>
            <a:r>
              <a:rPr lang="tr-TR" dirty="0" smtClean="0"/>
              <a:t> </a:t>
            </a:r>
            <a:r>
              <a:rPr lang="tr-TR" dirty="0" err="1" smtClean="0"/>
              <a:t>framework</a:t>
            </a:r>
            <a:endParaRPr lang="en-US" dirty="0" smtClean="0"/>
          </a:p>
        </p:txBody>
      </p:sp>
      <p:sp>
        <p:nvSpPr>
          <p:cNvPr id="4"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671EFCA7-0CC5-4473-A64D-6CB68BE3E4E1}" type="slidenum">
              <a:rPr lang="en-US" sz="1200">
                <a:solidFill>
                  <a:srgbClr val="045C75"/>
                </a:solidFill>
              </a:rPr>
              <a:pPr eaLnBrk="1" hangingPunct="1"/>
              <a:t>36</a:t>
            </a:fld>
            <a:endParaRPr lang="en-US" sz="1400">
              <a:solidFill>
                <a:srgbClr val="045C75"/>
              </a:solidFill>
            </a:endParaRPr>
          </a:p>
        </p:txBody>
      </p:sp>
    </p:spTree>
    <p:extLst>
      <p:ext uri="{BB962C8B-B14F-4D97-AF65-F5344CB8AC3E}">
        <p14:creationId xmlns:p14="http://schemas.microsoft.com/office/powerpoint/2010/main" val="12521967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381000"/>
            <a:ext cx="8229600" cy="1143000"/>
          </a:xfrm>
        </p:spPr>
        <p:txBody>
          <a:bodyPr/>
          <a:lstStyle/>
          <a:p>
            <a:r>
              <a:rPr lang="tr-TR" dirty="0" err="1" smtClean="0"/>
              <a:t>Advertising</a:t>
            </a:r>
            <a:r>
              <a:rPr lang="tr-TR" dirty="0" smtClean="0"/>
              <a:t> </a:t>
            </a:r>
            <a:r>
              <a:rPr lang="tr-TR" dirty="0" err="1" smtClean="0"/>
              <a:t>Theory</a:t>
            </a:r>
            <a:endParaRPr lang="en-US" dirty="0" smtClean="0"/>
          </a:p>
        </p:txBody>
      </p:sp>
      <p:sp>
        <p:nvSpPr>
          <p:cNvPr id="46083" name="Rectangle 3"/>
          <p:cNvSpPr>
            <a:spLocks noGrp="1" noChangeArrowheads="1"/>
          </p:cNvSpPr>
          <p:nvPr>
            <p:ph idx="1"/>
          </p:nvPr>
        </p:nvSpPr>
        <p:spPr>
          <a:xfrm>
            <a:off x="685800" y="1295400"/>
            <a:ext cx="4495800" cy="4114800"/>
          </a:xfrm>
        </p:spPr>
        <p:txBody>
          <a:bodyPr vert="horz">
            <a:noAutofit/>
          </a:bodyPr>
          <a:lstStyle/>
          <a:p>
            <a:pPr marL="0" indent="0">
              <a:buNone/>
            </a:pPr>
            <a:endParaRPr lang="tr-TR" sz="2000" dirty="0" smtClean="0"/>
          </a:p>
          <a:p>
            <a:pPr marL="0" indent="0">
              <a:buNone/>
            </a:pPr>
            <a:r>
              <a:rPr lang="tr-TR" sz="2000" dirty="0" err="1" smtClean="0">
                <a:solidFill>
                  <a:schemeClr val="accent1"/>
                </a:solidFill>
              </a:rPr>
              <a:t>Means-End</a:t>
            </a:r>
            <a:r>
              <a:rPr lang="tr-TR" sz="2000" dirty="0" smtClean="0">
                <a:solidFill>
                  <a:schemeClr val="accent1"/>
                </a:solidFill>
              </a:rPr>
              <a:t> </a:t>
            </a:r>
            <a:r>
              <a:rPr lang="tr-TR" sz="2000" dirty="0" err="1">
                <a:solidFill>
                  <a:schemeClr val="accent1"/>
                </a:solidFill>
              </a:rPr>
              <a:t>Theory</a:t>
            </a:r>
            <a:endParaRPr lang="tr-TR" sz="2000" dirty="0">
              <a:solidFill>
                <a:schemeClr val="accent1"/>
              </a:solidFill>
            </a:endParaRPr>
          </a:p>
          <a:p>
            <a:pPr marL="342900" indent="-342900">
              <a:lnSpc>
                <a:spcPct val="120000"/>
              </a:lnSpc>
            </a:pPr>
            <a:r>
              <a:rPr lang="tr-TR" sz="2000" dirty="0" err="1" smtClean="0"/>
              <a:t>Personal</a:t>
            </a:r>
            <a:r>
              <a:rPr lang="tr-TR" sz="2000" dirty="0" smtClean="0"/>
              <a:t> </a:t>
            </a:r>
            <a:r>
              <a:rPr lang="tr-TR" sz="2000" dirty="0" err="1"/>
              <a:t>values</a:t>
            </a:r>
            <a:endParaRPr lang="tr-TR" sz="2000" dirty="0"/>
          </a:p>
          <a:p>
            <a:pPr marL="912813" lvl="1" indent="-342900">
              <a:lnSpc>
                <a:spcPct val="120000"/>
              </a:lnSpc>
            </a:pPr>
            <a:r>
              <a:rPr lang="tr-TR" sz="2000" dirty="0" err="1"/>
              <a:t>Comfortable</a:t>
            </a:r>
            <a:r>
              <a:rPr lang="tr-TR" sz="2000" dirty="0"/>
              <a:t> life</a:t>
            </a:r>
          </a:p>
          <a:p>
            <a:pPr marL="912813" lvl="1" indent="-342900">
              <a:lnSpc>
                <a:spcPct val="120000"/>
              </a:lnSpc>
            </a:pPr>
            <a:r>
              <a:rPr lang="tr-TR" sz="2000" dirty="0" err="1"/>
              <a:t>Equality</a:t>
            </a:r>
            <a:endParaRPr lang="tr-TR" sz="2000" dirty="0"/>
          </a:p>
          <a:p>
            <a:pPr marL="912813" lvl="1" indent="-342900">
              <a:lnSpc>
                <a:spcPct val="120000"/>
              </a:lnSpc>
            </a:pPr>
            <a:r>
              <a:rPr lang="tr-TR" sz="2000" dirty="0" err="1"/>
              <a:t>Excitement</a:t>
            </a:r>
            <a:endParaRPr lang="tr-TR" sz="2000" dirty="0"/>
          </a:p>
          <a:p>
            <a:pPr marL="912813" lvl="1" indent="-342900">
              <a:lnSpc>
                <a:spcPct val="120000"/>
              </a:lnSpc>
            </a:pPr>
            <a:r>
              <a:rPr lang="tr-TR" sz="2000" dirty="0" err="1"/>
              <a:t>Freedom</a:t>
            </a:r>
            <a:endParaRPr lang="tr-TR" sz="2000" dirty="0"/>
          </a:p>
          <a:p>
            <a:pPr marL="912813" lvl="1" indent="-342900">
              <a:lnSpc>
                <a:spcPct val="120000"/>
              </a:lnSpc>
            </a:pPr>
            <a:r>
              <a:rPr lang="tr-TR" sz="2000" dirty="0" err="1"/>
              <a:t>Fun</a:t>
            </a:r>
            <a:r>
              <a:rPr lang="tr-TR" sz="2000" dirty="0"/>
              <a:t>, </a:t>
            </a:r>
            <a:r>
              <a:rPr lang="tr-TR" sz="2000" dirty="0" err="1"/>
              <a:t>exciting</a:t>
            </a:r>
            <a:r>
              <a:rPr lang="tr-TR" sz="2000" dirty="0"/>
              <a:t> life</a:t>
            </a:r>
          </a:p>
          <a:p>
            <a:pPr marL="912813" lvl="1" indent="-342900">
              <a:lnSpc>
                <a:spcPct val="120000"/>
              </a:lnSpc>
            </a:pPr>
            <a:r>
              <a:rPr lang="tr-TR" sz="2000" dirty="0" err="1"/>
              <a:t>Happiness</a:t>
            </a:r>
            <a:endParaRPr lang="tr-TR" sz="2000" dirty="0"/>
          </a:p>
          <a:p>
            <a:pPr marL="912813" lvl="1" indent="-342900">
              <a:lnSpc>
                <a:spcPct val="120000"/>
              </a:lnSpc>
            </a:pPr>
            <a:r>
              <a:rPr lang="tr-TR" sz="2000" dirty="0"/>
              <a:t>Inner </a:t>
            </a:r>
            <a:r>
              <a:rPr lang="tr-TR" sz="2000" dirty="0" err="1"/>
              <a:t>peace</a:t>
            </a:r>
            <a:endParaRPr lang="tr-TR" sz="2000" dirty="0"/>
          </a:p>
          <a:p>
            <a:pPr marL="912813" lvl="1" indent="-342900">
              <a:lnSpc>
                <a:spcPct val="120000"/>
              </a:lnSpc>
            </a:pPr>
            <a:r>
              <a:rPr lang="tr-TR" sz="2000" dirty="0" err="1"/>
              <a:t>Mature</a:t>
            </a:r>
            <a:r>
              <a:rPr lang="tr-TR" sz="2000" dirty="0"/>
              <a:t> </a:t>
            </a:r>
            <a:r>
              <a:rPr lang="tr-TR" sz="2000" dirty="0" err="1"/>
              <a:t>love</a:t>
            </a:r>
            <a:endParaRPr lang="tr-TR" sz="2000" dirty="0"/>
          </a:p>
          <a:p>
            <a:pPr marL="912813" lvl="1" indent="-342900">
              <a:lnSpc>
                <a:spcPct val="120000"/>
              </a:lnSpc>
            </a:pPr>
            <a:r>
              <a:rPr lang="tr-TR" sz="2000" dirty="0" err="1"/>
              <a:t>Personal</a:t>
            </a:r>
            <a:r>
              <a:rPr lang="tr-TR" sz="2000" dirty="0"/>
              <a:t> </a:t>
            </a:r>
            <a:r>
              <a:rPr lang="tr-TR" sz="2000" dirty="0" err="1"/>
              <a:t>accomplishment</a:t>
            </a:r>
            <a:endParaRPr lang="tr-TR" sz="2000" dirty="0"/>
          </a:p>
          <a:p>
            <a:pPr marL="912813" lvl="1" indent="-342900">
              <a:lnSpc>
                <a:spcPct val="120000"/>
              </a:lnSpc>
            </a:pPr>
            <a:r>
              <a:rPr lang="tr-TR" sz="2000" dirty="0" err="1"/>
              <a:t>Pleasure</a:t>
            </a:r>
            <a:endParaRPr lang="tr-TR" sz="2000" dirty="0"/>
          </a:p>
          <a:p>
            <a:pPr marL="912813" lvl="1" indent="-342900"/>
            <a:endParaRPr lang="tr-TR" sz="2000" dirty="0"/>
          </a:p>
        </p:txBody>
      </p:sp>
      <p:sp>
        <p:nvSpPr>
          <p:cNvPr id="4"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29409F59-870B-436C-8D0B-5977F2DA1404}" type="slidenum">
              <a:rPr lang="en-US" sz="1200">
                <a:solidFill>
                  <a:srgbClr val="045C75"/>
                </a:solidFill>
              </a:rPr>
              <a:pPr eaLnBrk="1" hangingPunct="1"/>
              <a:t>37</a:t>
            </a:fld>
            <a:endParaRPr lang="en-US" sz="1400">
              <a:solidFill>
                <a:srgbClr val="045C75"/>
              </a:solidFill>
            </a:endParaRPr>
          </a:p>
        </p:txBody>
      </p:sp>
      <p:sp>
        <p:nvSpPr>
          <p:cNvPr id="5" name="Rectangle 3"/>
          <p:cNvSpPr txBox="1">
            <a:spLocks noChangeArrowheads="1"/>
          </p:cNvSpPr>
          <p:nvPr/>
        </p:nvSpPr>
        <p:spPr bwMode="auto">
          <a:xfrm>
            <a:off x="4572000" y="2743200"/>
            <a:ext cx="4038600" cy="4114800"/>
          </a:xfrm>
          <a:prstGeom prst="rect">
            <a:avLst/>
          </a:prstGeom>
        </p:spPr>
        <p:txBody>
          <a:bodyPr vert="horz">
            <a:normAutofit/>
          </a:bodyPr>
          <a:lstStyle>
            <a:lvl1pPr marL="342900" indent="-342900">
              <a:spcBef>
                <a:spcPct val="20000"/>
              </a:spcBef>
              <a:buClr>
                <a:schemeClr val="accent3"/>
              </a:buClr>
              <a:buSzPct val="95000"/>
              <a:buFont typeface="Wingdings 2"/>
              <a:buChar char=""/>
              <a:defRPr kumimoji="0" sz="2000"/>
            </a:lvl1pPr>
            <a:lvl2pPr marL="912813" lvl="1" indent="-342900">
              <a:spcBef>
                <a:spcPct val="20000"/>
              </a:spcBef>
              <a:buClr>
                <a:schemeClr val="accent1"/>
              </a:buClr>
              <a:buSzPct val="85000"/>
              <a:buFont typeface="Wingdings 2"/>
              <a:buChar char=""/>
              <a:defRPr kumimoji="0" sz="2000"/>
            </a:lvl2pPr>
            <a:lvl3pPr indent="-246888">
              <a:spcBef>
                <a:spcPct val="20000"/>
              </a:spcBef>
              <a:buClr>
                <a:schemeClr val="accent2"/>
              </a:buClr>
              <a:buSzPct val="70000"/>
              <a:buFont typeface="Wingdings 2"/>
              <a:buChar char=""/>
              <a:defRPr kumimoji="0" sz="2100"/>
            </a:lvl3pPr>
            <a:lvl4pPr marL="1188720" indent="-210312">
              <a:spcBef>
                <a:spcPct val="20000"/>
              </a:spcBef>
              <a:buClr>
                <a:schemeClr val="accent3"/>
              </a:buClr>
              <a:buSzPct val="65000"/>
              <a:buFont typeface="Wingdings 2"/>
              <a:buChar char=""/>
              <a:defRPr kumimoji="0" sz="2000"/>
            </a:lvl4pPr>
            <a:lvl5pPr marL="1463040" indent="-210312">
              <a:spcBef>
                <a:spcPct val="20000"/>
              </a:spcBef>
              <a:buClr>
                <a:schemeClr val="accent4"/>
              </a:buClr>
              <a:buSzPct val="65000"/>
              <a:buFont typeface="Wingdings 2"/>
              <a:buChar char=""/>
              <a:defRPr kumimoji="0" sz="2000"/>
            </a:lvl5pPr>
            <a:lvl6pPr marL="1737360" indent="-210312">
              <a:spcBef>
                <a:spcPct val="20000"/>
              </a:spcBef>
              <a:buClr>
                <a:schemeClr val="accent5"/>
              </a:buClr>
              <a:buSzPct val="80000"/>
              <a:buFont typeface="Wingdings 2"/>
              <a:buChar char=""/>
              <a:defRPr kumimoji="0"/>
            </a:lvl6pPr>
            <a:lvl7pPr marL="1920240" indent="-182880">
              <a:spcBef>
                <a:spcPct val="20000"/>
              </a:spcBef>
              <a:buClr>
                <a:schemeClr val="accent6"/>
              </a:buClr>
              <a:buSzPct val="80000"/>
              <a:buFont typeface="Wingdings 2"/>
              <a:buChar char=""/>
              <a:defRPr kumimoji="0" sz="1600" baseline="0"/>
            </a:lvl7pPr>
            <a:lvl8pPr marL="2194560" indent="-182880">
              <a:spcBef>
                <a:spcPct val="20000"/>
              </a:spcBef>
              <a:buClr>
                <a:schemeClr val="tx2"/>
              </a:buClr>
              <a:buChar char="•"/>
              <a:defRPr kumimoji="0" sz="1600"/>
            </a:lvl8pPr>
            <a:lvl9pPr marL="2468880" indent="-182880">
              <a:spcBef>
                <a:spcPct val="20000"/>
              </a:spcBef>
              <a:buClr>
                <a:schemeClr val="tx2"/>
              </a:buClr>
              <a:buFontTx/>
              <a:buChar char="•"/>
              <a:defRPr kumimoji="0" sz="1400" baseline="0"/>
            </a:lvl9pPr>
          </a:lstStyle>
          <a:p>
            <a:pPr lvl="1"/>
            <a:r>
              <a:rPr lang="tr-TR" dirty="0"/>
              <a:t>Salvation</a:t>
            </a:r>
          </a:p>
          <a:p>
            <a:pPr lvl="1"/>
            <a:r>
              <a:rPr lang="tr-TR" dirty="0"/>
              <a:t>Security</a:t>
            </a:r>
          </a:p>
          <a:p>
            <a:pPr lvl="1"/>
            <a:r>
              <a:rPr lang="tr-TR" dirty="0"/>
              <a:t>Self fulfillment</a:t>
            </a:r>
          </a:p>
          <a:p>
            <a:pPr lvl="1"/>
            <a:r>
              <a:rPr lang="tr-TR" dirty="0"/>
              <a:t>Self-respect</a:t>
            </a:r>
          </a:p>
          <a:p>
            <a:pPr lvl="1"/>
            <a:r>
              <a:rPr lang="tr-TR" dirty="0"/>
              <a:t>Sense of belonging</a:t>
            </a:r>
          </a:p>
          <a:p>
            <a:pPr lvl="1"/>
            <a:r>
              <a:rPr lang="tr-TR" dirty="0"/>
              <a:t>Social acceptance</a:t>
            </a:r>
          </a:p>
          <a:p>
            <a:pPr lvl="1"/>
            <a:r>
              <a:rPr lang="tr-TR" dirty="0"/>
              <a:t>Wisdom</a:t>
            </a:r>
          </a:p>
        </p:txBody>
      </p:sp>
    </p:spTree>
    <p:extLst>
      <p:ext uri="{BB962C8B-B14F-4D97-AF65-F5344CB8AC3E}">
        <p14:creationId xmlns:p14="http://schemas.microsoft.com/office/powerpoint/2010/main" val="260464281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tr-TR" smtClean="0"/>
              <a:t>Advertising Theory</a:t>
            </a:r>
            <a:endParaRPr lang="en-US" smtClean="0"/>
          </a:p>
        </p:txBody>
      </p:sp>
      <p:sp>
        <p:nvSpPr>
          <p:cNvPr id="47107" name="Rectangle 3"/>
          <p:cNvSpPr>
            <a:spLocks noGrp="1" noChangeArrowheads="1"/>
          </p:cNvSpPr>
          <p:nvPr>
            <p:ph idx="1"/>
          </p:nvPr>
        </p:nvSpPr>
        <p:spPr>
          <a:xfrm>
            <a:off x="457200" y="2101850"/>
            <a:ext cx="8686800" cy="4114800"/>
          </a:xfrm>
        </p:spPr>
        <p:txBody>
          <a:bodyPr/>
          <a:lstStyle/>
          <a:p>
            <a:pPr marL="342900" indent="-342900">
              <a:buFont typeface="Wingdings" pitchFamily="2" charset="2"/>
              <a:buNone/>
            </a:pPr>
            <a:r>
              <a:rPr lang="tr-TR" sz="2800" dirty="0" err="1" smtClean="0">
                <a:solidFill>
                  <a:schemeClr val="accent1"/>
                </a:solidFill>
              </a:rPr>
              <a:t>Means-End</a:t>
            </a:r>
            <a:r>
              <a:rPr lang="tr-TR" sz="2800" dirty="0" smtClean="0">
                <a:solidFill>
                  <a:schemeClr val="accent1"/>
                </a:solidFill>
              </a:rPr>
              <a:t> </a:t>
            </a:r>
            <a:r>
              <a:rPr lang="tr-TR" sz="2800" dirty="0" err="1" smtClean="0">
                <a:solidFill>
                  <a:schemeClr val="accent1"/>
                </a:solidFill>
              </a:rPr>
              <a:t>Theory</a:t>
            </a:r>
            <a:endParaRPr lang="tr-TR" sz="2800" dirty="0" smtClean="0">
              <a:solidFill>
                <a:schemeClr val="accent1"/>
              </a:solidFill>
            </a:endParaRPr>
          </a:p>
          <a:p>
            <a:pPr marL="342900" indent="-342900">
              <a:buFont typeface="Wingdings" pitchFamily="2" charset="2"/>
              <a:buNone/>
            </a:pPr>
            <a:r>
              <a:rPr lang="tr-TR" sz="2500" dirty="0" smtClean="0"/>
              <a:t>Product </a:t>
            </a:r>
            <a:r>
              <a:rPr lang="tr-TR" sz="2500" dirty="0" err="1" smtClean="0"/>
              <a:t>attribute</a:t>
            </a:r>
            <a:r>
              <a:rPr lang="tr-TR" sz="2500" dirty="0" smtClean="0"/>
              <a:t> =&gt; Consumer </a:t>
            </a:r>
            <a:r>
              <a:rPr lang="tr-TR" sz="2500" dirty="0" err="1" smtClean="0"/>
              <a:t>Benefit</a:t>
            </a:r>
            <a:r>
              <a:rPr lang="tr-TR" sz="2500" dirty="0" smtClean="0"/>
              <a:t> =&gt; </a:t>
            </a:r>
            <a:r>
              <a:rPr lang="tr-TR" sz="2500" dirty="0" err="1" smtClean="0"/>
              <a:t>Personal</a:t>
            </a:r>
            <a:r>
              <a:rPr lang="tr-TR" sz="2500" dirty="0" smtClean="0"/>
              <a:t> Value</a:t>
            </a:r>
          </a:p>
          <a:p>
            <a:pPr marL="912813" lvl="1" indent="-342900">
              <a:buFont typeface="Wingdings" pitchFamily="2" charset="2"/>
              <a:buNone/>
            </a:pPr>
            <a:r>
              <a:rPr lang="tr-TR" sz="2500" dirty="0" err="1" smtClean="0"/>
              <a:t>Low</a:t>
            </a:r>
            <a:r>
              <a:rPr lang="tr-TR" sz="2500" dirty="0" smtClean="0"/>
              <a:t> </a:t>
            </a:r>
            <a:r>
              <a:rPr lang="tr-TR" sz="2500" dirty="0" err="1" smtClean="0"/>
              <a:t>fat</a:t>
            </a:r>
            <a:r>
              <a:rPr lang="tr-TR" sz="2500" dirty="0" smtClean="0"/>
              <a:t>			</a:t>
            </a:r>
            <a:r>
              <a:rPr lang="tr-TR" sz="2500" dirty="0" err="1" smtClean="0"/>
              <a:t>Healthy</a:t>
            </a:r>
            <a:r>
              <a:rPr lang="tr-TR" sz="2500" dirty="0" smtClean="0"/>
              <a:t>		Self </a:t>
            </a:r>
            <a:r>
              <a:rPr lang="tr-TR" sz="2500" dirty="0" err="1" smtClean="0"/>
              <a:t>respect</a:t>
            </a:r>
            <a:endParaRPr lang="tr-TR" sz="2500" dirty="0" smtClean="0"/>
          </a:p>
          <a:p>
            <a:pPr marL="912813" lvl="1" indent="-342900">
              <a:buFont typeface="Wingdings" pitchFamily="2" charset="2"/>
              <a:buNone/>
            </a:pPr>
            <a:r>
              <a:rPr lang="tr-TR" sz="2500" dirty="0" err="1" smtClean="0"/>
              <a:t>Calcium</a:t>
            </a:r>
            <a:r>
              <a:rPr lang="tr-TR" sz="2500" dirty="0" smtClean="0"/>
              <a:t>			</a:t>
            </a:r>
            <a:r>
              <a:rPr lang="tr-TR" sz="2500" dirty="0" err="1" smtClean="0"/>
              <a:t>Healthy</a:t>
            </a:r>
            <a:r>
              <a:rPr lang="tr-TR" sz="2500" dirty="0" smtClean="0"/>
              <a:t>  </a:t>
            </a:r>
            <a:r>
              <a:rPr lang="tr-TR" sz="2500" dirty="0" err="1" smtClean="0"/>
              <a:t>bones</a:t>
            </a:r>
            <a:r>
              <a:rPr lang="tr-TR" sz="2500" dirty="0" smtClean="0"/>
              <a:t>	</a:t>
            </a:r>
            <a:r>
              <a:rPr lang="tr-TR" sz="2500" dirty="0" err="1" smtClean="0"/>
              <a:t>Comfortable</a:t>
            </a:r>
            <a:r>
              <a:rPr lang="tr-TR" sz="2500" dirty="0" smtClean="0"/>
              <a:t> 								life	</a:t>
            </a:r>
          </a:p>
          <a:p>
            <a:pPr marL="912813" lvl="1" indent="-342900">
              <a:buFont typeface="Wingdings" pitchFamily="2" charset="2"/>
              <a:buNone/>
            </a:pPr>
            <a:r>
              <a:rPr lang="tr-TR" sz="2500" dirty="0" err="1" smtClean="0"/>
              <a:t>Ingredients</a:t>
            </a:r>
            <a:r>
              <a:rPr lang="tr-TR" sz="2500" dirty="0" smtClean="0"/>
              <a:t>		</a:t>
            </a:r>
            <a:r>
              <a:rPr lang="tr-TR" sz="2500" dirty="0" err="1" smtClean="0"/>
              <a:t>Good</a:t>
            </a:r>
            <a:r>
              <a:rPr lang="tr-TR" sz="2500" dirty="0" smtClean="0"/>
              <a:t> </a:t>
            </a:r>
            <a:r>
              <a:rPr lang="tr-TR" sz="2500" dirty="0" err="1" smtClean="0"/>
              <a:t>taste</a:t>
            </a:r>
            <a:r>
              <a:rPr lang="tr-TR" sz="2500" dirty="0" smtClean="0"/>
              <a:t>		</a:t>
            </a:r>
            <a:r>
              <a:rPr lang="tr-TR" sz="2500" dirty="0" err="1" smtClean="0"/>
              <a:t>Pleasure</a:t>
            </a:r>
            <a:endParaRPr lang="tr-TR" sz="2500" dirty="0" smtClean="0"/>
          </a:p>
          <a:p>
            <a:pPr marL="912813" lvl="1" indent="-342900"/>
            <a:endParaRPr lang="tr-TR" sz="2500" dirty="0" smtClean="0"/>
          </a:p>
        </p:txBody>
      </p:sp>
      <p:sp>
        <p:nvSpPr>
          <p:cNvPr id="4"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AA23F98-43F7-4FA5-8C1A-FE9265C8377C}" type="slidenum">
              <a:rPr lang="en-US" sz="1200">
                <a:solidFill>
                  <a:srgbClr val="045C75"/>
                </a:solidFill>
              </a:rPr>
              <a:pPr eaLnBrk="1" hangingPunct="1"/>
              <a:t>38</a:t>
            </a:fld>
            <a:endParaRPr lang="en-US" sz="1400">
              <a:solidFill>
                <a:srgbClr val="045C75"/>
              </a:solidFill>
            </a:endParaRPr>
          </a:p>
        </p:txBody>
      </p:sp>
    </p:spTree>
    <p:extLst>
      <p:ext uri="{BB962C8B-B14F-4D97-AF65-F5344CB8AC3E}">
        <p14:creationId xmlns:p14="http://schemas.microsoft.com/office/powerpoint/2010/main" val="33559154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p:txBody>
          <a:bodyPr/>
          <a:lstStyle/>
          <a:p>
            <a:pPr>
              <a:buFont typeface="Wingdings" pitchFamily="2" charset="2"/>
              <a:buNone/>
            </a:pPr>
            <a:r>
              <a:rPr lang="tr-TR" sz="2800" i="1" smtClean="0"/>
              <a:t>                     </a:t>
            </a:r>
            <a:endParaRPr lang="tr-TR" smtClean="0"/>
          </a:p>
        </p:txBody>
      </p:sp>
      <p:sp>
        <p:nvSpPr>
          <p:cNvPr id="7" name="Slide Number Placeholder 4"/>
          <p:cNvSpPr>
            <a:spLocks noGrp="1"/>
          </p:cNvSpPr>
          <p:nvPr>
            <p:ph type="sldNum" sz="quarter" idx="12"/>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1B27C156-08E5-4A6F-BA36-F8299ADFFF59}" type="slidenum">
              <a:rPr lang="en-US" sz="1200">
                <a:solidFill>
                  <a:srgbClr val="045C75"/>
                </a:solidFill>
              </a:rPr>
              <a:pPr eaLnBrk="1" hangingPunct="1"/>
              <a:t>4</a:t>
            </a:fld>
            <a:endParaRPr lang="en-US" sz="1400">
              <a:solidFill>
                <a:srgbClr val="045C75"/>
              </a:solidFill>
            </a:endParaRPr>
          </a:p>
        </p:txBody>
      </p:sp>
      <p:pic>
        <p:nvPicPr>
          <p:cNvPr id="526339" name="Picture 3"/>
          <p:cNvPicPr>
            <a:picLocks noChangeAspect="1" noChangeArrowheads="1"/>
          </p:cNvPicPr>
          <p:nvPr/>
        </p:nvPicPr>
        <p:blipFill>
          <a:blip r:embed="rId3"/>
          <a:srcRect/>
          <a:stretch>
            <a:fillRect/>
          </a:stretch>
        </p:blipFill>
        <p:spPr bwMode="auto">
          <a:xfrm>
            <a:off x="6007100" y="1905000"/>
            <a:ext cx="1917700" cy="2819400"/>
          </a:xfrm>
          <a:prstGeom prst="rect">
            <a:avLst/>
          </a:prstGeom>
          <a:noFill/>
          <a:effectLst>
            <a:outerShdw dist="35921" dir="2700000" algn="ctr" rotWithShape="0">
              <a:srgbClr val="808080"/>
            </a:outerShdw>
          </a:effectLst>
        </p:spPr>
      </p:pic>
      <p:sp>
        <p:nvSpPr>
          <p:cNvPr id="10245" name="Text Box 4"/>
          <p:cNvSpPr txBox="1">
            <a:spLocks noChangeArrowheads="1"/>
          </p:cNvSpPr>
          <p:nvPr/>
        </p:nvSpPr>
        <p:spPr bwMode="auto">
          <a:xfrm>
            <a:off x="984250" y="1919288"/>
            <a:ext cx="50355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tr-TR" sz="1200">
                <a:solidFill>
                  <a:srgbClr val="000000"/>
                </a:solidFill>
                <a:latin typeface="Geneva"/>
              </a:rPr>
              <a:t>  	</a:t>
            </a:r>
            <a:r>
              <a:rPr lang="tr-TR" sz="2800">
                <a:solidFill>
                  <a:srgbClr val="000000"/>
                </a:solidFill>
                <a:latin typeface="Times" pitchFamily="18" charset="0"/>
              </a:rPr>
              <a:t>L'internationale publicitaire</a:t>
            </a:r>
            <a:endParaRPr lang="tr-TR">
              <a:solidFill>
                <a:srgbClr val="000000"/>
              </a:solidFill>
              <a:latin typeface="Times" pitchFamily="18" charset="0"/>
            </a:endParaRPr>
          </a:p>
          <a:p>
            <a:r>
              <a:rPr lang="tr-TR" sz="2000" i="1">
                <a:latin typeface="Times" pitchFamily="18" charset="0"/>
              </a:rPr>
              <a:t>                                               Armand Mattelart</a:t>
            </a:r>
          </a:p>
        </p:txBody>
      </p:sp>
      <p:pic>
        <p:nvPicPr>
          <p:cNvPr id="526341" name="Picture 5"/>
          <p:cNvPicPr>
            <a:picLocks noChangeAspect="1" noChangeArrowheads="1"/>
          </p:cNvPicPr>
          <p:nvPr/>
        </p:nvPicPr>
        <p:blipFill>
          <a:blip r:embed="rId4"/>
          <a:srcRect/>
          <a:stretch>
            <a:fillRect/>
          </a:stretch>
        </p:blipFill>
        <p:spPr bwMode="auto">
          <a:xfrm>
            <a:off x="1295400" y="2743200"/>
            <a:ext cx="2022475" cy="2971800"/>
          </a:xfrm>
          <a:prstGeom prst="rect">
            <a:avLst/>
          </a:prstGeom>
          <a:noFill/>
          <a:effectLst>
            <a:outerShdw dist="35921" dir="2700000" algn="ctr" rotWithShape="0">
              <a:srgbClr val="808080"/>
            </a:outerShdw>
          </a:effectLst>
        </p:spPr>
      </p:pic>
      <p:sp>
        <p:nvSpPr>
          <p:cNvPr id="10247" name="Text Box 6"/>
          <p:cNvSpPr txBox="1">
            <a:spLocks noChangeArrowheads="1"/>
          </p:cNvSpPr>
          <p:nvPr/>
        </p:nvSpPr>
        <p:spPr bwMode="auto">
          <a:xfrm>
            <a:off x="3346450" y="4967288"/>
            <a:ext cx="2179638"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r>
              <a:rPr lang="tr-TR" sz="2800">
                <a:solidFill>
                  <a:srgbClr val="000000"/>
                </a:solidFill>
                <a:latin typeface="Times" pitchFamily="18" charset="0"/>
              </a:rPr>
              <a:t>99 Franc</a:t>
            </a:r>
            <a:endParaRPr lang="tr-TR">
              <a:solidFill>
                <a:srgbClr val="000000"/>
              </a:solidFill>
              <a:latin typeface="Times" pitchFamily="18" charset="0"/>
            </a:endParaRPr>
          </a:p>
          <a:p>
            <a:r>
              <a:rPr lang="tr-TR" sz="2000" i="1">
                <a:latin typeface="Times" pitchFamily="18" charset="0"/>
              </a:rPr>
              <a:t>Frederic Beigbeder</a:t>
            </a:r>
          </a:p>
        </p:txBody>
      </p:sp>
    </p:spTree>
    <p:extLst>
      <p:ext uri="{BB962C8B-B14F-4D97-AF65-F5344CB8AC3E}">
        <p14:creationId xmlns:p14="http://schemas.microsoft.com/office/powerpoint/2010/main" val="652800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524000" y="838200"/>
            <a:ext cx="7467600" cy="1143000"/>
          </a:xfrm>
        </p:spPr>
        <p:txBody>
          <a:bodyPr>
            <a:normAutofit fontScale="90000"/>
          </a:bodyPr>
          <a:lstStyle/>
          <a:p>
            <a:r>
              <a:rPr lang="en-US" sz="4500" smtClean="0"/>
              <a:t>Advertising</a:t>
            </a:r>
            <a:r>
              <a:rPr lang="tr-TR" sz="4500" smtClean="0"/>
              <a:t>’s Regulatory Environment</a:t>
            </a:r>
            <a:endParaRPr lang="en-US" sz="4500" smtClean="0"/>
          </a:p>
        </p:txBody>
      </p:sp>
      <p:sp>
        <p:nvSpPr>
          <p:cNvPr id="7172" name="Rectangle 3"/>
          <p:cNvSpPr>
            <a:spLocks noGrp="1" noChangeArrowheads="1"/>
          </p:cNvSpPr>
          <p:nvPr>
            <p:ph type="body" sz="half" idx="1"/>
          </p:nvPr>
        </p:nvSpPr>
        <p:spPr>
          <a:xfrm>
            <a:off x="1828800" y="2209800"/>
            <a:ext cx="6400800" cy="3768725"/>
          </a:xfrm>
        </p:spPr>
        <p:txBody>
          <a:bodyPr>
            <a:normAutofit/>
          </a:bodyPr>
          <a:lstStyle/>
          <a:p>
            <a:pPr>
              <a:lnSpc>
                <a:spcPct val="80000"/>
              </a:lnSpc>
            </a:pPr>
            <a:r>
              <a:rPr lang="tr-TR" sz="2800" smtClean="0"/>
              <a:t>Federal Trade Commission</a:t>
            </a:r>
          </a:p>
          <a:p>
            <a:pPr lvl="1">
              <a:lnSpc>
                <a:spcPct val="80000"/>
              </a:lnSpc>
            </a:pPr>
            <a:r>
              <a:rPr lang="tr-TR" smtClean="0"/>
              <a:t>Primary commission governing adv. industry in USA</a:t>
            </a:r>
          </a:p>
          <a:p>
            <a:pPr lvl="1">
              <a:lnSpc>
                <a:spcPct val="80000"/>
              </a:lnSpc>
            </a:pPr>
            <a:r>
              <a:rPr lang="tr-TR" smtClean="0"/>
              <a:t>Focus advertising, eliminate ads those are deceptive and misleading</a:t>
            </a:r>
          </a:p>
          <a:p>
            <a:pPr>
              <a:lnSpc>
                <a:spcPct val="80000"/>
              </a:lnSpc>
            </a:pPr>
            <a:r>
              <a:rPr lang="tr-TR" sz="2800" smtClean="0"/>
              <a:t>Media review of advertising</a:t>
            </a:r>
          </a:p>
          <a:p>
            <a:pPr>
              <a:lnSpc>
                <a:spcPct val="80000"/>
              </a:lnSpc>
            </a:pPr>
            <a:r>
              <a:rPr lang="tr-TR" sz="2800" smtClean="0"/>
              <a:t>Self regulation</a:t>
            </a:r>
          </a:p>
          <a:p>
            <a:pPr lvl="1">
              <a:lnSpc>
                <a:spcPct val="80000"/>
              </a:lnSpc>
            </a:pPr>
            <a:r>
              <a:rPr lang="tr-TR" smtClean="0"/>
              <a:t>Self-discipline</a:t>
            </a:r>
          </a:p>
          <a:p>
            <a:pPr lvl="1">
              <a:lnSpc>
                <a:spcPct val="80000"/>
              </a:lnSpc>
            </a:pPr>
            <a:r>
              <a:rPr lang="tr-TR" smtClean="0"/>
              <a:t>Industry self-regulation</a:t>
            </a:r>
          </a:p>
          <a:p>
            <a:pPr lvl="1">
              <a:lnSpc>
                <a:spcPct val="80000"/>
              </a:lnSpc>
            </a:pPr>
            <a:r>
              <a:rPr lang="tr-TR" smtClean="0"/>
              <a:t>Self-regulation with outside help</a:t>
            </a:r>
          </a:p>
          <a:p>
            <a:pPr lvl="1">
              <a:lnSpc>
                <a:spcPct val="80000"/>
              </a:lnSpc>
            </a:pPr>
            <a:endParaRPr lang="en-US" smtClean="0"/>
          </a:p>
          <a:p>
            <a:pPr>
              <a:lnSpc>
                <a:spcPct val="80000"/>
              </a:lnSpc>
            </a:pPr>
            <a:endParaRPr lang="en-US" sz="2800"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E8935B91-721F-4A64-BF1C-A9843FA6119C}" type="slidenum">
              <a:rPr lang="en-US" sz="1200">
                <a:solidFill>
                  <a:srgbClr val="045C75"/>
                </a:solidFill>
              </a:rPr>
              <a:pPr eaLnBrk="1" hangingPunct="1"/>
              <a:t>5</a:t>
            </a:fld>
            <a:endParaRPr lang="en-US" sz="1400">
              <a:solidFill>
                <a:srgbClr val="045C75"/>
              </a:solidFill>
            </a:endParaRPr>
          </a:p>
        </p:txBody>
      </p:sp>
    </p:spTree>
    <p:extLst>
      <p:ext uri="{BB962C8B-B14F-4D97-AF65-F5344CB8AC3E}">
        <p14:creationId xmlns:p14="http://schemas.microsoft.com/office/powerpoint/2010/main" val="1902691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1828800" y="457200"/>
            <a:ext cx="6400800" cy="1143000"/>
          </a:xfrm>
        </p:spPr>
        <p:txBody>
          <a:bodyPr/>
          <a:lstStyle/>
          <a:p>
            <a:r>
              <a:rPr lang="en-US" smtClean="0"/>
              <a:t>Advertising</a:t>
            </a:r>
            <a:r>
              <a:rPr lang="tr-TR" smtClean="0"/>
              <a:t> Ethics</a:t>
            </a:r>
            <a:endParaRPr lang="en-US" smtClean="0"/>
          </a:p>
        </p:txBody>
      </p:sp>
      <p:sp>
        <p:nvSpPr>
          <p:cNvPr id="12291" name="Rectangle 2"/>
          <p:cNvSpPr>
            <a:spLocks noGrp="1" noChangeArrowheads="1"/>
          </p:cNvSpPr>
          <p:nvPr>
            <p:ph type="body" sz="half" idx="1"/>
          </p:nvPr>
        </p:nvSpPr>
        <p:spPr>
          <a:xfrm>
            <a:off x="1066800" y="1905000"/>
            <a:ext cx="7772400" cy="3403600"/>
          </a:xfrm>
        </p:spPr>
        <p:txBody>
          <a:bodyPr/>
          <a:lstStyle/>
          <a:p>
            <a:r>
              <a:rPr lang="tr-TR" smtClean="0"/>
              <a:t>Poor taste and offensive advertising</a:t>
            </a:r>
          </a:p>
          <a:p>
            <a:endParaRPr lang="en-US" smtClean="0"/>
          </a:p>
        </p:txBody>
      </p:sp>
      <p:sp>
        <p:nvSpPr>
          <p:cNvPr id="5"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D104C05-7553-4988-8A30-EAE86C11740B}" type="slidenum">
              <a:rPr lang="en-US" sz="1200">
                <a:solidFill>
                  <a:srgbClr val="045C75"/>
                </a:solidFill>
              </a:rPr>
              <a:pPr eaLnBrk="1" hangingPunct="1"/>
              <a:t>6</a:t>
            </a:fld>
            <a:endParaRPr lang="en-US" sz="1400">
              <a:solidFill>
                <a:srgbClr val="045C75"/>
              </a:solidFill>
            </a:endParaRPr>
          </a:p>
        </p:txBody>
      </p:sp>
      <p:pic>
        <p:nvPicPr>
          <p:cNvPr id="122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75272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17085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a:xfrm>
            <a:off x="1828800" y="457200"/>
            <a:ext cx="6400800" cy="1143000"/>
          </a:xfrm>
        </p:spPr>
        <p:txBody>
          <a:bodyPr/>
          <a:lstStyle/>
          <a:p>
            <a:r>
              <a:rPr lang="en-US" smtClean="0"/>
              <a:t>Advertising</a:t>
            </a:r>
            <a:r>
              <a:rPr lang="tr-TR" smtClean="0"/>
              <a:t> Ethics</a:t>
            </a:r>
            <a:endParaRPr lang="en-US" smtClean="0"/>
          </a:p>
        </p:txBody>
      </p:sp>
      <p:sp>
        <p:nvSpPr>
          <p:cNvPr id="13315" name="Rectangle 2"/>
          <p:cNvSpPr>
            <a:spLocks noGrp="1" noChangeArrowheads="1"/>
          </p:cNvSpPr>
          <p:nvPr>
            <p:ph type="body" sz="half" idx="1"/>
          </p:nvPr>
        </p:nvSpPr>
        <p:spPr>
          <a:xfrm>
            <a:off x="1066800" y="1905000"/>
            <a:ext cx="7772400" cy="3403600"/>
          </a:xfrm>
        </p:spPr>
        <p:txBody>
          <a:bodyPr/>
          <a:lstStyle/>
          <a:p>
            <a:r>
              <a:rPr lang="tr-TR" smtClean="0"/>
              <a:t>Poor taste and offensive advertising</a:t>
            </a:r>
          </a:p>
          <a:p>
            <a:endParaRPr lang="en-US" smtClean="0"/>
          </a:p>
        </p:txBody>
      </p:sp>
      <p:sp>
        <p:nvSpPr>
          <p:cNvPr id="5"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952586E9-0222-44A2-9EEF-071C30AE34B3}" type="slidenum">
              <a:rPr lang="en-US" sz="1200">
                <a:solidFill>
                  <a:srgbClr val="045C75"/>
                </a:solidFill>
              </a:rPr>
              <a:pPr eaLnBrk="1" hangingPunct="1"/>
              <a:t>7</a:t>
            </a:fld>
            <a:endParaRPr lang="en-US" sz="1400">
              <a:solidFill>
                <a:srgbClr val="045C75"/>
              </a:solidFill>
            </a:endParaRPr>
          </a:p>
        </p:txBody>
      </p:sp>
      <p:pic>
        <p:nvPicPr>
          <p:cNvPr id="13317" name="Picture 2" descr="Banned Ingham's chicken nuggets ad / Anthony Regina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819400"/>
            <a:ext cx="3333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09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1828800" y="457200"/>
            <a:ext cx="6400800" cy="1143000"/>
          </a:xfrm>
        </p:spPr>
        <p:txBody>
          <a:bodyPr/>
          <a:lstStyle/>
          <a:p>
            <a:r>
              <a:rPr lang="en-US" smtClean="0"/>
              <a:t>Advertising</a:t>
            </a:r>
            <a:r>
              <a:rPr lang="tr-TR" smtClean="0"/>
              <a:t> Ethics</a:t>
            </a:r>
            <a:endParaRPr lang="en-US" smtClean="0"/>
          </a:p>
        </p:txBody>
      </p:sp>
      <p:sp>
        <p:nvSpPr>
          <p:cNvPr id="531458" name="Rectangle 2"/>
          <p:cNvSpPr>
            <a:spLocks noGrp="1" noChangeArrowheads="1"/>
          </p:cNvSpPr>
          <p:nvPr>
            <p:ph type="body" sz="half" idx="1"/>
          </p:nvPr>
        </p:nvSpPr>
        <p:spPr>
          <a:xfrm>
            <a:off x="1066800" y="2133600"/>
            <a:ext cx="7772400" cy="3403600"/>
          </a:xfrm>
        </p:spPr>
        <p:txBody>
          <a:bodyPr/>
          <a:lstStyle/>
          <a:p>
            <a:pPr>
              <a:lnSpc>
                <a:spcPct val="80000"/>
              </a:lnSpc>
            </a:pPr>
            <a:r>
              <a:rPr lang="en-US" sz="2400" smtClean="0"/>
              <a:t>Stereotyping in advertising</a:t>
            </a:r>
            <a:r>
              <a:rPr lang="tr-TR" sz="2400" smtClean="0"/>
              <a:t>: A s</a:t>
            </a:r>
            <a:r>
              <a:rPr lang="en-US" sz="2400" smtClean="0"/>
              <a:t>tereotyp</a:t>
            </a:r>
            <a:r>
              <a:rPr lang="tr-TR" sz="2400" smtClean="0"/>
              <a:t>e is a representation of a cultural group that emphasizes a trait or group of traits that may or may not communicate an accurate representation of group.</a:t>
            </a:r>
          </a:p>
          <a:p>
            <a:pPr>
              <a:lnSpc>
                <a:spcPct val="80000"/>
              </a:lnSpc>
            </a:pPr>
            <a:endParaRPr lang="en-US" sz="2400" smtClean="0"/>
          </a:p>
          <a:p>
            <a:pPr lvl="1">
              <a:lnSpc>
                <a:spcPct val="80000"/>
              </a:lnSpc>
            </a:pPr>
            <a:r>
              <a:rPr lang="en-US" sz="2000" smtClean="0"/>
              <a:t>Women in advertisements</a:t>
            </a:r>
          </a:p>
          <a:p>
            <a:pPr lvl="1">
              <a:lnSpc>
                <a:spcPct val="80000"/>
              </a:lnSpc>
            </a:pPr>
            <a:r>
              <a:rPr lang="en-US" sz="2000" smtClean="0"/>
              <a:t>Racial and ethnic stereotypes</a:t>
            </a:r>
          </a:p>
          <a:p>
            <a:pPr lvl="1">
              <a:lnSpc>
                <a:spcPct val="80000"/>
              </a:lnSpc>
            </a:pPr>
            <a:r>
              <a:rPr lang="en-US" sz="2000" smtClean="0"/>
              <a:t>Senior citizens</a:t>
            </a:r>
          </a:p>
          <a:p>
            <a:pPr lvl="1">
              <a:lnSpc>
                <a:spcPct val="80000"/>
              </a:lnSpc>
            </a:pPr>
            <a:r>
              <a:rPr lang="en-US" sz="2000" smtClean="0"/>
              <a:t>Gay and lesbian consumers</a:t>
            </a:r>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5C241043-95DF-4C68-A4A7-A9F81471403D}" type="slidenum">
              <a:rPr lang="en-US" sz="1200">
                <a:solidFill>
                  <a:srgbClr val="045C75"/>
                </a:solidFill>
              </a:rPr>
              <a:pPr eaLnBrk="1" hangingPunct="1"/>
              <a:t>8</a:t>
            </a:fld>
            <a:endParaRPr lang="en-US" sz="1400">
              <a:solidFill>
                <a:srgbClr val="045C75"/>
              </a:solidFill>
            </a:endParaRPr>
          </a:p>
        </p:txBody>
      </p:sp>
    </p:spTree>
    <p:extLst>
      <p:ext uri="{BB962C8B-B14F-4D97-AF65-F5344CB8AC3E}">
        <p14:creationId xmlns:p14="http://schemas.microsoft.com/office/powerpoint/2010/main" val="1856789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31458">
                                            <p:txEl>
                                              <p:pRg st="0" end="0"/>
                                            </p:txEl>
                                          </p:spTgt>
                                        </p:tgtEl>
                                        <p:attrNameLst>
                                          <p:attrName>style.visibility</p:attrName>
                                        </p:attrNameLst>
                                      </p:cBhvr>
                                      <p:to>
                                        <p:strVal val="visible"/>
                                      </p:to>
                                    </p:set>
                                    <p:animEffect transition="in" filter="wipe(left)">
                                      <p:cBhvr>
                                        <p:cTn id="7" dur="500"/>
                                        <p:tgtEl>
                                          <p:spTgt spid="531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31458">
                                            <p:txEl>
                                              <p:pRg st="2" end="2"/>
                                            </p:txEl>
                                          </p:spTgt>
                                        </p:tgtEl>
                                        <p:attrNameLst>
                                          <p:attrName>style.visibility</p:attrName>
                                        </p:attrNameLst>
                                      </p:cBhvr>
                                      <p:to>
                                        <p:strVal val="visible"/>
                                      </p:to>
                                    </p:set>
                                    <p:animEffect transition="in" filter="wipe(left)">
                                      <p:cBhvr>
                                        <p:cTn id="12" dur="500"/>
                                        <p:tgtEl>
                                          <p:spTgt spid="531458">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31458">
                                            <p:txEl>
                                              <p:pRg st="3" end="3"/>
                                            </p:txEl>
                                          </p:spTgt>
                                        </p:tgtEl>
                                        <p:attrNameLst>
                                          <p:attrName>style.visibility</p:attrName>
                                        </p:attrNameLst>
                                      </p:cBhvr>
                                      <p:to>
                                        <p:strVal val="visible"/>
                                      </p:to>
                                    </p:set>
                                    <p:animEffect transition="in" filter="wipe(left)">
                                      <p:cBhvr>
                                        <p:cTn id="15" dur="500"/>
                                        <p:tgtEl>
                                          <p:spTgt spid="531458">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31458">
                                            <p:txEl>
                                              <p:pRg st="4" end="4"/>
                                            </p:txEl>
                                          </p:spTgt>
                                        </p:tgtEl>
                                        <p:attrNameLst>
                                          <p:attrName>style.visibility</p:attrName>
                                        </p:attrNameLst>
                                      </p:cBhvr>
                                      <p:to>
                                        <p:strVal val="visible"/>
                                      </p:to>
                                    </p:set>
                                    <p:animEffect transition="in" filter="wipe(left)">
                                      <p:cBhvr>
                                        <p:cTn id="18" dur="500"/>
                                        <p:tgtEl>
                                          <p:spTgt spid="531458">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31458">
                                            <p:txEl>
                                              <p:pRg st="5" end="5"/>
                                            </p:txEl>
                                          </p:spTgt>
                                        </p:tgtEl>
                                        <p:attrNameLst>
                                          <p:attrName>style.visibility</p:attrName>
                                        </p:attrNameLst>
                                      </p:cBhvr>
                                      <p:to>
                                        <p:strVal val="visible"/>
                                      </p:to>
                                    </p:set>
                                    <p:animEffect transition="in" filter="wipe(left)">
                                      <p:cBhvr>
                                        <p:cTn id="21" dur="500"/>
                                        <p:tgtEl>
                                          <p:spTgt spid="5314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381000"/>
            <a:ext cx="6400800" cy="1143000"/>
          </a:xfrm>
        </p:spPr>
        <p:txBody>
          <a:bodyPr/>
          <a:lstStyle/>
          <a:p>
            <a:r>
              <a:rPr lang="tr-TR" smtClean="0"/>
              <a:t>Stereotyping</a:t>
            </a:r>
            <a:endParaRPr lang="en-US" smtClean="0"/>
          </a:p>
        </p:txBody>
      </p:sp>
      <p:sp>
        <p:nvSpPr>
          <p:cNvPr id="4" name="Slide Number Placeholder 5"/>
          <p:cNvSpPr>
            <a:spLocks noGrp="1"/>
          </p:cNvSpPr>
          <p:nvPr>
            <p:ph type="sldNum" sz="quarter" idx="11"/>
          </p:nvPr>
        </p:nvSpPr>
        <p:spPr/>
        <p:txBody>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fld id="{3735DDAD-82B8-41FC-A709-EDCA8CC95858}" type="slidenum">
              <a:rPr lang="en-US" sz="1200">
                <a:solidFill>
                  <a:srgbClr val="045C75"/>
                </a:solidFill>
              </a:rPr>
              <a:pPr eaLnBrk="1" hangingPunct="1"/>
              <a:t>9</a:t>
            </a:fld>
            <a:endParaRPr lang="en-US" sz="1400">
              <a:solidFill>
                <a:srgbClr val="045C75"/>
              </a:solidFill>
            </a:endParaRP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990600"/>
            <a:ext cx="3429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9027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12795</TotalTime>
  <Words>999</Words>
  <Application>Microsoft Office PowerPoint</Application>
  <PresentationFormat>On-screen Show (4:3)</PresentationFormat>
  <Paragraphs>348</Paragraphs>
  <Slides>38</Slides>
  <Notes>17</Notes>
  <HiddenSlides>1</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Flow</vt:lpstr>
      <vt:lpstr>PowerPoint Presentation</vt:lpstr>
      <vt:lpstr>Advertising’s Social Role</vt:lpstr>
      <vt:lpstr>Advertising’s Social Role</vt:lpstr>
      <vt:lpstr>PowerPoint Presentation</vt:lpstr>
      <vt:lpstr>Advertising’s Regulatory Environment</vt:lpstr>
      <vt:lpstr>Advertising Ethics</vt:lpstr>
      <vt:lpstr>Advertising Ethics</vt:lpstr>
      <vt:lpstr>Advertising Ethics</vt:lpstr>
      <vt:lpstr>Stereotyping</vt:lpstr>
      <vt:lpstr>PowerPoint Presentation</vt:lpstr>
      <vt:lpstr>Stereotyping</vt:lpstr>
      <vt:lpstr>Advertising Ethics</vt:lpstr>
      <vt:lpstr>Sexuality and Gender</vt:lpstr>
      <vt:lpstr>Advertising Ethics</vt:lpstr>
      <vt:lpstr>Child Abuse/ BMW</vt:lpstr>
      <vt:lpstr>  Misleading claims </vt:lpstr>
      <vt:lpstr>Puffery Advertising </vt:lpstr>
      <vt:lpstr>Comparative advertising</vt:lpstr>
      <vt:lpstr>Advertising Ethics</vt:lpstr>
      <vt:lpstr>Advertising Ethics</vt:lpstr>
      <vt:lpstr>The Subliminal Issue</vt:lpstr>
      <vt:lpstr>More About Subliminal Issue</vt:lpstr>
      <vt:lpstr>More About Subliminal Issue</vt:lpstr>
      <vt:lpstr>Determining “Ethical”</vt:lpstr>
      <vt:lpstr>What is not ethical?</vt:lpstr>
      <vt:lpstr>PowerPoint Presentation</vt:lpstr>
      <vt:lpstr>Advertising and Communication</vt:lpstr>
      <vt:lpstr>Advertising and Communication</vt:lpstr>
      <vt:lpstr>How advertising creates consumer responses?</vt:lpstr>
      <vt:lpstr>Advertising Models</vt:lpstr>
      <vt:lpstr>Elaboration Likelihood Model</vt:lpstr>
      <vt:lpstr>FCB Grid</vt:lpstr>
      <vt:lpstr>FCB Grid</vt:lpstr>
      <vt:lpstr>Advertising Theory</vt:lpstr>
      <vt:lpstr>Hierarchy of Effects Think/Feel/Do</vt:lpstr>
      <vt:lpstr>Advertising Theory</vt:lpstr>
      <vt:lpstr>Advertising Theory</vt:lpstr>
      <vt:lpstr>Advertising Theory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Sercin Sun</dc:creator>
  <cp:lastModifiedBy>Sema Misci Kip</cp:lastModifiedBy>
  <cp:revision>37</cp:revision>
  <dcterms:created xsi:type="dcterms:W3CDTF">2006-08-16T00:00:00Z</dcterms:created>
  <dcterms:modified xsi:type="dcterms:W3CDTF">2015-03-16T12:09:50Z</dcterms:modified>
</cp:coreProperties>
</file>