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0" r:id="rId1"/>
  </p:sldMasterIdLst>
  <p:notesMasterIdLst>
    <p:notesMasterId r:id="rId9"/>
  </p:notesMasterIdLst>
  <p:sldIdLst>
    <p:sldId id="362" r:id="rId2"/>
    <p:sldId id="363" r:id="rId3"/>
    <p:sldId id="364" r:id="rId4"/>
    <p:sldId id="365" r:id="rId5"/>
    <p:sldId id="366" r:id="rId6"/>
    <p:sldId id="367" r:id="rId7"/>
    <p:sldId id="368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20"/>
    <p:restoredTop sz="75133" autoAdjust="0"/>
  </p:normalViewPr>
  <p:slideViewPr>
    <p:cSldViewPr>
      <p:cViewPr varScale="1">
        <p:scale>
          <a:sx n="54" d="100"/>
          <a:sy n="54" d="100"/>
        </p:scale>
        <p:origin x="-182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1A1530A-DC1C-46DB-B961-E4BA5EF6D2CE}" type="datetimeFigureOut">
              <a:rPr lang="tr-TR" smtClean="0"/>
              <a:pPr/>
              <a:t>25.03.2015</a:t>
            </a:fld>
            <a:endParaRPr lang="tr-T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1313DF-B060-4C5B-90CA-4E8ABD4F3A5C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640745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560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tr-TR" smtClean="0">
              <a:latin typeface="Arial" pitchFamily="34" charset="0"/>
            </a:endParaRPr>
          </a:p>
        </p:txBody>
      </p:sp>
      <p:sp>
        <p:nvSpPr>
          <p:cNvPr id="27652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eaLnBrk="1" hangingPunct="1"/>
            <a:fld id="{277A1D6F-301B-4354-9909-D2670E0C97E7}" type="slidenum">
              <a:rPr lang="en-US" sz="1200">
                <a:latin typeface="Arial" pitchFamily="34" charset="0"/>
              </a:rPr>
              <a:pPr eaLnBrk="1" hangingPunct="1"/>
              <a:t>1</a:t>
            </a:fld>
            <a:endParaRPr lang="en-US" sz="1200">
              <a:latin typeface="Arial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mtClean="0">
                <a:solidFill>
                  <a:srgbClr val="2A3D7A"/>
                </a:solidFill>
                <a:latin typeface="Times New Roman" pitchFamily="18" charset="0"/>
              </a:rPr>
              <a:t>Chapter 1:  Introduction to Advertising</a:t>
            </a:r>
            <a:endParaRPr lang="en-US">
              <a:solidFill>
                <a:srgbClr val="2A3D7A"/>
              </a:solidFill>
              <a:latin typeface="Times New Roman" pitchFamily="18" charset="0"/>
            </a:endParaRPr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571A1AF-04AB-435E-9E34-375C34D5C838}" type="slidenum">
              <a:rPr lang="en-US" smtClean="0">
                <a:solidFill>
                  <a:srgbClr val="2A3D7A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2A3D7A"/>
              </a:solidFill>
            </a:endParaRP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AE88B4E-418E-4454-9A77-E8A1D40EC404}" type="slidenum">
              <a:rPr lang="en-US" smtClean="0">
                <a:solidFill>
                  <a:srgbClr val="2A3D7A"/>
                </a:solidFill>
              </a:rPr>
              <a:pPr>
                <a:defRPr/>
              </a:pPr>
              <a:t>‹#›</a:t>
            </a:fld>
            <a:endParaRPr lang="en-US" sz="1400">
              <a:solidFill>
                <a:srgbClr val="2A3D7A"/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3B76881-E3AF-48D6-815F-FFB0C16D899C}" type="slidenum">
              <a:rPr lang="en-US" smtClean="0">
                <a:solidFill>
                  <a:srgbClr val="2A3D7A"/>
                </a:solidFill>
              </a:rPr>
              <a:pPr>
                <a:defRPr/>
              </a:pPr>
              <a:t>‹#›</a:t>
            </a:fld>
            <a:endParaRPr lang="en-US" sz="1400">
              <a:solidFill>
                <a:srgbClr val="2A3D7A"/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88F3830-0DCA-40E5-A02D-7BD76F4D5004}" type="slidenum">
              <a:rPr lang="en-US" smtClean="0">
                <a:solidFill>
                  <a:srgbClr val="2A3D7A"/>
                </a:solidFill>
              </a:rPr>
              <a:pPr>
                <a:defRPr/>
              </a:pPr>
              <a:t>‹#›</a:t>
            </a:fld>
            <a:endParaRPr lang="en-US" sz="1400">
              <a:solidFill>
                <a:srgbClr val="2A3D7A"/>
              </a:solidFill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D3CE0E5-9F85-41FE-822B-B37E835C3EC6}" type="slidenum">
              <a:rPr lang="en-US" smtClean="0">
                <a:solidFill>
                  <a:srgbClr val="2A3D7A"/>
                </a:solidFill>
              </a:rPr>
              <a:pPr>
                <a:defRPr/>
              </a:pPr>
              <a:t>‹#›</a:t>
            </a:fld>
            <a:endParaRPr lang="en-US" sz="1400">
              <a:solidFill>
                <a:srgbClr val="2A3D7A"/>
              </a:solidFill>
            </a:endParaRP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883D519-9CD3-4909-B447-8646EFD70FF4}" type="slidenum">
              <a:rPr lang="en-US" smtClean="0">
                <a:solidFill>
                  <a:srgbClr val="2A3D7A"/>
                </a:solidFill>
              </a:rPr>
              <a:pPr>
                <a:defRPr/>
              </a:pPr>
              <a:t>‹#›</a:t>
            </a:fld>
            <a:endParaRPr lang="en-US" sz="1400">
              <a:solidFill>
                <a:srgbClr val="2A3D7A"/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BABB3BC-998B-4ECF-B59D-6D374A5B48B6}" type="slidenum">
              <a:rPr lang="en-US" smtClean="0">
                <a:solidFill>
                  <a:srgbClr val="2A3D7A"/>
                </a:solidFill>
              </a:rPr>
              <a:pPr>
                <a:defRPr/>
              </a:pPr>
              <a:t>‹#›</a:t>
            </a:fld>
            <a:endParaRPr lang="en-US" sz="1400">
              <a:solidFill>
                <a:srgbClr val="2A3D7A"/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35AAA7C-D863-49A4-A328-2758F709D351}" type="slidenum">
              <a:rPr lang="en-US" smtClean="0">
                <a:solidFill>
                  <a:srgbClr val="2A3D7A"/>
                </a:solidFill>
              </a:rPr>
              <a:pPr>
                <a:defRPr/>
              </a:pPr>
              <a:t>‹#›</a:t>
            </a:fld>
            <a:endParaRPr lang="en-US" sz="1400">
              <a:solidFill>
                <a:srgbClr val="2A3D7A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2416C8-1868-4201-8B02-D4D912D2344E}" type="slidenum">
              <a:rPr lang="en-US" smtClean="0">
                <a:solidFill>
                  <a:srgbClr val="2A3D7A"/>
                </a:solidFill>
              </a:rPr>
              <a:pPr>
                <a:defRPr/>
              </a:pPr>
              <a:t>‹#›</a:t>
            </a:fld>
            <a:endParaRPr lang="en-US" sz="1400">
              <a:solidFill>
                <a:srgbClr val="2A3D7A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C3315BF-4067-408A-A9DB-7F14B8D56A90}" type="slidenum">
              <a:rPr lang="en-US" smtClean="0">
                <a:solidFill>
                  <a:srgbClr val="2A3D7A"/>
                </a:solidFill>
              </a:rPr>
              <a:pPr>
                <a:defRPr/>
              </a:pPr>
              <a:t>‹#›</a:t>
            </a:fld>
            <a:endParaRPr lang="en-US" sz="1400">
              <a:solidFill>
                <a:srgbClr val="2A3D7A"/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pPr>
              <a:defRPr/>
            </a:pPr>
            <a:fld id="{454A5425-A7B1-4505-884D-CB05EB43949F}" type="slidenum">
              <a:rPr lang="en-US" smtClean="0">
                <a:solidFill>
                  <a:srgbClr val="2A3D7A"/>
                </a:solidFill>
              </a:rPr>
              <a:pPr>
                <a:defRPr/>
              </a:pPr>
              <a:t>‹#›</a:t>
            </a:fld>
            <a:endParaRPr lang="en-US" sz="1400">
              <a:solidFill>
                <a:srgbClr val="2A3D7A"/>
              </a:solidFill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2305E4D-9C23-463C-8A45-8B8EF0239230}" type="slidenum">
              <a:rPr lang="en-US" sz="2400" smtClean="0">
                <a:solidFill>
                  <a:srgbClr val="2A3D7A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sz="1400">
              <a:solidFill>
                <a:srgbClr val="2A3D7A"/>
              </a:solidFill>
            </a:endParaRPr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  <p:sldLayoutId id="2147483682" r:id="rId2"/>
    <p:sldLayoutId id="2147483683" r:id="rId3"/>
    <p:sldLayoutId id="2147483684" r:id="rId4"/>
    <p:sldLayoutId id="2147483685" r:id="rId5"/>
    <p:sldLayoutId id="2147483686" r:id="rId6"/>
    <p:sldLayoutId id="2147483687" r:id="rId7"/>
    <p:sldLayoutId id="2147483688" r:id="rId8"/>
    <p:sldLayoutId id="2147483689" r:id="rId9"/>
    <p:sldLayoutId id="2147483690" r:id="rId10"/>
    <p:sldLayoutId id="2147483691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990600" y="914400"/>
            <a:ext cx="8153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r>
              <a:rPr lang="en-US" sz="3600" b="1">
                <a:solidFill>
                  <a:schemeClr val="tx2"/>
                </a:solidFill>
                <a:latin typeface="Arial" pitchFamily="34" charset="0"/>
              </a:rPr>
              <a:t>Chapter </a:t>
            </a:r>
            <a:r>
              <a:rPr lang="tr-TR" sz="3600" b="1">
                <a:solidFill>
                  <a:schemeClr val="tx2"/>
                </a:solidFill>
                <a:latin typeface="Arial" pitchFamily="34" charset="0"/>
              </a:rPr>
              <a:t>6  </a:t>
            </a:r>
          </a:p>
          <a:p>
            <a:r>
              <a:rPr lang="tr-TR" sz="3600" b="1">
                <a:solidFill>
                  <a:schemeClr val="tx2"/>
                </a:solidFill>
                <a:latin typeface="Arial" pitchFamily="34" charset="0"/>
              </a:rPr>
              <a:t>Strategic Research</a:t>
            </a:r>
            <a:endParaRPr lang="en-US" sz="3600" b="1">
              <a:solidFill>
                <a:schemeClr val="tx2"/>
              </a:solidFill>
              <a:latin typeface="Arial" pitchFamily="34" charset="0"/>
            </a:endParaRPr>
          </a:p>
        </p:txBody>
      </p:sp>
      <p:sp>
        <p:nvSpPr>
          <p:cNvPr id="3075" name="Text Box 3"/>
          <p:cNvSpPr txBox="1">
            <a:spLocks noChangeArrowheads="1"/>
          </p:cNvSpPr>
          <p:nvPr/>
        </p:nvSpPr>
        <p:spPr bwMode="auto">
          <a:xfrm>
            <a:off x="1203325" y="2479675"/>
            <a:ext cx="18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eaLnBrk="1" hangingPunct="1"/>
            <a:endParaRPr lang="tr-TR"/>
          </a:p>
        </p:txBody>
      </p:sp>
      <p:sp>
        <p:nvSpPr>
          <p:cNvPr id="3076" name="Rectangle 4"/>
          <p:cNvSpPr>
            <a:spLocks noChangeArrowheads="1"/>
          </p:cNvSpPr>
          <p:nvPr/>
        </p:nvSpPr>
        <p:spPr bwMode="auto">
          <a:xfrm>
            <a:off x="1447800" y="2057400"/>
            <a:ext cx="7391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457200" indent="-457200">
              <a:spcBef>
                <a:spcPct val="20000"/>
              </a:spcBef>
              <a:buClr>
                <a:srgbClr val="A50021"/>
              </a:buClr>
              <a:buSzPct val="75000"/>
              <a:buFont typeface="Wingdings" pitchFamily="2" charset="2"/>
              <a:buNone/>
            </a:pPr>
            <a:endParaRPr lang="tr-TR">
              <a:latin typeface="Comic Sans MS" pitchFamily="66" charset="0"/>
            </a:endParaRPr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1066800" y="2133600"/>
            <a:ext cx="7772400" cy="4114800"/>
          </a:xfrm>
        </p:spPr>
        <p:txBody>
          <a:bodyPr/>
          <a:lstStyle/>
          <a:p>
            <a:pPr marL="609600" indent="-609600" eaLnBrk="1" hangingPunct="1"/>
            <a:r>
              <a:rPr lang="tr-TR" smtClean="0"/>
              <a:t>Research in advertising</a:t>
            </a:r>
          </a:p>
          <a:p>
            <a:pPr marL="609600" indent="-609600" eaLnBrk="1" hangingPunct="1"/>
            <a:r>
              <a:rPr lang="tr-TR" smtClean="0"/>
              <a:t>Types of research</a:t>
            </a:r>
          </a:p>
          <a:p>
            <a:pPr marL="609600" indent="-609600" eaLnBrk="1" hangingPunct="1"/>
            <a:r>
              <a:rPr lang="tr-TR" smtClean="0"/>
              <a:t>Uses of research</a:t>
            </a:r>
          </a:p>
          <a:p>
            <a:pPr marL="609600" indent="-609600" eaLnBrk="1" hangingPunct="1"/>
            <a:r>
              <a:rPr lang="tr-TR" smtClean="0"/>
              <a:t>Research methods in advertising</a:t>
            </a:r>
          </a:p>
          <a:p>
            <a:pPr marL="609600" indent="-609600" eaLnBrk="1" hangingPunct="1"/>
            <a:r>
              <a:rPr lang="tr-TR" smtClean="0"/>
              <a:t>Choosing a research method</a:t>
            </a:r>
          </a:p>
          <a:p>
            <a:pPr marL="609600" indent="-609600" eaLnBrk="1" hangingPunct="1"/>
            <a:endParaRPr lang="tr-TR" smtClean="0"/>
          </a:p>
        </p:txBody>
      </p:sp>
    </p:spTree>
    <p:extLst>
      <p:ext uri="{BB962C8B-B14F-4D97-AF65-F5344CB8AC3E}">
        <p14:creationId xmlns:p14="http://schemas.microsoft.com/office/powerpoint/2010/main" val="3844684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990600" y="914400"/>
            <a:ext cx="8153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r>
              <a:rPr lang="tr-TR" sz="3200">
                <a:solidFill>
                  <a:schemeClr val="tx2"/>
                </a:solidFill>
                <a:latin typeface="Arial" pitchFamily="34" charset="0"/>
              </a:rPr>
              <a:t>Research in Advertising</a:t>
            </a:r>
            <a:endParaRPr lang="en-US" sz="3200">
              <a:solidFill>
                <a:schemeClr val="tx2"/>
              </a:solidFill>
              <a:latin typeface="Arial" pitchFamily="34" charset="0"/>
            </a:endParaRPr>
          </a:p>
        </p:txBody>
      </p:sp>
      <p:sp>
        <p:nvSpPr>
          <p:cNvPr id="4099" name="Text Box 3"/>
          <p:cNvSpPr txBox="1">
            <a:spLocks noChangeArrowheads="1"/>
          </p:cNvSpPr>
          <p:nvPr/>
        </p:nvSpPr>
        <p:spPr bwMode="auto">
          <a:xfrm>
            <a:off x="1203325" y="2479675"/>
            <a:ext cx="18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eaLnBrk="1" hangingPunct="1"/>
            <a:endParaRPr lang="tr-TR"/>
          </a:p>
        </p:txBody>
      </p:sp>
      <p:sp>
        <p:nvSpPr>
          <p:cNvPr id="4100" name="Rectangle 4"/>
          <p:cNvSpPr>
            <a:spLocks noChangeArrowheads="1"/>
          </p:cNvSpPr>
          <p:nvPr/>
        </p:nvSpPr>
        <p:spPr bwMode="auto">
          <a:xfrm>
            <a:off x="1447800" y="2057400"/>
            <a:ext cx="7391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457200" indent="-457200">
              <a:spcBef>
                <a:spcPct val="20000"/>
              </a:spcBef>
              <a:buClr>
                <a:srgbClr val="A50021"/>
              </a:buClr>
              <a:buSzPct val="75000"/>
              <a:buFont typeface="Wingdings" pitchFamily="2" charset="2"/>
              <a:buNone/>
            </a:pPr>
            <a:endParaRPr lang="tr-TR">
              <a:latin typeface="Comic Sans MS" pitchFamily="66" charset="0"/>
            </a:endParaRPr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1066800" y="2438400"/>
            <a:ext cx="7772400" cy="4114800"/>
          </a:xfrm>
        </p:spPr>
        <p:txBody>
          <a:bodyPr>
            <a:normAutofit/>
          </a:bodyPr>
          <a:lstStyle/>
          <a:p>
            <a:pPr marL="609600" indent="-609600" eaLnBrk="1" hangingPunct="1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tr-TR" sz="2800" dirty="0" smtClean="0"/>
              <a:t>Market </a:t>
            </a:r>
            <a:r>
              <a:rPr lang="tr-TR" sz="2800" dirty="0" err="1" smtClean="0"/>
              <a:t>research</a:t>
            </a:r>
            <a:r>
              <a:rPr lang="tr-TR" sz="2800" dirty="0" smtClean="0"/>
              <a:t>: Product, </a:t>
            </a:r>
            <a:r>
              <a:rPr lang="tr-TR" sz="2800" dirty="0" err="1" smtClean="0"/>
              <a:t>product</a:t>
            </a:r>
            <a:r>
              <a:rPr lang="tr-TR" sz="2800" dirty="0" smtClean="0"/>
              <a:t> </a:t>
            </a:r>
            <a:r>
              <a:rPr lang="tr-TR" sz="2800" dirty="0" err="1" smtClean="0"/>
              <a:t>category</a:t>
            </a:r>
            <a:r>
              <a:rPr lang="tr-TR" sz="2800" dirty="0" smtClean="0"/>
              <a:t>, </a:t>
            </a:r>
            <a:r>
              <a:rPr lang="tr-TR" sz="2800" dirty="0" err="1" smtClean="0"/>
              <a:t>competitors</a:t>
            </a:r>
            <a:r>
              <a:rPr lang="tr-TR" sz="2800" dirty="0" smtClean="0"/>
              <a:t>, marketing </a:t>
            </a:r>
            <a:r>
              <a:rPr lang="tr-TR" sz="2800" dirty="0" err="1" smtClean="0"/>
              <a:t>environment</a:t>
            </a:r>
            <a:endParaRPr lang="tr-TR" sz="2800" dirty="0" smtClean="0"/>
          </a:p>
          <a:p>
            <a:pPr marL="609600" indent="-609600" eaLnBrk="1" hangingPunct="1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tr-TR" sz="2800" dirty="0" smtClean="0"/>
              <a:t>Consumer </a:t>
            </a:r>
            <a:r>
              <a:rPr lang="tr-TR" sz="2800" dirty="0" err="1" smtClean="0"/>
              <a:t>research</a:t>
            </a:r>
            <a:r>
              <a:rPr lang="tr-TR" sz="2800" dirty="0" smtClean="0"/>
              <a:t>: </a:t>
            </a:r>
            <a:r>
              <a:rPr lang="tr-TR" sz="2800" dirty="0" err="1" smtClean="0"/>
              <a:t>Characteristics</a:t>
            </a:r>
            <a:r>
              <a:rPr lang="tr-TR" sz="2800" dirty="0" smtClean="0"/>
              <a:t>, </a:t>
            </a:r>
            <a:r>
              <a:rPr lang="tr-TR" sz="2800" dirty="0" err="1" smtClean="0"/>
              <a:t>attitudes</a:t>
            </a:r>
            <a:r>
              <a:rPr lang="tr-TR" sz="2800" dirty="0" smtClean="0"/>
              <a:t>, </a:t>
            </a:r>
            <a:r>
              <a:rPr lang="tr-TR" sz="2800" dirty="0" err="1" smtClean="0"/>
              <a:t>interests</a:t>
            </a:r>
            <a:r>
              <a:rPr lang="tr-TR" sz="2800" dirty="0" smtClean="0"/>
              <a:t>, </a:t>
            </a:r>
            <a:r>
              <a:rPr lang="tr-TR" sz="2800" dirty="0" err="1" smtClean="0"/>
              <a:t>motivations</a:t>
            </a:r>
            <a:r>
              <a:rPr lang="tr-TR" sz="2800" dirty="0" smtClean="0"/>
              <a:t> of </a:t>
            </a:r>
            <a:r>
              <a:rPr lang="tr-TR" sz="2800" dirty="0" err="1" smtClean="0"/>
              <a:t>target</a:t>
            </a:r>
            <a:r>
              <a:rPr lang="tr-TR" sz="2800" dirty="0" smtClean="0"/>
              <a:t> </a:t>
            </a:r>
            <a:r>
              <a:rPr lang="tr-TR" sz="2800" dirty="0" err="1" smtClean="0"/>
              <a:t>audience</a:t>
            </a:r>
            <a:endParaRPr lang="tr-TR" sz="2800" dirty="0" smtClean="0"/>
          </a:p>
          <a:p>
            <a:pPr marL="609600" indent="-609600" eaLnBrk="1" hangingPunct="1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tr-TR" sz="2800" dirty="0" err="1" smtClean="0"/>
              <a:t>Advertising</a:t>
            </a:r>
            <a:r>
              <a:rPr lang="tr-TR" sz="2800" dirty="0" smtClean="0"/>
              <a:t> </a:t>
            </a:r>
            <a:r>
              <a:rPr lang="tr-TR" sz="2800" dirty="0" err="1" smtClean="0"/>
              <a:t>research</a:t>
            </a:r>
            <a:r>
              <a:rPr lang="tr-TR" sz="2800" dirty="0" smtClean="0"/>
              <a:t>: </a:t>
            </a:r>
            <a:r>
              <a:rPr lang="tr-TR" sz="2800" dirty="0" err="1" smtClean="0"/>
              <a:t>Copy</a:t>
            </a:r>
            <a:r>
              <a:rPr lang="tr-TR" sz="2800" dirty="0" smtClean="0"/>
              <a:t>, </a:t>
            </a:r>
            <a:r>
              <a:rPr lang="tr-TR" sz="2800" dirty="0" err="1" smtClean="0"/>
              <a:t>media</a:t>
            </a:r>
            <a:endParaRPr lang="tr-TR" sz="2800" dirty="0" smtClean="0"/>
          </a:p>
          <a:p>
            <a:pPr marL="609600" indent="-609600" eaLnBrk="1" hangingPunct="1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tr-TR" sz="2800" dirty="0" smtClean="0"/>
              <a:t>Strategic </a:t>
            </a:r>
            <a:r>
              <a:rPr lang="tr-TR" sz="2800" dirty="0" err="1" smtClean="0"/>
              <a:t>research</a:t>
            </a:r>
            <a:r>
              <a:rPr lang="tr-TR" sz="2800" dirty="0" smtClean="0"/>
              <a:t>: Background </a:t>
            </a:r>
            <a:r>
              <a:rPr lang="tr-TR" sz="2800" dirty="0" err="1" smtClean="0"/>
              <a:t>information</a:t>
            </a:r>
            <a:r>
              <a:rPr lang="tr-TR" sz="2800" dirty="0" smtClean="0"/>
              <a:t> </a:t>
            </a:r>
            <a:r>
              <a:rPr lang="tr-TR" sz="2800" dirty="0" err="1" smtClean="0"/>
              <a:t>needed</a:t>
            </a:r>
            <a:r>
              <a:rPr lang="tr-TR" sz="2800" dirty="0" smtClean="0"/>
              <a:t> </a:t>
            </a:r>
            <a:r>
              <a:rPr lang="tr-TR" sz="2800" dirty="0" err="1" smtClean="0"/>
              <a:t>to</a:t>
            </a:r>
            <a:r>
              <a:rPr lang="tr-TR" sz="2800" dirty="0" smtClean="0"/>
              <a:t> </a:t>
            </a:r>
            <a:r>
              <a:rPr lang="tr-TR" sz="2800" dirty="0" err="1" smtClean="0"/>
              <a:t>make</a:t>
            </a:r>
            <a:r>
              <a:rPr lang="tr-TR" sz="2800" dirty="0" smtClean="0"/>
              <a:t> a </a:t>
            </a:r>
            <a:r>
              <a:rPr lang="tr-TR" sz="2800" dirty="0" err="1" smtClean="0"/>
              <a:t>decision</a:t>
            </a:r>
            <a:r>
              <a:rPr lang="tr-TR" sz="2800" dirty="0" smtClean="0"/>
              <a:t> on </a:t>
            </a:r>
            <a:r>
              <a:rPr lang="tr-TR" sz="2800" dirty="0" err="1" smtClean="0"/>
              <a:t>advertising</a:t>
            </a:r>
            <a:endParaRPr lang="tr-TR" sz="2800" dirty="0" smtClean="0"/>
          </a:p>
        </p:txBody>
      </p:sp>
      <p:pic>
        <p:nvPicPr>
          <p:cNvPr id="4102" name="Picture 6" descr="dart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69075" y="838200"/>
            <a:ext cx="1504950" cy="167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240826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990600" y="1219200"/>
            <a:ext cx="8153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r>
              <a:rPr lang="tr-TR" sz="3200">
                <a:solidFill>
                  <a:schemeClr val="tx2"/>
                </a:solidFill>
                <a:latin typeface="Arial" pitchFamily="34" charset="0"/>
              </a:rPr>
              <a:t>Types of Research</a:t>
            </a:r>
            <a:endParaRPr lang="en-US" sz="3200">
              <a:solidFill>
                <a:schemeClr val="tx2"/>
              </a:solidFill>
              <a:latin typeface="Arial" pitchFamily="34" charset="0"/>
            </a:endParaRPr>
          </a:p>
        </p:txBody>
      </p:sp>
      <p:sp>
        <p:nvSpPr>
          <p:cNvPr id="5123" name="Text Box 3"/>
          <p:cNvSpPr txBox="1">
            <a:spLocks noChangeArrowheads="1"/>
          </p:cNvSpPr>
          <p:nvPr/>
        </p:nvSpPr>
        <p:spPr bwMode="auto">
          <a:xfrm>
            <a:off x="1203325" y="2479675"/>
            <a:ext cx="18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eaLnBrk="1" hangingPunct="1"/>
            <a:endParaRPr lang="tr-TR"/>
          </a:p>
        </p:txBody>
      </p:sp>
      <p:sp>
        <p:nvSpPr>
          <p:cNvPr id="5124" name="Rectangle 4"/>
          <p:cNvSpPr>
            <a:spLocks noChangeArrowheads="1"/>
          </p:cNvSpPr>
          <p:nvPr/>
        </p:nvSpPr>
        <p:spPr bwMode="auto">
          <a:xfrm>
            <a:off x="1447800" y="2057400"/>
            <a:ext cx="7391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457200" indent="-457200">
              <a:spcBef>
                <a:spcPct val="20000"/>
              </a:spcBef>
              <a:buClr>
                <a:srgbClr val="A50021"/>
              </a:buClr>
              <a:buSzPct val="75000"/>
              <a:buFont typeface="Wingdings" pitchFamily="2" charset="2"/>
              <a:buNone/>
            </a:pPr>
            <a:endParaRPr lang="tr-TR">
              <a:latin typeface="Comic Sans MS" pitchFamily="66" charset="0"/>
            </a:endParaRPr>
          </a:p>
        </p:txBody>
      </p:sp>
      <p:sp>
        <p:nvSpPr>
          <p:cNvPr id="5125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1066800" y="2514600"/>
            <a:ext cx="7772400" cy="4114800"/>
          </a:xfrm>
        </p:spPr>
        <p:txBody>
          <a:bodyPr/>
          <a:lstStyle/>
          <a:p>
            <a:pPr marL="609600" indent="-609600" eaLnBrk="1" hangingPunct="1"/>
            <a:r>
              <a:rPr lang="tr-TR" smtClean="0"/>
              <a:t>Secondary research</a:t>
            </a:r>
          </a:p>
          <a:p>
            <a:pPr marL="609600" indent="-609600" eaLnBrk="1" hangingPunct="1"/>
            <a:r>
              <a:rPr lang="tr-TR" smtClean="0"/>
              <a:t>Primary research</a:t>
            </a:r>
          </a:p>
          <a:p>
            <a:pPr marL="609600" indent="-609600" eaLnBrk="1" hangingPunct="1"/>
            <a:r>
              <a:rPr lang="tr-TR" smtClean="0"/>
              <a:t>Quantitative research =&gt; how many?</a:t>
            </a:r>
          </a:p>
          <a:p>
            <a:pPr marL="609600" indent="-609600" eaLnBrk="1" hangingPunct="1"/>
            <a:r>
              <a:rPr lang="tr-TR" smtClean="0"/>
              <a:t>Qualitative research =&gt; why?</a:t>
            </a:r>
          </a:p>
          <a:p>
            <a:pPr marL="609600" indent="-609600" eaLnBrk="1" hangingPunct="1"/>
            <a:r>
              <a:rPr lang="tr-TR" smtClean="0"/>
              <a:t>Experimental research </a:t>
            </a:r>
          </a:p>
        </p:txBody>
      </p:sp>
      <p:pic>
        <p:nvPicPr>
          <p:cNvPr id="5126" name="Picture 6" descr="csr-type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914400"/>
            <a:ext cx="2571750" cy="2300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508214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990600" y="914400"/>
            <a:ext cx="8153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r>
              <a:rPr lang="tr-TR" sz="3200">
                <a:solidFill>
                  <a:schemeClr val="tx2"/>
                </a:solidFill>
                <a:latin typeface="Arial" pitchFamily="34" charset="0"/>
              </a:rPr>
              <a:t>Uses of Research</a:t>
            </a:r>
            <a:endParaRPr lang="en-US" sz="3200">
              <a:solidFill>
                <a:schemeClr val="tx2"/>
              </a:solidFill>
              <a:latin typeface="Arial" pitchFamily="34" charset="0"/>
            </a:endParaRPr>
          </a:p>
        </p:txBody>
      </p:sp>
      <p:sp>
        <p:nvSpPr>
          <p:cNvPr id="6147" name="Text Box 3"/>
          <p:cNvSpPr txBox="1">
            <a:spLocks noChangeArrowheads="1"/>
          </p:cNvSpPr>
          <p:nvPr/>
        </p:nvSpPr>
        <p:spPr bwMode="auto">
          <a:xfrm>
            <a:off x="1203325" y="2479675"/>
            <a:ext cx="18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eaLnBrk="1" hangingPunct="1"/>
            <a:endParaRPr lang="tr-TR"/>
          </a:p>
        </p:txBody>
      </p:sp>
      <p:sp>
        <p:nvSpPr>
          <p:cNvPr id="6148" name="Rectangle 4"/>
          <p:cNvSpPr>
            <a:spLocks noChangeArrowheads="1"/>
          </p:cNvSpPr>
          <p:nvPr/>
        </p:nvSpPr>
        <p:spPr bwMode="auto">
          <a:xfrm>
            <a:off x="1447800" y="2057400"/>
            <a:ext cx="7391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457200" indent="-457200">
              <a:spcBef>
                <a:spcPct val="20000"/>
              </a:spcBef>
              <a:buClr>
                <a:srgbClr val="A50021"/>
              </a:buClr>
              <a:buSzPct val="75000"/>
              <a:buFont typeface="Wingdings" pitchFamily="2" charset="2"/>
              <a:buNone/>
            </a:pPr>
            <a:endParaRPr lang="tr-TR">
              <a:latin typeface="Comic Sans MS" pitchFamily="66" charset="0"/>
            </a:endParaRPr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 eaLnBrk="1" hangingPunct="1">
              <a:buFont typeface="Wingdings" pitchFamily="2" charset="2"/>
              <a:buNone/>
            </a:pPr>
            <a:r>
              <a:rPr lang="tr-TR" smtClean="0"/>
              <a:t>In order to get information about:</a:t>
            </a:r>
          </a:p>
          <a:p>
            <a:pPr marL="609600" indent="-609600" eaLnBrk="1" hangingPunct="1"/>
            <a:r>
              <a:rPr lang="tr-TR" smtClean="0"/>
              <a:t>market,</a:t>
            </a:r>
          </a:p>
          <a:p>
            <a:pPr marL="609600" indent="-609600" eaLnBrk="1" hangingPunct="1"/>
            <a:r>
              <a:rPr lang="tr-TR" smtClean="0"/>
              <a:t>consumer insight,</a:t>
            </a:r>
          </a:p>
          <a:p>
            <a:pPr marL="609600" indent="-609600" eaLnBrk="1" hangingPunct="1"/>
            <a:r>
              <a:rPr lang="tr-TR" smtClean="0"/>
              <a:t>media environment,</a:t>
            </a:r>
          </a:p>
          <a:p>
            <a:pPr marL="609600" indent="-609600" eaLnBrk="1" hangingPunct="1"/>
            <a:r>
              <a:rPr lang="tr-TR" smtClean="0"/>
              <a:t>message development,</a:t>
            </a:r>
          </a:p>
          <a:p>
            <a:pPr marL="609600" indent="-609600" eaLnBrk="1" hangingPunct="1"/>
            <a:r>
              <a:rPr lang="tr-TR" smtClean="0"/>
              <a:t>evaluation of the campaign</a:t>
            </a:r>
          </a:p>
        </p:txBody>
      </p:sp>
    </p:spTree>
    <p:extLst>
      <p:ext uri="{BB962C8B-B14F-4D97-AF65-F5344CB8AC3E}">
        <p14:creationId xmlns:p14="http://schemas.microsoft.com/office/powerpoint/2010/main" val="4338988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eaLnBrk="1" hangingPunct="1"/>
            <a:fld id="{B600CDF7-2CD7-452A-B089-EEEEE5A5E843}" type="slidenum">
              <a:rPr lang="en-US">
                <a:solidFill>
                  <a:schemeClr val="tx2"/>
                </a:solidFill>
                <a:latin typeface="Arial" pitchFamily="34" charset="0"/>
              </a:rPr>
              <a:pPr eaLnBrk="1" hangingPunct="1"/>
              <a:t>5</a:t>
            </a:fld>
            <a:endParaRPr lang="en-US" sz="1400">
              <a:solidFill>
                <a:schemeClr val="tx2"/>
              </a:solidFill>
              <a:latin typeface="Arial" pitchFamily="34" charset="0"/>
            </a:endParaRPr>
          </a:p>
        </p:txBody>
      </p:sp>
      <p:sp>
        <p:nvSpPr>
          <p:cNvPr id="7171" name="Rectangle 2"/>
          <p:cNvSpPr>
            <a:spLocks noGrp="1" noChangeArrowheads="1"/>
          </p:cNvSpPr>
          <p:nvPr>
            <p:ph type="title"/>
          </p:nvPr>
        </p:nvSpPr>
        <p:spPr>
          <a:xfrm>
            <a:off x="1066800" y="228600"/>
            <a:ext cx="7772400" cy="1143000"/>
          </a:xfrm>
        </p:spPr>
        <p:txBody>
          <a:bodyPr/>
          <a:lstStyle/>
          <a:p>
            <a:pPr eaLnBrk="1" hangingPunct="1"/>
            <a:r>
              <a:rPr lang="en-US" sz="3200" smtClean="0"/>
              <a:t>Research Methods</a:t>
            </a:r>
          </a:p>
        </p:txBody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66800" y="1447800"/>
            <a:ext cx="7772400" cy="4114800"/>
          </a:xfrm>
        </p:spPr>
        <p:txBody>
          <a:bodyPr>
            <a:normAutofit fontScale="92500" lnSpcReduction="10000"/>
          </a:bodyPr>
          <a:lstStyle/>
          <a:p>
            <a:pPr marL="449263" indent="-449263" eaLnBrk="1" hangingPunct="1">
              <a:lnSpc>
                <a:spcPct val="95000"/>
              </a:lnSpc>
              <a:spcBef>
                <a:spcPct val="45000"/>
              </a:spcBef>
            </a:pPr>
            <a:r>
              <a:rPr lang="en-US" sz="2600" smtClean="0"/>
              <a:t>Background research</a:t>
            </a:r>
            <a:endParaRPr lang="tr-TR" sz="2600" smtClean="0"/>
          </a:p>
          <a:p>
            <a:pPr marL="449263" indent="-449263" eaLnBrk="1" hangingPunct="1">
              <a:lnSpc>
                <a:spcPct val="95000"/>
              </a:lnSpc>
              <a:spcBef>
                <a:spcPct val="45000"/>
              </a:spcBef>
              <a:buFont typeface="Wingdings" pitchFamily="2" charset="2"/>
              <a:buNone/>
            </a:pPr>
            <a:r>
              <a:rPr lang="tr-TR" sz="2400" smtClean="0"/>
              <a:t>    </a:t>
            </a:r>
            <a:r>
              <a:rPr lang="en-US" sz="2000" smtClean="0"/>
              <a:t>Used to familiarize advertising planners with the</a:t>
            </a:r>
            <a:r>
              <a:rPr lang="tr-TR" sz="2000" smtClean="0"/>
              <a:t> </a:t>
            </a:r>
            <a:r>
              <a:rPr lang="en-US" sz="2000" smtClean="0"/>
              <a:t>market</a:t>
            </a:r>
            <a:r>
              <a:rPr lang="tr-TR" sz="2000" smtClean="0"/>
              <a:t> </a:t>
            </a:r>
            <a:r>
              <a:rPr lang="en-US" sz="2000" smtClean="0"/>
              <a:t>situation</a:t>
            </a:r>
            <a:endParaRPr lang="tr-TR" sz="2000" smtClean="0"/>
          </a:p>
          <a:p>
            <a:pPr marL="779463" lvl="1" indent="-65088" eaLnBrk="1" hangingPunct="1">
              <a:lnSpc>
                <a:spcPct val="95000"/>
              </a:lnSpc>
              <a:spcBef>
                <a:spcPct val="45000"/>
              </a:spcBef>
            </a:pPr>
            <a:r>
              <a:rPr lang="tr-TR" sz="1800" smtClean="0"/>
              <a:t> </a:t>
            </a:r>
            <a:r>
              <a:rPr lang="en-US" sz="1800" smtClean="0"/>
              <a:t>The brand experience</a:t>
            </a:r>
            <a:r>
              <a:rPr lang="tr-TR" sz="1800" smtClean="0"/>
              <a:t> (Going through all the experiences that a typical consumer has while buying and using the product)</a:t>
            </a:r>
          </a:p>
          <a:p>
            <a:pPr marL="779463" lvl="1" indent="-65088" eaLnBrk="1" hangingPunct="1">
              <a:lnSpc>
                <a:spcPct val="95000"/>
              </a:lnSpc>
              <a:spcBef>
                <a:spcPct val="45000"/>
              </a:spcBef>
            </a:pPr>
            <a:r>
              <a:rPr lang="tr-TR" sz="1800" smtClean="0"/>
              <a:t> </a:t>
            </a:r>
            <a:r>
              <a:rPr lang="en-US" sz="1800" smtClean="0"/>
              <a:t>Competitive analysis</a:t>
            </a:r>
            <a:endParaRPr lang="tr-TR" sz="1800" smtClean="0"/>
          </a:p>
          <a:p>
            <a:pPr marL="779463" lvl="1" indent="-65088" eaLnBrk="1" hangingPunct="1">
              <a:lnSpc>
                <a:spcPct val="95000"/>
              </a:lnSpc>
              <a:spcBef>
                <a:spcPct val="45000"/>
              </a:spcBef>
            </a:pPr>
            <a:r>
              <a:rPr lang="tr-TR" sz="1800" smtClean="0"/>
              <a:t> </a:t>
            </a:r>
            <a:r>
              <a:rPr lang="en-US" sz="1800" smtClean="0"/>
              <a:t>An advertising audit</a:t>
            </a:r>
            <a:r>
              <a:rPr lang="tr-TR" sz="1800" smtClean="0"/>
              <a:t> (collecting every piece of advertising of the brand and its competitors)</a:t>
            </a:r>
          </a:p>
          <a:p>
            <a:pPr marL="779463" lvl="1" indent="-65088" eaLnBrk="1" hangingPunct="1">
              <a:lnSpc>
                <a:spcPct val="95000"/>
              </a:lnSpc>
              <a:spcBef>
                <a:spcPct val="45000"/>
              </a:spcBef>
            </a:pPr>
            <a:r>
              <a:rPr lang="tr-TR" sz="1800" smtClean="0"/>
              <a:t> </a:t>
            </a:r>
            <a:r>
              <a:rPr lang="en-US" sz="1800" smtClean="0"/>
              <a:t>Content analysis</a:t>
            </a:r>
            <a:r>
              <a:rPr lang="tr-TR" sz="1800" smtClean="0"/>
              <a:t> (trying to understand how competitors are thinking in order to suggest new ideas)</a:t>
            </a:r>
          </a:p>
          <a:p>
            <a:pPr marL="779463" lvl="1" indent="-65088" eaLnBrk="1" hangingPunct="1">
              <a:lnSpc>
                <a:spcPct val="95000"/>
              </a:lnSpc>
              <a:spcBef>
                <a:spcPct val="45000"/>
              </a:spcBef>
            </a:pPr>
            <a:r>
              <a:rPr lang="tr-TR" sz="1800" smtClean="0"/>
              <a:t> </a:t>
            </a:r>
            <a:r>
              <a:rPr lang="en-US" sz="1800" smtClean="0"/>
              <a:t>Semiotic analysis</a:t>
            </a:r>
            <a:r>
              <a:rPr lang="tr-TR" sz="1800" smtClean="0"/>
              <a:t> (trying to understand the deeper meanings of the signs and symbols in the adv.)</a:t>
            </a:r>
          </a:p>
          <a:p>
            <a:pPr marL="779463" lvl="1" indent="-65088" eaLnBrk="1" hangingPunct="1">
              <a:lnSpc>
                <a:spcPct val="95000"/>
              </a:lnSpc>
              <a:spcBef>
                <a:spcPct val="45000"/>
              </a:spcBef>
            </a:pPr>
            <a:r>
              <a:rPr lang="tr-TR" sz="1800" smtClean="0"/>
              <a:t> Customer contact conversations (feedback through customer service, technical service, or telemarketing call)</a:t>
            </a:r>
            <a:endParaRPr lang="en-US" sz="1800" smtClean="0"/>
          </a:p>
        </p:txBody>
      </p:sp>
    </p:spTree>
    <p:extLst>
      <p:ext uri="{BB962C8B-B14F-4D97-AF65-F5344CB8AC3E}">
        <p14:creationId xmlns:p14="http://schemas.microsoft.com/office/powerpoint/2010/main" val="35066661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eaLnBrk="1" hangingPunct="1"/>
            <a:fld id="{6557F210-A64B-402D-8A62-4F0386593436}" type="slidenum">
              <a:rPr lang="en-US">
                <a:solidFill>
                  <a:schemeClr val="tx2"/>
                </a:solidFill>
                <a:latin typeface="Arial" pitchFamily="34" charset="0"/>
              </a:rPr>
              <a:pPr eaLnBrk="1" hangingPunct="1"/>
              <a:t>6</a:t>
            </a:fld>
            <a:endParaRPr lang="en-US" sz="1400">
              <a:solidFill>
                <a:schemeClr val="tx2"/>
              </a:solidFill>
              <a:latin typeface="Arial" pitchFamily="34" charset="0"/>
            </a:endParaRPr>
          </a:p>
        </p:txBody>
      </p:sp>
      <p:sp>
        <p:nvSpPr>
          <p:cNvPr id="8195" name="Rectangle 2"/>
          <p:cNvSpPr>
            <a:spLocks noGrp="1" noChangeArrowheads="1"/>
          </p:cNvSpPr>
          <p:nvPr>
            <p:ph type="title"/>
          </p:nvPr>
        </p:nvSpPr>
        <p:spPr>
          <a:xfrm>
            <a:off x="1066800" y="228600"/>
            <a:ext cx="7772400" cy="1143000"/>
          </a:xfrm>
        </p:spPr>
        <p:txBody>
          <a:bodyPr/>
          <a:lstStyle/>
          <a:p>
            <a:pPr eaLnBrk="1" hangingPunct="1"/>
            <a:r>
              <a:rPr lang="en-US" sz="3200" smtClean="0"/>
              <a:t>Research Methods</a:t>
            </a:r>
          </a:p>
        </p:txBody>
      </p:sp>
      <p:sp>
        <p:nvSpPr>
          <p:cNvPr id="8196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066800" y="1676400"/>
            <a:ext cx="7543800" cy="4114800"/>
          </a:xfrm>
        </p:spPr>
        <p:txBody>
          <a:bodyPr>
            <a:normAutofit lnSpcReduction="10000"/>
          </a:bodyPr>
          <a:lstStyle/>
          <a:p>
            <a:pPr marL="342900" indent="-342900" eaLnBrk="1" hangingPunct="1">
              <a:lnSpc>
                <a:spcPct val="95000"/>
              </a:lnSpc>
              <a:spcBef>
                <a:spcPct val="45000"/>
              </a:spcBef>
            </a:pPr>
            <a:r>
              <a:rPr lang="en-US" sz="2600" smtClean="0"/>
              <a:t>Consumer research</a:t>
            </a:r>
          </a:p>
          <a:p>
            <a:pPr marL="522288" lvl="1" indent="-65088" eaLnBrk="1" hangingPunct="1">
              <a:lnSpc>
                <a:spcPct val="95000"/>
              </a:lnSpc>
              <a:spcBef>
                <a:spcPct val="45000"/>
              </a:spcBef>
              <a:buFont typeface="Wingdings" pitchFamily="2" charset="2"/>
              <a:buNone/>
            </a:pPr>
            <a:r>
              <a:rPr lang="en-US" sz="2000" smtClean="0"/>
              <a:t>Used to better understand how users, prospects, and nonusers of a brand think and behave</a:t>
            </a:r>
            <a:endParaRPr lang="tr-TR" sz="2000" smtClean="0"/>
          </a:p>
          <a:p>
            <a:pPr marL="522288" lvl="1" indent="-65088" eaLnBrk="1" hangingPunct="1">
              <a:lnSpc>
                <a:spcPct val="95000"/>
              </a:lnSpc>
              <a:spcBef>
                <a:spcPct val="45000"/>
              </a:spcBef>
              <a:buFont typeface="Wingdings" pitchFamily="2" charset="2"/>
              <a:buNone/>
            </a:pPr>
            <a:r>
              <a:rPr lang="tr-TR" sz="2000" smtClean="0"/>
              <a:t>Ways of contact (person, telephone, internet, mail…)</a:t>
            </a:r>
          </a:p>
          <a:p>
            <a:pPr marL="522288" lvl="1" indent="-65088" eaLnBrk="1" hangingPunct="1">
              <a:lnSpc>
                <a:spcPct val="95000"/>
              </a:lnSpc>
              <a:spcBef>
                <a:spcPct val="45000"/>
              </a:spcBef>
            </a:pPr>
            <a:r>
              <a:rPr lang="tr-TR" sz="2000" smtClean="0"/>
              <a:t> Survey research (questionaires)</a:t>
            </a:r>
          </a:p>
          <a:p>
            <a:pPr marL="522288" lvl="1" indent="-65088" eaLnBrk="1" hangingPunct="1">
              <a:lnSpc>
                <a:spcPct val="95000"/>
              </a:lnSpc>
              <a:spcBef>
                <a:spcPct val="45000"/>
              </a:spcBef>
            </a:pPr>
            <a:r>
              <a:rPr lang="tr-TR" sz="2000" smtClean="0"/>
              <a:t> In-depth interviews (open ended questions)</a:t>
            </a:r>
          </a:p>
          <a:p>
            <a:pPr marL="522288" lvl="1" indent="-65088" eaLnBrk="1" hangingPunct="1">
              <a:lnSpc>
                <a:spcPct val="95000"/>
              </a:lnSpc>
              <a:spcBef>
                <a:spcPct val="45000"/>
              </a:spcBef>
            </a:pPr>
            <a:r>
              <a:rPr lang="tr-TR" sz="2000" smtClean="0"/>
              <a:t> Focus groups</a:t>
            </a:r>
          </a:p>
          <a:p>
            <a:pPr marL="522288" lvl="1" indent="-65088" eaLnBrk="1" hangingPunct="1">
              <a:lnSpc>
                <a:spcPct val="95000"/>
              </a:lnSpc>
              <a:spcBef>
                <a:spcPct val="45000"/>
              </a:spcBef>
            </a:pPr>
            <a:r>
              <a:rPr lang="tr-TR" sz="2000" smtClean="0"/>
              <a:t> Observation research</a:t>
            </a:r>
          </a:p>
          <a:p>
            <a:pPr marL="522288" lvl="1" indent="-65088" eaLnBrk="1" hangingPunct="1">
              <a:lnSpc>
                <a:spcPct val="95000"/>
              </a:lnSpc>
              <a:spcBef>
                <a:spcPct val="45000"/>
              </a:spcBef>
            </a:pPr>
            <a:r>
              <a:rPr lang="tr-TR" sz="2000" smtClean="0"/>
              <a:t> Etnographic research</a:t>
            </a:r>
          </a:p>
          <a:p>
            <a:pPr marL="522288" lvl="1" indent="-65088" eaLnBrk="1" hangingPunct="1">
              <a:lnSpc>
                <a:spcPct val="95000"/>
              </a:lnSpc>
              <a:spcBef>
                <a:spcPct val="45000"/>
              </a:spcBef>
            </a:pPr>
            <a:r>
              <a:rPr lang="tr-TR" sz="2000" smtClean="0"/>
              <a:t> Diaries</a:t>
            </a:r>
          </a:p>
          <a:p>
            <a:pPr marL="522288" lvl="1" indent="-65088" eaLnBrk="1" hangingPunct="1">
              <a:lnSpc>
                <a:spcPct val="95000"/>
              </a:lnSpc>
              <a:spcBef>
                <a:spcPct val="45000"/>
              </a:spcBef>
              <a:buFont typeface="Wingdings" pitchFamily="2" charset="2"/>
              <a:buNone/>
            </a:pPr>
            <a:endParaRPr lang="en-US" sz="2000" smtClean="0"/>
          </a:p>
        </p:txBody>
      </p:sp>
    </p:spTree>
    <p:extLst>
      <p:ext uri="{BB962C8B-B14F-4D97-AF65-F5344CB8AC3E}">
        <p14:creationId xmlns:p14="http://schemas.microsoft.com/office/powerpoint/2010/main" val="25570171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eaLnBrk="1" hangingPunct="1"/>
            <a:fld id="{CCECCF72-441E-4C45-B6D5-CC26A4F0C298}" type="slidenum">
              <a:rPr lang="en-US">
                <a:solidFill>
                  <a:schemeClr val="tx2"/>
                </a:solidFill>
                <a:latin typeface="Arial" pitchFamily="34" charset="0"/>
              </a:rPr>
              <a:pPr eaLnBrk="1" hangingPunct="1"/>
              <a:t>7</a:t>
            </a:fld>
            <a:endParaRPr lang="en-US" sz="1400">
              <a:solidFill>
                <a:schemeClr val="tx2"/>
              </a:solidFill>
              <a:latin typeface="Arial" pitchFamily="34" charset="0"/>
            </a:endParaRPr>
          </a:p>
        </p:txBody>
      </p:sp>
      <p:sp>
        <p:nvSpPr>
          <p:cNvPr id="921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Choosing a Research Method</a:t>
            </a:r>
          </a:p>
        </p:txBody>
      </p:sp>
      <p:sp>
        <p:nvSpPr>
          <p:cNvPr id="9220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066800" y="2101850"/>
            <a:ext cx="3814763" cy="1566863"/>
          </a:xfrm>
        </p:spPr>
        <p:txBody>
          <a:bodyPr>
            <a:normAutofit lnSpcReduction="10000"/>
          </a:bodyPr>
          <a:lstStyle/>
          <a:p>
            <a:pPr marL="342900" indent="-342900" eaLnBrk="1" hangingPunct="1"/>
            <a:r>
              <a:rPr lang="en-US" smtClean="0"/>
              <a:t>Validity</a:t>
            </a:r>
          </a:p>
          <a:p>
            <a:pPr marL="742950" lvl="1" indent="-285750" eaLnBrk="1" hangingPunct="1"/>
            <a:r>
              <a:rPr lang="en-US" smtClean="0"/>
              <a:t>The research actually measures what it says it measures</a:t>
            </a:r>
          </a:p>
          <a:p>
            <a:pPr marL="342900" indent="-342900" eaLnBrk="1" hangingPunct="1"/>
            <a:endParaRPr lang="en-US" smtClean="0"/>
          </a:p>
        </p:txBody>
      </p:sp>
      <p:sp>
        <p:nvSpPr>
          <p:cNvPr id="9221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5024438" y="2101850"/>
            <a:ext cx="3814762" cy="1566863"/>
          </a:xfrm>
        </p:spPr>
        <p:txBody>
          <a:bodyPr>
            <a:normAutofit fontScale="92500"/>
          </a:bodyPr>
          <a:lstStyle/>
          <a:p>
            <a:pPr marL="342900" indent="-342900" eaLnBrk="1" hangingPunct="1"/>
            <a:r>
              <a:rPr lang="en-US" smtClean="0"/>
              <a:t>Reliability</a:t>
            </a:r>
          </a:p>
          <a:p>
            <a:pPr marL="742950" lvl="1" indent="-285750" eaLnBrk="1" hangingPunct="1"/>
            <a:r>
              <a:rPr lang="en-US" smtClean="0"/>
              <a:t>Researchers can run the same test again and get the same answer</a:t>
            </a:r>
          </a:p>
        </p:txBody>
      </p:sp>
      <p:pic>
        <p:nvPicPr>
          <p:cNvPr id="9222" name="Picture 5" descr="marble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0400" y="4343400"/>
            <a:ext cx="3200400" cy="2128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222921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Slipstream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Composit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12795</TotalTime>
  <Words>311</Words>
  <Application>Microsoft Office PowerPoint</Application>
  <PresentationFormat>On-screen Show (4:3)</PresentationFormat>
  <Paragraphs>53</Paragraphs>
  <Slides>7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Flow</vt:lpstr>
      <vt:lpstr>PowerPoint Presentation</vt:lpstr>
      <vt:lpstr>PowerPoint Presentation</vt:lpstr>
      <vt:lpstr>PowerPoint Presentation</vt:lpstr>
      <vt:lpstr>PowerPoint Presentation</vt:lpstr>
      <vt:lpstr>Research Methods</vt:lpstr>
      <vt:lpstr>Research Methods</vt:lpstr>
      <vt:lpstr>Choosing a Research Method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Sercin Sun</dc:creator>
  <cp:lastModifiedBy>Sema Misci Kip</cp:lastModifiedBy>
  <cp:revision>38</cp:revision>
  <dcterms:created xsi:type="dcterms:W3CDTF">2006-08-16T00:00:00Z</dcterms:created>
  <dcterms:modified xsi:type="dcterms:W3CDTF">2015-03-25T13:12:15Z</dcterms:modified>
</cp:coreProperties>
</file>