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86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31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38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56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38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87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35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90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51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04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62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F9824-F3E9-4F22-84B4-F3D0E1C7EE6D}" type="datetimeFigureOut">
              <a:rPr lang="tr-TR" smtClean="0"/>
              <a:t>10.11.2014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E4DF-5A2C-42EE-BC60-5A2CF9C4FD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51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Assignments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for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Turkish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International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Students</a:t>
            </a:r>
            <a:endParaRPr lang="tr-T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56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557338"/>
            <a:ext cx="7377112" cy="3673475"/>
          </a:xfrm>
        </p:spPr>
        <p:txBody>
          <a:bodyPr>
            <a:normAutofit fontScale="92500"/>
          </a:bodyPr>
          <a:lstStyle/>
          <a:p>
            <a:pPr algn="l" eaLnBrk="1" hangingPunct="1">
              <a:buFontTx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Choose</a:t>
            </a:r>
            <a:r>
              <a:rPr lang="tr-TR" sz="2800" dirty="0" smtClean="0"/>
              <a:t> a </a:t>
            </a:r>
            <a:r>
              <a:rPr lang="tr-TR" sz="2800" dirty="0" err="1" smtClean="0"/>
              <a:t>brand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list</a:t>
            </a:r>
            <a:r>
              <a:rPr lang="tr-TR" sz="2800" dirty="0" smtClean="0"/>
              <a:t> of </a:t>
            </a:r>
            <a:r>
              <a:rPr lang="tr-TR" sz="2800" dirty="0" err="1" smtClean="0"/>
              <a:t>advertisements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instructor</a:t>
            </a:r>
            <a:r>
              <a:rPr lang="tr-TR" sz="2800" dirty="0" smtClean="0"/>
              <a:t> </a:t>
            </a:r>
            <a:r>
              <a:rPr lang="tr-TR" sz="2800" dirty="0" err="1" smtClean="0"/>
              <a:t>determine</a:t>
            </a:r>
            <a:r>
              <a:rPr lang="tr-TR" sz="2800" dirty="0" smtClean="0"/>
              <a:t> </a:t>
            </a:r>
            <a:r>
              <a:rPr lang="tr-TR" sz="2800" dirty="0" err="1" smtClean="0"/>
              <a:t>its</a:t>
            </a:r>
            <a:r>
              <a:rPr lang="tr-TR" sz="2800" dirty="0" smtClean="0"/>
              <a:t> </a:t>
            </a:r>
            <a:r>
              <a:rPr lang="tr-TR" sz="2800" dirty="0" err="1" smtClean="0"/>
              <a:t>target</a:t>
            </a:r>
            <a:r>
              <a:rPr lang="tr-TR" sz="2800" dirty="0" smtClean="0"/>
              <a:t> </a:t>
            </a:r>
            <a:r>
              <a:rPr lang="tr-TR" sz="2800" dirty="0" err="1" smtClean="0"/>
              <a:t>audience</a:t>
            </a:r>
            <a:r>
              <a:rPr lang="tr-TR" sz="2800" dirty="0" smtClean="0"/>
              <a:t> (</a:t>
            </a:r>
            <a:r>
              <a:rPr lang="tr-TR" sz="2800" i="1" dirty="0" err="1" smtClean="0"/>
              <a:t>demographic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psychographic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buying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behaviour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and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media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consumption</a:t>
            </a:r>
            <a:r>
              <a:rPr lang="tr-TR" sz="2800" dirty="0" smtClean="0"/>
              <a:t>)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follow</a:t>
            </a:r>
            <a:r>
              <a:rPr lang="tr-TR" sz="2800" dirty="0" smtClean="0"/>
              <a:t> </a:t>
            </a:r>
            <a:r>
              <a:rPr lang="tr-TR" sz="2800" dirty="0" err="1" smtClean="0"/>
              <a:t>up</a:t>
            </a:r>
            <a:r>
              <a:rPr lang="tr-TR" sz="2800" dirty="0" smtClean="0"/>
              <a:t> </a:t>
            </a:r>
            <a:r>
              <a:rPr lang="tr-TR" sz="2800" dirty="0" err="1" smtClean="0"/>
              <a:t>its</a:t>
            </a:r>
            <a:r>
              <a:rPr lang="tr-TR" sz="2800" dirty="0" smtClean="0"/>
              <a:t> </a:t>
            </a:r>
            <a:r>
              <a:rPr lang="tr-TR" sz="2800" dirty="0" err="1" smtClean="0"/>
              <a:t>advertising</a:t>
            </a:r>
            <a:r>
              <a:rPr lang="tr-TR" sz="2800" dirty="0" smtClean="0"/>
              <a:t> </a:t>
            </a:r>
            <a:r>
              <a:rPr lang="tr-TR" sz="2800" dirty="0" err="1" smtClean="0"/>
              <a:t>campaign</a:t>
            </a:r>
            <a:r>
              <a:rPr lang="tr-TR" sz="2800" dirty="0" smtClean="0"/>
              <a:t> in </a:t>
            </a:r>
            <a:r>
              <a:rPr lang="tr-TR" sz="2800" dirty="0" err="1" smtClean="0"/>
              <a:t>all</a:t>
            </a:r>
            <a:r>
              <a:rPr lang="tr-TR" sz="2800" dirty="0" smtClean="0"/>
              <a:t> </a:t>
            </a:r>
            <a:r>
              <a:rPr lang="tr-TR" sz="2800" dirty="0" err="1" smtClean="0"/>
              <a:t>media</a:t>
            </a:r>
            <a:r>
              <a:rPr lang="tr-TR" sz="2800" dirty="0" smtClean="0"/>
              <a:t> </a:t>
            </a:r>
            <a:r>
              <a:rPr lang="tr-TR" sz="2800" dirty="0" err="1" smtClean="0"/>
              <a:t>till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3300"/>
                </a:solidFill>
              </a:rPr>
              <a:t>31st </a:t>
            </a:r>
            <a:r>
              <a:rPr lang="tr-TR" sz="2800" dirty="0" err="1" smtClean="0">
                <a:solidFill>
                  <a:srgbClr val="FF3300"/>
                </a:solidFill>
              </a:rPr>
              <a:t>December</a:t>
            </a:r>
            <a:r>
              <a:rPr lang="tr-TR" sz="2800" dirty="0" smtClean="0">
                <a:solidFill>
                  <a:srgbClr val="FF3300"/>
                </a:solidFill>
              </a:rPr>
              <a:t> 2014.</a:t>
            </a:r>
            <a:endParaRPr lang="tr-TR" sz="2800" dirty="0" smtClean="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Take</a:t>
            </a:r>
            <a:r>
              <a:rPr lang="tr-TR" sz="2800" dirty="0" smtClean="0"/>
              <a:t> </a:t>
            </a:r>
            <a:r>
              <a:rPr lang="tr-TR" sz="2800" dirty="0" err="1" smtClean="0"/>
              <a:t>notes</a:t>
            </a:r>
            <a:r>
              <a:rPr lang="tr-TR" sz="2800" dirty="0" smtClean="0"/>
              <a:t> </a:t>
            </a:r>
            <a:r>
              <a:rPr lang="tr-TR" sz="2800" dirty="0" err="1" smtClean="0"/>
              <a:t>about</a:t>
            </a:r>
            <a:r>
              <a:rPr lang="tr-TR" sz="2800" dirty="0" smtClean="0"/>
              <a:t> </a:t>
            </a:r>
            <a:r>
              <a:rPr lang="tr-TR" sz="2800" dirty="0" err="1" smtClean="0"/>
              <a:t>where</a:t>
            </a:r>
            <a:r>
              <a:rPr lang="tr-TR" sz="2800" dirty="0" smtClean="0"/>
              <a:t>/</a:t>
            </a:r>
            <a:r>
              <a:rPr lang="tr-TR" sz="2800" dirty="0" err="1" smtClean="0"/>
              <a:t>when</a:t>
            </a:r>
            <a:r>
              <a:rPr lang="tr-TR" sz="2800" dirty="0" smtClean="0"/>
              <a:t> </a:t>
            </a:r>
            <a:r>
              <a:rPr lang="tr-TR" sz="2800" dirty="0" err="1" smtClean="0"/>
              <a:t>you</a:t>
            </a:r>
            <a:r>
              <a:rPr lang="tr-TR" sz="2800" dirty="0" smtClean="0"/>
              <a:t> </a:t>
            </a:r>
            <a:r>
              <a:rPr lang="tr-TR" sz="2800" dirty="0" err="1" smtClean="0"/>
              <a:t>see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advertisement</a:t>
            </a:r>
            <a:r>
              <a:rPr lang="tr-TR" sz="2800" dirty="0" smtClean="0"/>
              <a:t> in </a:t>
            </a:r>
            <a:r>
              <a:rPr lang="tr-TR" sz="2800" dirty="0" err="1" smtClean="0"/>
              <a:t>detail</a:t>
            </a:r>
            <a:r>
              <a:rPr lang="tr-TR" sz="2800" dirty="0" smtClean="0"/>
              <a:t>.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tr-TR" sz="2800" dirty="0" smtClean="0"/>
              <a:t> Write a </a:t>
            </a:r>
            <a:r>
              <a:rPr lang="tr-TR" sz="2800" dirty="0" err="1" smtClean="0"/>
              <a:t>report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one</a:t>
            </a:r>
            <a:r>
              <a:rPr lang="tr-TR" sz="2800" dirty="0" smtClean="0"/>
              <a:t> </a:t>
            </a:r>
            <a:r>
              <a:rPr lang="tr-TR" sz="2800" dirty="0" err="1" smtClean="0"/>
              <a:t>page</a:t>
            </a:r>
            <a:r>
              <a:rPr lang="tr-TR" sz="2800" dirty="0" smtClean="0"/>
              <a:t> </a:t>
            </a:r>
            <a:r>
              <a:rPr lang="tr-TR" sz="2800" dirty="0" err="1" smtClean="0"/>
              <a:t>about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media</a:t>
            </a:r>
            <a:r>
              <a:rPr lang="tr-TR" sz="2800" dirty="0" smtClean="0"/>
              <a:t> </a:t>
            </a:r>
            <a:r>
              <a:rPr lang="tr-TR" sz="2800" dirty="0" err="1" smtClean="0"/>
              <a:t>strategy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brand</a:t>
            </a:r>
            <a:r>
              <a:rPr lang="tr-TR" sz="2800" dirty="0" smtClean="0"/>
              <a:t>.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4213" y="620713"/>
            <a:ext cx="80645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7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12" tIns="44450" rIns="87312" bIns="44450" anchor="ctr"/>
          <a:lstStyle/>
          <a:p>
            <a:pPr algn="ctr" defTabSz="836613">
              <a:lnSpc>
                <a:spcPct val="80000"/>
              </a:lnSpc>
              <a:spcBef>
                <a:spcPct val="20000"/>
              </a:spcBef>
            </a:pP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Assignment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for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Turkish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Students</a:t>
            </a:r>
            <a:endParaRPr lang="tr-TR" sz="3500" dirty="0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19113" y="57531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876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557338"/>
            <a:ext cx="7377112" cy="367347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r>
              <a:rPr lang="tr-TR" sz="2800" dirty="0" smtClean="0"/>
              <a:t> in </a:t>
            </a:r>
            <a:r>
              <a:rPr lang="tr-TR" sz="2800" dirty="0" err="1" smtClean="0"/>
              <a:t>groups</a:t>
            </a:r>
            <a:r>
              <a:rPr lang="tr-TR" sz="2800" dirty="0" smtClean="0"/>
              <a:t> (3 </a:t>
            </a:r>
            <a:r>
              <a:rPr lang="tr-TR" sz="2800" dirty="0" err="1" smtClean="0"/>
              <a:t>students</a:t>
            </a:r>
            <a:r>
              <a:rPr lang="tr-TR" sz="2800" dirty="0" smtClean="0"/>
              <a:t>)</a:t>
            </a:r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Each</a:t>
            </a:r>
            <a:r>
              <a:rPr lang="tr-TR" sz="2800" dirty="0" smtClean="0"/>
              <a:t> </a:t>
            </a:r>
            <a:r>
              <a:rPr lang="tr-TR" sz="2800" dirty="0" err="1" smtClean="0"/>
              <a:t>group</a:t>
            </a:r>
            <a:r>
              <a:rPr lang="tr-TR" sz="2800" dirty="0" smtClean="0"/>
              <a:t> </a:t>
            </a:r>
            <a:r>
              <a:rPr lang="tr-TR" sz="2800" dirty="0" err="1" smtClean="0"/>
              <a:t>should</a:t>
            </a:r>
            <a:r>
              <a:rPr lang="tr-TR" sz="2800" dirty="0" smtClean="0"/>
              <a:t> </a:t>
            </a:r>
            <a:r>
              <a:rPr lang="tr-TR" sz="2800" dirty="0" err="1" smtClean="0"/>
              <a:t>choose</a:t>
            </a:r>
            <a:r>
              <a:rPr lang="tr-TR" sz="2800" dirty="0" smtClean="0"/>
              <a:t> a </a:t>
            </a:r>
            <a:r>
              <a:rPr lang="tr-TR" sz="2800" dirty="0" err="1" smtClean="0"/>
              <a:t>different</a:t>
            </a:r>
            <a:r>
              <a:rPr lang="tr-TR" sz="2800" dirty="0" smtClean="0"/>
              <a:t> </a:t>
            </a:r>
            <a:r>
              <a:rPr lang="tr-TR" sz="2800" dirty="0" err="1" smtClean="0"/>
              <a:t>campaign</a:t>
            </a:r>
            <a:r>
              <a:rPr lang="tr-TR" sz="2800" dirty="0" smtClean="0"/>
              <a:t>.</a:t>
            </a:r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tr-TR" sz="2800" dirty="0" smtClean="0"/>
              <a:t> </a:t>
            </a:r>
            <a:r>
              <a:rPr lang="tr-TR" sz="2800" dirty="0" err="1" smtClean="0"/>
              <a:t>Deadlines</a:t>
            </a:r>
            <a:r>
              <a:rPr lang="tr-TR" sz="2800" dirty="0" smtClean="0"/>
              <a:t>:</a:t>
            </a:r>
          </a:p>
          <a:p>
            <a:pPr lvl="1" algn="l" eaLnBrk="1" hangingPunct="1">
              <a:lnSpc>
                <a:spcPct val="90000"/>
              </a:lnSpc>
              <a:buFontTx/>
              <a:buChar char="–"/>
            </a:pPr>
            <a:r>
              <a:rPr lang="tr-TR" sz="2400" dirty="0" smtClean="0"/>
              <a:t> </a:t>
            </a:r>
            <a:r>
              <a:rPr lang="tr-TR" sz="2400" dirty="0" err="1" smtClean="0"/>
              <a:t>Groups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brands</a:t>
            </a:r>
            <a:r>
              <a:rPr lang="tr-TR" sz="2400" dirty="0" smtClean="0"/>
              <a:t> </a:t>
            </a:r>
            <a:r>
              <a:rPr lang="tr-TR" sz="2400" dirty="0" err="1" smtClean="0"/>
              <a:t>should</a:t>
            </a:r>
            <a:r>
              <a:rPr lang="tr-TR" sz="2400" dirty="0" smtClean="0"/>
              <a:t> be </a:t>
            </a:r>
            <a:r>
              <a:rPr lang="tr-TR" sz="2400" dirty="0" err="1" smtClean="0"/>
              <a:t>determined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b="1" dirty="0" smtClean="0">
                <a:solidFill>
                  <a:srgbClr val="FF3300"/>
                </a:solidFill>
              </a:rPr>
              <a:t>14th </a:t>
            </a:r>
            <a:r>
              <a:rPr lang="tr-TR" sz="2400" b="1" dirty="0" err="1" smtClean="0">
                <a:solidFill>
                  <a:srgbClr val="FF3300"/>
                </a:solidFill>
              </a:rPr>
              <a:t>Nov</a:t>
            </a:r>
            <a:r>
              <a:rPr lang="tr-TR" sz="2400" b="1" dirty="0" smtClean="0">
                <a:solidFill>
                  <a:srgbClr val="FF3300"/>
                </a:solidFill>
              </a:rPr>
              <a:t> 2014, </a:t>
            </a:r>
            <a:r>
              <a:rPr lang="tr-TR" sz="2400" b="1" dirty="0" err="1" smtClean="0">
                <a:solidFill>
                  <a:srgbClr val="FF3300"/>
                </a:solidFill>
              </a:rPr>
              <a:t>latest</a:t>
            </a:r>
            <a:r>
              <a:rPr lang="tr-TR" sz="2400" dirty="0" smtClean="0">
                <a:solidFill>
                  <a:srgbClr val="FF3300"/>
                </a:solidFill>
              </a:rPr>
              <a:t>.</a:t>
            </a:r>
          </a:p>
          <a:p>
            <a:pPr lvl="1" algn="l" eaLnBrk="1" hangingPunct="1">
              <a:lnSpc>
                <a:spcPct val="90000"/>
              </a:lnSpc>
              <a:buFontTx/>
              <a:buChar char="–"/>
            </a:pPr>
            <a:r>
              <a:rPr lang="tr-TR" sz="2400" dirty="0" smtClean="0"/>
              <a:t> </a:t>
            </a:r>
            <a:r>
              <a:rPr lang="tr-TR" sz="2400" dirty="0" err="1" smtClean="0"/>
              <a:t>Reports</a:t>
            </a:r>
            <a:r>
              <a:rPr lang="tr-TR" sz="2400" dirty="0" smtClean="0"/>
              <a:t> </a:t>
            </a:r>
            <a:r>
              <a:rPr lang="tr-TR" sz="2400" dirty="0" err="1" smtClean="0"/>
              <a:t>about</a:t>
            </a:r>
            <a:r>
              <a:rPr lang="tr-TR" sz="2400" dirty="0" smtClean="0"/>
              <a:t> </a:t>
            </a:r>
            <a:r>
              <a:rPr lang="tr-TR" sz="2400" dirty="0" err="1" smtClean="0"/>
              <a:t>media</a:t>
            </a:r>
            <a:r>
              <a:rPr lang="tr-TR" sz="2400" dirty="0" smtClean="0"/>
              <a:t> </a:t>
            </a:r>
            <a:r>
              <a:rPr lang="tr-TR" sz="2400" dirty="0" err="1" smtClean="0"/>
              <a:t>strategy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follow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tr-TR" sz="2400" dirty="0" smtClean="0"/>
              <a:t> </a:t>
            </a:r>
            <a:r>
              <a:rPr lang="tr-TR" sz="2400" dirty="0" err="1" smtClean="0"/>
              <a:t>should</a:t>
            </a:r>
            <a:r>
              <a:rPr lang="tr-TR" sz="2400" dirty="0" smtClean="0"/>
              <a:t> be </a:t>
            </a:r>
            <a:r>
              <a:rPr lang="tr-TR" sz="2400" dirty="0" err="1" smtClean="0"/>
              <a:t>handed</a:t>
            </a:r>
            <a:r>
              <a:rPr lang="tr-TR" sz="2400" dirty="0" smtClean="0"/>
              <a:t> in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b="1" dirty="0" err="1" smtClean="0">
                <a:solidFill>
                  <a:srgbClr val="FF3300"/>
                </a:solidFill>
              </a:rPr>
              <a:t>the</a:t>
            </a:r>
            <a:r>
              <a:rPr lang="tr-TR" sz="2400" b="1" dirty="0" smtClean="0">
                <a:solidFill>
                  <a:srgbClr val="FF3300"/>
                </a:solidFill>
              </a:rPr>
              <a:t> 5th </a:t>
            </a:r>
            <a:r>
              <a:rPr lang="tr-TR" sz="2400" b="1" dirty="0" err="1" smtClean="0">
                <a:solidFill>
                  <a:srgbClr val="FF3300"/>
                </a:solidFill>
              </a:rPr>
              <a:t>January</a:t>
            </a:r>
            <a:r>
              <a:rPr lang="tr-TR" sz="2400" b="1" dirty="0" smtClean="0">
                <a:solidFill>
                  <a:srgbClr val="FF3300"/>
                </a:solidFill>
              </a:rPr>
              <a:t> </a:t>
            </a:r>
            <a:r>
              <a:rPr lang="tr-TR" sz="2400" b="1" dirty="0" smtClean="0">
                <a:solidFill>
                  <a:srgbClr val="FF3300"/>
                </a:solidFill>
              </a:rPr>
              <a:t>2015, </a:t>
            </a:r>
            <a:r>
              <a:rPr lang="tr-TR" sz="2400" b="1" dirty="0" err="1" smtClean="0">
                <a:solidFill>
                  <a:srgbClr val="FF3300"/>
                </a:solidFill>
              </a:rPr>
              <a:t>Monday</a:t>
            </a:r>
            <a:r>
              <a:rPr lang="tr-TR" sz="2400" b="1" dirty="0" smtClean="0">
                <a:solidFill>
                  <a:srgbClr val="FF3300"/>
                </a:solidFill>
              </a:rPr>
              <a:t>, </a:t>
            </a:r>
            <a:r>
              <a:rPr lang="tr-TR" sz="2400" b="1" dirty="0" err="1" smtClean="0">
                <a:solidFill>
                  <a:srgbClr val="FF3300"/>
                </a:solidFill>
              </a:rPr>
              <a:t>latest</a:t>
            </a:r>
            <a:r>
              <a:rPr lang="tr-TR" sz="2400" b="1" dirty="0" smtClean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684213" y="620713"/>
            <a:ext cx="80645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7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12" tIns="44450" rIns="87312" bIns="44450" anchor="ctr"/>
          <a:lstStyle/>
          <a:p>
            <a:pPr algn="ctr" defTabSz="836613">
              <a:lnSpc>
                <a:spcPct val="80000"/>
              </a:lnSpc>
              <a:spcBef>
                <a:spcPct val="20000"/>
              </a:spcBef>
            </a:pP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Assignment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for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Turkish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Students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 (</a:t>
            </a:r>
            <a:r>
              <a:rPr lang="tr-TR" sz="3500" dirty="0" err="1" smtClean="0">
                <a:solidFill>
                  <a:schemeClr val="accent2"/>
                </a:solidFill>
                <a:cs typeface="Times New Roman" pitchFamily="18" charset="0"/>
              </a:rPr>
              <a:t>contd</a:t>
            </a:r>
            <a:r>
              <a:rPr lang="tr-TR" sz="3500" dirty="0" smtClean="0">
                <a:solidFill>
                  <a:schemeClr val="accent2"/>
                </a:solidFill>
                <a:cs typeface="Times New Roman" pitchFamily="18" charset="0"/>
              </a:rPr>
              <a:t>.)</a:t>
            </a:r>
            <a:endParaRPr lang="tr-TR" sz="3500" dirty="0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519113" y="57531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200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/>
          <a:lstStyle/>
          <a:p>
            <a:pPr defTabSz="836613">
              <a:lnSpc>
                <a:spcPct val="80000"/>
              </a:lnSpc>
              <a:spcBef>
                <a:spcPct val="20000"/>
              </a:spcBef>
            </a:pPr>
            <a:r>
              <a:rPr lang="tr-TR" sz="3500" kern="1200" dirty="0" err="1" smtClean="0">
                <a:solidFill>
                  <a:schemeClr val="accent2"/>
                </a:solidFill>
                <a:latin typeface="Arial" charset="0"/>
                <a:ea typeface="+mn-ea"/>
                <a:cs typeface="Times New Roman" pitchFamily="18" charset="0"/>
              </a:rPr>
              <a:t>Assignment</a:t>
            </a:r>
            <a:r>
              <a:rPr lang="tr-TR" sz="3500" kern="1200" dirty="0" smtClean="0">
                <a:solidFill>
                  <a:schemeClr val="accent2"/>
                </a:solidFill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lang="tr-TR" sz="3500" kern="1200" dirty="0" err="1" smtClean="0">
                <a:solidFill>
                  <a:schemeClr val="accent2"/>
                </a:solidFill>
                <a:latin typeface="Arial" charset="0"/>
                <a:ea typeface="+mn-ea"/>
                <a:cs typeface="Times New Roman" pitchFamily="18" charset="0"/>
              </a:rPr>
              <a:t>for</a:t>
            </a:r>
            <a:r>
              <a:rPr lang="tr-TR" sz="3500" kern="1200" dirty="0" smtClean="0">
                <a:solidFill>
                  <a:schemeClr val="accent2"/>
                </a:solidFill>
                <a:latin typeface="Arial" charset="0"/>
                <a:ea typeface="+mn-ea"/>
                <a:cs typeface="Times New Roman" pitchFamily="18" charset="0"/>
              </a:rPr>
              <a:t> International </a:t>
            </a:r>
            <a:r>
              <a:rPr lang="tr-TR" sz="3500" kern="1200" dirty="0" err="1" smtClean="0">
                <a:solidFill>
                  <a:schemeClr val="accent2"/>
                </a:solidFill>
                <a:latin typeface="Arial" charset="0"/>
                <a:ea typeface="+mn-ea"/>
                <a:cs typeface="Times New Roman" pitchFamily="18" charset="0"/>
              </a:rPr>
              <a:t>Students</a:t>
            </a:r>
            <a:endParaRPr lang="tr-TR" sz="3500" kern="1200" dirty="0">
              <a:solidFill>
                <a:schemeClr val="accent2"/>
              </a:solidFill>
              <a:latin typeface="Arial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Write </a:t>
            </a:r>
            <a:r>
              <a:rPr lang="tr-TR" sz="2400" dirty="0"/>
              <a:t>a </a:t>
            </a:r>
            <a:r>
              <a:rPr lang="tr-TR" sz="2400" dirty="0" err="1"/>
              <a:t>report</a:t>
            </a:r>
            <a:r>
              <a:rPr lang="tr-TR" sz="2400" dirty="0"/>
              <a:t> (1,5 </a:t>
            </a:r>
            <a:r>
              <a:rPr lang="tr-TR" sz="2400" dirty="0" err="1"/>
              <a:t>space</a:t>
            </a:r>
            <a:r>
              <a:rPr lang="tr-TR" sz="2400" dirty="0"/>
              <a:t>, </a:t>
            </a:r>
            <a:r>
              <a:rPr lang="tr-TR" sz="2400" dirty="0" err="1"/>
              <a:t>times</a:t>
            </a:r>
            <a:r>
              <a:rPr lang="tr-TR" sz="2400" dirty="0"/>
              <a:t> </a:t>
            </a:r>
            <a:r>
              <a:rPr lang="tr-TR" sz="2400" dirty="0" err="1"/>
              <a:t>new</a:t>
            </a:r>
            <a:r>
              <a:rPr lang="tr-TR" sz="2400" dirty="0"/>
              <a:t> roman, </a:t>
            </a:r>
            <a:r>
              <a:rPr lang="tr-TR" sz="2400" dirty="0" err="1"/>
              <a:t>max</a:t>
            </a:r>
            <a:r>
              <a:rPr lang="tr-TR" sz="2400" dirty="0"/>
              <a:t>. 3.500 </a:t>
            </a:r>
            <a:r>
              <a:rPr lang="tr-TR" sz="2400" dirty="0" err="1"/>
              <a:t>words</a:t>
            </a:r>
            <a:r>
              <a:rPr lang="tr-TR" sz="2400" dirty="0"/>
              <a:t>) on </a:t>
            </a:r>
            <a:r>
              <a:rPr lang="tr-TR" sz="2400" dirty="0" err="1"/>
              <a:t>your</a:t>
            </a:r>
            <a:r>
              <a:rPr lang="tr-TR" sz="2400" dirty="0"/>
              <a:t> </a:t>
            </a:r>
            <a:r>
              <a:rPr lang="tr-TR" sz="2400" dirty="0" err="1"/>
              <a:t>countries</a:t>
            </a:r>
            <a:r>
              <a:rPr lang="tr-TR" sz="2400" dirty="0"/>
              <a:t>’ </a:t>
            </a:r>
            <a:r>
              <a:rPr lang="tr-TR" sz="2400" dirty="0" err="1"/>
              <a:t>media</a:t>
            </a:r>
            <a:r>
              <a:rPr lang="tr-TR" sz="2400" dirty="0"/>
              <a:t> </a:t>
            </a:r>
            <a:r>
              <a:rPr lang="tr-TR" sz="2400" dirty="0" err="1"/>
              <a:t>environment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introduces</a:t>
            </a:r>
            <a:r>
              <a:rPr lang="tr-TR" sz="2400" dirty="0"/>
              <a:t> general </a:t>
            </a:r>
            <a:r>
              <a:rPr lang="tr-TR" sz="2400" dirty="0" err="1"/>
              <a:t>frameworks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structure</a:t>
            </a:r>
            <a:r>
              <a:rPr lang="tr-TR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following</a:t>
            </a:r>
            <a:r>
              <a:rPr lang="tr-TR" sz="2400" dirty="0"/>
              <a:t> </a:t>
            </a:r>
            <a:r>
              <a:rPr lang="tr-TR" sz="2400" dirty="0" err="1"/>
              <a:t>issues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some</a:t>
            </a:r>
            <a:r>
              <a:rPr lang="tr-TR" sz="2400" dirty="0"/>
              <a:t> </a:t>
            </a:r>
            <a:r>
              <a:rPr lang="tr-TR" sz="2400" dirty="0" err="1"/>
              <a:t>examples</a:t>
            </a:r>
            <a:r>
              <a:rPr lang="tr-TR" sz="2400" dirty="0"/>
              <a:t> of </a:t>
            </a:r>
            <a:r>
              <a:rPr lang="tr-TR" sz="2400" dirty="0" err="1"/>
              <a:t>what</a:t>
            </a:r>
            <a:r>
              <a:rPr lang="tr-TR" sz="2400" dirty="0"/>
              <a:t> </a:t>
            </a:r>
            <a:r>
              <a:rPr lang="tr-TR" sz="2400" dirty="0" err="1"/>
              <a:t>you</a:t>
            </a:r>
            <a:r>
              <a:rPr lang="tr-TR" sz="2400" dirty="0"/>
              <a:t> </a:t>
            </a:r>
            <a:r>
              <a:rPr lang="tr-TR" sz="2400" dirty="0" err="1"/>
              <a:t>should</a:t>
            </a:r>
            <a:r>
              <a:rPr lang="tr-TR" sz="2400" dirty="0"/>
              <a:t> </a:t>
            </a:r>
            <a:r>
              <a:rPr lang="tr-TR" sz="2400" dirty="0" err="1"/>
              <a:t>cover</a:t>
            </a:r>
            <a:r>
              <a:rPr lang="tr-TR" sz="2400" dirty="0"/>
              <a:t> in </a:t>
            </a:r>
            <a:r>
              <a:rPr lang="tr-TR" sz="2400" dirty="0" err="1"/>
              <a:t>your</a:t>
            </a:r>
            <a:r>
              <a:rPr lang="tr-TR" sz="2400" dirty="0"/>
              <a:t> </a:t>
            </a:r>
            <a:r>
              <a:rPr lang="tr-TR" sz="2400" dirty="0" err="1"/>
              <a:t>report</a:t>
            </a:r>
            <a:r>
              <a:rPr lang="tr-TR" sz="2400" dirty="0"/>
              <a:t>:</a:t>
            </a:r>
          </a:p>
          <a:p>
            <a:pPr lvl="1"/>
            <a:r>
              <a:rPr lang="tr-TR" sz="2000" dirty="0"/>
              <a:t>Media </a:t>
            </a:r>
            <a:r>
              <a:rPr lang="tr-TR" sz="2000" dirty="0" err="1"/>
              <a:t>ownership</a:t>
            </a:r>
            <a:endParaRPr lang="tr-TR" sz="2000" dirty="0"/>
          </a:p>
          <a:p>
            <a:pPr lvl="1"/>
            <a:r>
              <a:rPr lang="tr-TR" sz="2000" dirty="0" err="1"/>
              <a:t>Mainstream</a:t>
            </a:r>
            <a:r>
              <a:rPr lang="tr-TR" sz="2000" dirty="0"/>
              <a:t> </a:t>
            </a:r>
            <a:r>
              <a:rPr lang="tr-TR" sz="2000" dirty="0" err="1"/>
              <a:t>media</a:t>
            </a:r>
            <a:r>
              <a:rPr lang="tr-TR" sz="2000" dirty="0"/>
              <a:t> (</a:t>
            </a:r>
            <a:r>
              <a:rPr lang="tr-TR" sz="2000" dirty="0" err="1"/>
              <a:t>television</a:t>
            </a:r>
            <a:r>
              <a:rPr lang="tr-TR" sz="2000" dirty="0"/>
              <a:t> </a:t>
            </a:r>
            <a:r>
              <a:rPr lang="tr-TR" sz="2000" dirty="0" err="1"/>
              <a:t>channels</a:t>
            </a:r>
            <a:r>
              <a:rPr lang="tr-TR" sz="2000" dirty="0"/>
              <a:t>, </a:t>
            </a:r>
            <a:r>
              <a:rPr lang="tr-TR" sz="2000" dirty="0" err="1"/>
              <a:t>newspapers</a:t>
            </a:r>
            <a:r>
              <a:rPr lang="tr-TR" sz="2000" dirty="0"/>
              <a:t>, </a:t>
            </a:r>
            <a:r>
              <a:rPr lang="tr-TR" sz="2000" dirty="0" err="1"/>
              <a:t>magazines</a:t>
            </a:r>
            <a:r>
              <a:rPr lang="tr-TR" sz="2000" dirty="0"/>
              <a:t>, </a:t>
            </a:r>
            <a:r>
              <a:rPr lang="tr-TR" sz="2000" dirty="0" err="1"/>
              <a:t>radio</a:t>
            </a:r>
            <a:r>
              <a:rPr lang="tr-TR" sz="2000" dirty="0"/>
              <a:t> </a:t>
            </a:r>
            <a:r>
              <a:rPr lang="tr-TR" sz="2000" dirty="0" err="1"/>
              <a:t>etc</a:t>
            </a:r>
            <a:r>
              <a:rPr lang="tr-TR" sz="2000" dirty="0"/>
              <a:t>.)</a:t>
            </a:r>
          </a:p>
          <a:p>
            <a:pPr lvl="1"/>
            <a:r>
              <a:rPr lang="tr-TR" sz="2000" dirty="0" err="1"/>
              <a:t>Alternative</a:t>
            </a:r>
            <a:r>
              <a:rPr lang="tr-TR" sz="2000" dirty="0"/>
              <a:t> </a:t>
            </a:r>
            <a:r>
              <a:rPr lang="tr-TR" sz="2000" dirty="0" err="1"/>
              <a:t>media</a:t>
            </a:r>
            <a:endParaRPr lang="tr-TR" sz="2000" dirty="0"/>
          </a:p>
          <a:p>
            <a:pPr lvl="1"/>
            <a:r>
              <a:rPr lang="tr-TR" sz="2000" dirty="0"/>
              <a:t>Media </a:t>
            </a:r>
            <a:r>
              <a:rPr lang="tr-TR" sz="2000" dirty="0" err="1"/>
              <a:t>contents</a:t>
            </a:r>
            <a:endParaRPr lang="tr-TR" sz="2000" dirty="0"/>
          </a:p>
          <a:p>
            <a:pPr lvl="1"/>
            <a:r>
              <a:rPr lang="tr-TR" sz="2000" dirty="0"/>
              <a:t>Media </a:t>
            </a:r>
            <a:r>
              <a:rPr lang="tr-TR" sz="2000" dirty="0" err="1"/>
              <a:t>consumption</a:t>
            </a:r>
            <a:r>
              <a:rPr lang="tr-TR" sz="2000" dirty="0"/>
              <a:t> </a:t>
            </a:r>
            <a:r>
              <a:rPr lang="tr-TR" sz="2000" dirty="0" err="1"/>
              <a:t>habits</a:t>
            </a:r>
            <a:endParaRPr lang="tr-TR" sz="2000" dirty="0"/>
          </a:p>
          <a:p>
            <a:pPr lvl="1"/>
            <a:r>
              <a:rPr lang="tr-TR" sz="2000" dirty="0" err="1"/>
              <a:t>Contemporary</a:t>
            </a:r>
            <a:r>
              <a:rPr lang="tr-TR" sz="2000" dirty="0"/>
              <a:t> </a:t>
            </a:r>
            <a:r>
              <a:rPr lang="tr-TR" sz="2000" dirty="0" err="1"/>
              <a:t>media</a:t>
            </a:r>
            <a:r>
              <a:rPr lang="tr-TR" sz="2000" dirty="0"/>
              <a:t> </a:t>
            </a:r>
            <a:r>
              <a:rPr lang="tr-TR" sz="2000" dirty="0" err="1"/>
              <a:t>trends</a:t>
            </a:r>
            <a:endParaRPr lang="tr-TR" sz="2000" dirty="0"/>
          </a:p>
          <a:p>
            <a:pPr lvl="1"/>
            <a:r>
              <a:rPr lang="tr-TR" sz="2000" dirty="0" err="1"/>
              <a:t>Important</a:t>
            </a:r>
            <a:r>
              <a:rPr lang="tr-TR" sz="2000" dirty="0"/>
              <a:t> </a:t>
            </a:r>
            <a:r>
              <a:rPr lang="tr-TR" sz="2000" dirty="0" err="1"/>
              <a:t>numbers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analysis</a:t>
            </a:r>
            <a:r>
              <a:rPr lang="tr-TR" sz="2000" dirty="0"/>
              <a:t> on </a:t>
            </a:r>
            <a:r>
              <a:rPr lang="tr-TR" sz="2000" dirty="0" err="1"/>
              <a:t>media</a:t>
            </a:r>
            <a:r>
              <a:rPr lang="tr-TR" sz="2000" dirty="0"/>
              <a:t> </a:t>
            </a:r>
            <a:endParaRPr lang="tr-TR" sz="2000" dirty="0" smtClean="0"/>
          </a:p>
          <a:p>
            <a:pPr marL="457200" lvl="1" indent="0">
              <a:buNone/>
            </a:pPr>
            <a:r>
              <a:rPr lang="tr-TR" sz="2000" b="1" dirty="0" err="1" smtClean="0">
                <a:solidFill>
                  <a:srgbClr val="FF0000"/>
                </a:solidFill>
              </a:rPr>
              <a:t>Deadline</a:t>
            </a:r>
            <a:r>
              <a:rPr lang="tr-TR" sz="2000" b="1" dirty="0" smtClean="0">
                <a:solidFill>
                  <a:srgbClr val="FF0000"/>
                </a:solidFill>
              </a:rPr>
              <a:t>:</a:t>
            </a:r>
            <a:r>
              <a:rPr lang="tr-TR" sz="2000" dirty="0" smtClean="0"/>
              <a:t> </a:t>
            </a:r>
            <a:r>
              <a:rPr lang="tr-TR" sz="2000" b="1" dirty="0" smtClean="0">
                <a:solidFill>
                  <a:srgbClr val="FF3300"/>
                </a:solidFill>
              </a:rPr>
              <a:t>5th </a:t>
            </a:r>
            <a:r>
              <a:rPr lang="tr-TR" sz="2000" b="1" dirty="0" err="1" smtClean="0">
                <a:solidFill>
                  <a:srgbClr val="FF3300"/>
                </a:solidFill>
              </a:rPr>
              <a:t>January</a:t>
            </a:r>
            <a:r>
              <a:rPr lang="tr-TR" sz="2000" b="1" dirty="0" smtClean="0">
                <a:solidFill>
                  <a:srgbClr val="FF3300"/>
                </a:solidFill>
              </a:rPr>
              <a:t> 2015, </a:t>
            </a:r>
            <a:r>
              <a:rPr lang="tr-TR" sz="2000" b="1" dirty="0" err="1" smtClean="0">
                <a:solidFill>
                  <a:srgbClr val="FF3300"/>
                </a:solidFill>
              </a:rPr>
              <a:t>Monday</a:t>
            </a:r>
            <a:r>
              <a:rPr lang="tr-TR" sz="2000" b="1" dirty="0" smtClean="0">
                <a:solidFill>
                  <a:srgbClr val="FF3300"/>
                </a:solidFill>
              </a:rPr>
              <a:t>, </a:t>
            </a:r>
            <a:r>
              <a:rPr lang="tr-TR" sz="2000" b="1" dirty="0" err="1" smtClean="0">
                <a:solidFill>
                  <a:srgbClr val="FF3300"/>
                </a:solidFill>
              </a:rPr>
              <a:t>latest</a:t>
            </a:r>
            <a:r>
              <a:rPr lang="tr-TR" sz="2000" b="1" dirty="0" smtClean="0">
                <a:solidFill>
                  <a:srgbClr val="FF3300"/>
                </a:solidFill>
              </a:rPr>
              <a:t>.</a:t>
            </a:r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28812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231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Assignments for Turkish and International Students</vt:lpstr>
      <vt:lpstr>PowerPoint Presentation</vt:lpstr>
      <vt:lpstr>PowerPoint Presentation</vt:lpstr>
      <vt:lpstr>Assignment for International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Assignments for Turkish and International Students</dc:title>
  <dc:creator>Sema Misci Kip</dc:creator>
  <cp:lastModifiedBy>Sema Misci Kip</cp:lastModifiedBy>
  <cp:revision>1</cp:revision>
  <dcterms:created xsi:type="dcterms:W3CDTF">2014-11-10T09:41:18Z</dcterms:created>
  <dcterms:modified xsi:type="dcterms:W3CDTF">2014-11-10T09:43:59Z</dcterms:modified>
</cp:coreProperties>
</file>